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3" r:id="rId4"/>
  </p:sldMasterIdLst>
  <p:notesMasterIdLst>
    <p:notesMasterId r:id="rId146"/>
  </p:notesMasterIdLst>
  <p:sldIdLst>
    <p:sldId id="370" r:id="rId5"/>
    <p:sldId id="256" r:id="rId6"/>
    <p:sldId id="355" r:id="rId7"/>
    <p:sldId id="356" r:id="rId8"/>
    <p:sldId id="257" r:id="rId9"/>
    <p:sldId id="258" r:id="rId10"/>
    <p:sldId id="259" r:id="rId11"/>
    <p:sldId id="260" r:id="rId12"/>
    <p:sldId id="371" r:id="rId13"/>
    <p:sldId id="372" r:id="rId14"/>
    <p:sldId id="261" r:id="rId15"/>
    <p:sldId id="262" r:id="rId16"/>
    <p:sldId id="264" r:id="rId17"/>
    <p:sldId id="265" r:id="rId18"/>
    <p:sldId id="266" r:id="rId19"/>
    <p:sldId id="267" r:id="rId20"/>
    <p:sldId id="268" r:id="rId21"/>
    <p:sldId id="269" r:id="rId22"/>
    <p:sldId id="270" r:id="rId23"/>
    <p:sldId id="263" r:id="rId24"/>
    <p:sldId id="271" r:id="rId25"/>
    <p:sldId id="272" r:id="rId26"/>
    <p:sldId id="273" r:id="rId27"/>
    <p:sldId id="274" r:id="rId28"/>
    <p:sldId id="277" r:id="rId29"/>
    <p:sldId id="276" r:id="rId30"/>
    <p:sldId id="278" r:id="rId31"/>
    <p:sldId id="281" r:id="rId32"/>
    <p:sldId id="282" r:id="rId33"/>
    <p:sldId id="405" r:id="rId34"/>
    <p:sldId id="373" r:id="rId35"/>
    <p:sldId id="374" r:id="rId36"/>
    <p:sldId id="406" r:id="rId37"/>
    <p:sldId id="283" r:id="rId38"/>
    <p:sldId id="284" r:id="rId39"/>
    <p:sldId id="407" r:id="rId40"/>
    <p:sldId id="408" r:id="rId41"/>
    <p:sldId id="327" r:id="rId42"/>
    <p:sldId id="285" r:id="rId43"/>
    <p:sldId id="375" r:id="rId44"/>
    <p:sldId id="286" r:id="rId45"/>
    <p:sldId id="376" r:id="rId46"/>
    <p:sldId id="409" r:id="rId47"/>
    <p:sldId id="377" r:id="rId48"/>
    <p:sldId id="410" r:id="rId49"/>
    <p:sldId id="287" r:id="rId50"/>
    <p:sldId id="288" r:id="rId51"/>
    <p:sldId id="378" r:id="rId52"/>
    <p:sldId id="328" r:id="rId53"/>
    <p:sldId id="379" r:id="rId54"/>
    <p:sldId id="289" r:id="rId55"/>
    <p:sldId id="360" r:id="rId56"/>
    <p:sldId id="361" r:id="rId57"/>
    <p:sldId id="362" r:id="rId58"/>
    <p:sldId id="363" r:id="rId59"/>
    <p:sldId id="364" r:id="rId60"/>
    <p:sldId id="365" r:id="rId61"/>
    <p:sldId id="366" r:id="rId62"/>
    <p:sldId id="367" r:id="rId63"/>
    <p:sldId id="368" r:id="rId64"/>
    <p:sldId id="380" r:id="rId65"/>
    <p:sldId id="381" r:id="rId66"/>
    <p:sldId id="290" r:id="rId67"/>
    <p:sldId id="382" r:id="rId68"/>
    <p:sldId id="291" r:id="rId69"/>
    <p:sldId id="383" r:id="rId70"/>
    <p:sldId id="292" r:id="rId71"/>
    <p:sldId id="293" r:id="rId72"/>
    <p:sldId id="329" r:id="rId73"/>
    <p:sldId id="330" r:id="rId74"/>
    <p:sldId id="294" r:id="rId75"/>
    <p:sldId id="384" r:id="rId76"/>
    <p:sldId id="404" r:id="rId77"/>
    <p:sldId id="385" r:id="rId78"/>
    <p:sldId id="295" r:id="rId79"/>
    <p:sldId id="331" r:id="rId80"/>
    <p:sldId id="296" r:id="rId81"/>
    <p:sldId id="332" r:id="rId82"/>
    <p:sldId id="386" r:id="rId83"/>
    <p:sldId id="387" r:id="rId84"/>
    <p:sldId id="388" r:id="rId85"/>
    <p:sldId id="297" r:id="rId86"/>
    <p:sldId id="389" r:id="rId87"/>
    <p:sldId id="390" r:id="rId88"/>
    <p:sldId id="391" r:id="rId89"/>
    <p:sldId id="334" r:id="rId90"/>
    <p:sldId id="333" r:id="rId91"/>
    <p:sldId id="299" r:id="rId92"/>
    <p:sldId id="392" r:id="rId93"/>
    <p:sldId id="300" r:id="rId94"/>
    <p:sldId id="393" r:id="rId95"/>
    <p:sldId id="335" r:id="rId96"/>
    <p:sldId id="301" r:id="rId97"/>
    <p:sldId id="343" r:id="rId98"/>
    <p:sldId id="394" r:id="rId99"/>
    <p:sldId id="344" r:id="rId100"/>
    <p:sldId id="411" r:id="rId101"/>
    <p:sldId id="345" r:id="rId102"/>
    <p:sldId id="346" r:id="rId103"/>
    <p:sldId id="302" r:id="rId104"/>
    <p:sldId id="395" r:id="rId105"/>
    <p:sldId id="303" r:id="rId106"/>
    <p:sldId id="337" r:id="rId107"/>
    <p:sldId id="338" r:id="rId108"/>
    <p:sldId id="347" r:id="rId109"/>
    <p:sldId id="304" r:id="rId110"/>
    <p:sldId id="396" r:id="rId111"/>
    <p:sldId id="397" r:id="rId112"/>
    <p:sldId id="305" r:id="rId113"/>
    <p:sldId id="398" r:id="rId114"/>
    <p:sldId id="306" r:id="rId115"/>
    <p:sldId id="307" r:id="rId116"/>
    <p:sldId id="308" r:id="rId117"/>
    <p:sldId id="309" r:id="rId118"/>
    <p:sldId id="310" r:id="rId119"/>
    <p:sldId id="399" r:id="rId120"/>
    <p:sldId id="311" r:id="rId121"/>
    <p:sldId id="312" r:id="rId122"/>
    <p:sldId id="313" r:id="rId123"/>
    <p:sldId id="314" r:id="rId124"/>
    <p:sldId id="315" r:id="rId125"/>
    <p:sldId id="316" r:id="rId126"/>
    <p:sldId id="400" r:id="rId127"/>
    <p:sldId id="317" r:id="rId128"/>
    <p:sldId id="401" r:id="rId129"/>
    <p:sldId id="318" r:id="rId130"/>
    <p:sldId id="402" r:id="rId131"/>
    <p:sldId id="352" r:id="rId132"/>
    <p:sldId id="319" r:id="rId133"/>
    <p:sldId id="320" r:id="rId134"/>
    <p:sldId id="351" r:id="rId135"/>
    <p:sldId id="321" r:id="rId136"/>
    <p:sldId id="322" r:id="rId137"/>
    <p:sldId id="323" r:id="rId138"/>
    <p:sldId id="324" r:id="rId139"/>
    <p:sldId id="325" r:id="rId140"/>
    <p:sldId id="326" r:id="rId141"/>
    <p:sldId id="403" r:id="rId142"/>
    <p:sldId id="348" r:id="rId143"/>
    <p:sldId id="353" r:id="rId144"/>
    <p:sldId id="354" r:id="rId145"/>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FF40FF"/>
    <a:srgbClr val="942092"/>
    <a:srgbClr val="00FA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p:restoredTop sz="94626"/>
  </p:normalViewPr>
  <p:slideViewPr>
    <p:cSldViewPr>
      <p:cViewPr varScale="1">
        <p:scale>
          <a:sx n="107" d="100"/>
          <a:sy n="107" d="100"/>
        </p:scale>
        <p:origin x="17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theme" Target="theme/theme1.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AD0049-7C95-9445-9F57-67BCBF8300E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F149562C-954C-864B-AF2B-32A6438DAC81}">
      <dgm:prSet/>
      <dgm:spPr/>
      <dgm:t>
        <a:bodyPr/>
        <a:lstStyle/>
        <a:p>
          <a:r>
            <a:rPr lang="es-ES" b="1" u="sng" dirty="0"/>
            <a:t>TEORÍA TRIDIMENSIONAL </a:t>
          </a:r>
          <a:endParaRPr lang="es-CR" dirty="0"/>
        </a:p>
      </dgm:t>
    </dgm:pt>
    <dgm:pt modelId="{F823DDFD-8F4B-9141-9B69-F19728817BB0}" type="parTrans" cxnId="{3CBF1120-7F2A-3943-BBAA-284477D95BE2}">
      <dgm:prSet/>
      <dgm:spPr/>
      <dgm:t>
        <a:bodyPr/>
        <a:lstStyle/>
        <a:p>
          <a:endParaRPr lang="es-ES"/>
        </a:p>
      </dgm:t>
    </dgm:pt>
    <dgm:pt modelId="{7CE7C187-0358-6F48-93FA-483EE2D19A80}" type="sibTrans" cxnId="{3CBF1120-7F2A-3943-BBAA-284477D95BE2}">
      <dgm:prSet/>
      <dgm:spPr/>
      <dgm:t>
        <a:bodyPr/>
        <a:lstStyle/>
        <a:p>
          <a:endParaRPr lang="es-ES"/>
        </a:p>
      </dgm:t>
    </dgm:pt>
    <dgm:pt modelId="{6A013F3F-EB83-F546-8B7C-EABAF4B26E87}" type="pres">
      <dgm:prSet presAssocID="{58AD0049-7C95-9445-9F57-67BCBF8300E1}" presName="Name0" presStyleCnt="0">
        <dgm:presLayoutVars>
          <dgm:dir/>
          <dgm:animLvl val="lvl"/>
          <dgm:resizeHandles val="exact"/>
        </dgm:presLayoutVars>
      </dgm:prSet>
      <dgm:spPr/>
    </dgm:pt>
    <dgm:pt modelId="{7A8EA790-B243-3C4B-B249-052761361331}" type="pres">
      <dgm:prSet presAssocID="{F149562C-954C-864B-AF2B-32A6438DAC81}" presName="linNode" presStyleCnt="0"/>
      <dgm:spPr/>
    </dgm:pt>
    <dgm:pt modelId="{7430ABB8-70DC-EB48-9390-B5EC06D1F780}" type="pres">
      <dgm:prSet presAssocID="{F149562C-954C-864B-AF2B-32A6438DAC81}" presName="parentText" presStyleLbl="node1" presStyleIdx="0" presStyleCnt="1" custScaleX="175940">
        <dgm:presLayoutVars>
          <dgm:chMax val="1"/>
          <dgm:bulletEnabled val="1"/>
        </dgm:presLayoutVars>
      </dgm:prSet>
      <dgm:spPr/>
    </dgm:pt>
  </dgm:ptLst>
  <dgm:cxnLst>
    <dgm:cxn modelId="{3CBF1120-7F2A-3943-BBAA-284477D95BE2}" srcId="{58AD0049-7C95-9445-9F57-67BCBF8300E1}" destId="{F149562C-954C-864B-AF2B-32A6438DAC81}" srcOrd="0" destOrd="0" parTransId="{F823DDFD-8F4B-9141-9B69-F19728817BB0}" sibTransId="{7CE7C187-0358-6F48-93FA-483EE2D19A80}"/>
    <dgm:cxn modelId="{A4B01B80-67F5-A948-A246-3D396A82DC8E}" type="presOf" srcId="{F149562C-954C-864B-AF2B-32A6438DAC81}" destId="{7430ABB8-70DC-EB48-9390-B5EC06D1F780}" srcOrd="0" destOrd="0" presId="urn:microsoft.com/office/officeart/2005/8/layout/vList5"/>
    <dgm:cxn modelId="{AE44E7E9-B690-4A4C-A31B-DDDF24541CF3}" type="presOf" srcId="{58AD0049-7C95-9445-9F57-67BCBF8300E1}" destId="{6A013F3F-EB83-F546-8B7C-EABAF4B26E87}" srcOrd="0" destOrd="0" presId="urn:microsoft.com/office/officeart/2005/8/layout/vList5"/>
    <dgm:cxn modelId="{2A7F871A-7E62-7C4A-B78D-1D3E8256628B}" type="presParOf" srcId="{6A013F3F-EB83-F546-8B7C-EABAF4B26E87}" destId="{7A8EA790-B243-3C4B-B249-052761361331}" srcOrd="0" destOrd="0" presId="urn:microsoft.com/office/officeart/2005/8/layout/vList5"/>
    <dgm:cxn modelId="{8D94ACD3-E48A-1B45-8CF5-850EA7C2FC0D}" type="presParOf" srcId="{7A8EA790-B243-3C4B-B249-052761361331}" destId="{7430ABB8-70DC-EB48-9390-B5EC06D1F78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1AD7DC-C059-1846-AA1D-F902C970DDFF}" type="doc">
      <dgm:prSet loTypeId="urn:microsoft.com/office/officeart/2005/8/layout/venn1" loCatId="relationship" qsTypeId="urn:microsoft.com/office/officeart/2005/8/quickstyle/simple1" qsCatId="simple" csTypeId="urn:microsoft.com/office/officeart/2005/8/colors/accent1_2" csCatId="accent1" phldr="1"/>
      <dgm:spPr/>
    </dgm:pt>
    <dgm:pt modelId="{DE8690A1-3692-0643-96D7-441765DCF568}">
      <dgm:prSet phldrT="[Texto]"/>
      <dgm:spPr/>
      <dgm:t>
        <a:bodyPr/>
        <a:lstStyle/>
        <a:p>
          <a:pPr algn="ctr"/>
          <a:r>
            <a:rPr lang="es-ES" dirty="0"/>
            <a:t>Norma</a:t>
          </a:r>
        </a:p>
      </dgm:t>
    </dgm:pt>
    <dgm:pt modelId="{6DB97C1A-0954-B647-B785-803184620A23}" type="parTrans" cxnId="{9F29FB94-7D71-2946-B822-A4BF5155ADDF}">
      <dgm:prSet/>
      <dgm:spPr/>
      <dgm:t>
        <a:bodyPr/>
        <a:lstStyle/>
        <a:p>
          <a:endParaRPr lang="es-ES"/>
        </a:p>
      </dgm:t>
    </dgm:pt>
    <dgm:pt modelId="{8F2A62B5-8878-2F47-98F8-CBA0741378E0}" type="sibTrans" cxnId="{9F29FB94-7D71-2946-B822-A4BF5155ADDF}">
      <dgm:prSet/>
      <dgm:spPr/>
      <dgm:t>
        <a:bodyPr/>
        <a:lstStyle/>
        <a:p>
          <a:endParaRPr lang="es-ES"/>
        </a:p>
      </dgm:t>
    </dgm:pt>
    <dgm:pt modelId="{24C44E79-8E98-0D42-8BF8-E3BA66D12218}">
      <dgm:prSet phldrT="[Texto]"/>
      <dgm:spPr/>
      <dgm:t>
        <a:bodyPr/>
        <a:lstStyle/>
        <a:p>
          <a:r>
            <a:rPr lang="es-ES" dirty="0"/>
            <a:t>Valor</a:t>
          </a:r>
        </a:p>
      </dgm:t>
    </dgm:pt>
    <dgm:pt modelId="{F95AAEAD-425F-5547-BEED-E5ABCBD17FB3}" type="parTrans" cxnId="{9A5A9542-ECDA-EA4D-97A2-E77044D97EE0}">
      <dgm:prSet/>
      <dgm:spPr/>
      <dgm:t>
        <a:bodyPr/>
        <a:lstStyle/>
        <a:p>
          <a:endParaRPr lang="es-ES"/>
        </a:p>
      </dgm:t>
    </dgm:pt>
    <dgm:pt modelId="{F0F0FA01-DE20-D04B-AD8B-43C07176C589}" type="sibTrans" cxnId="{9A5A9542-ECDA-EA4D-97A2-E77044D97EE0}">
      <dgm:prSet/>
      <dgm:spPr/>
      <dgm:t>
        <a:bodyPr/>
        <a:lstStyle/>
        <a:p>
          <a:endParaRPr lang="es-ES"/>
        </a:p>
      </dgm:t>
    </dgm:pt>
    <dgm:pt modelId="{AB7442D0-C7B0-CB46-BD2B-E96D9EBE0B55}">
      <dgm:prSet phldrT="[Texto]"/>
      <dgm:spPr/>
      <dgm:t>
        <a:bodyPr/>
        <a:lstStyle/>
        <a:p>
          <a:r>
            <a:rPr lang="es-ES" dirty="0"/>
            <a:t>Hecho</a:t>
          </a:r>
        </a:p>
      </dgm:t>
    </dgm:pt>
    <dgm:pt modelId="{96F75144-B817-A743-A30F-6DD6CFB8C806}" type="parTrans" cxnId="{FD34EBA4-9F31-C54B-8E58-5E7677E9F702}">
      <dgm:prSet/>
      <dgm:spPr/>
      <dgm:t>
        <a:bodyPr/>
        <a:lstStyle/>
        <a:p>
          <a:endParaRPr lang="es-ES"/>
        </a:p>
      </dgm:t>
    </dgm:pt>
    <dgm:pt modelId="{0327D169-6E18-3B4A-B647-DC0ECDB85FE0}" type="sibTrans" cxnId="{FD34EBA4-9F31-C54B-8E58-5E7677E9F702}">
      <dgm:prSet/>
      <dgm:spPr/>
      <dgm:t>
        <a:bodyPr/>
        <a:lstStyle/>
        <a:p>
          <a:endParaRPr lang="es-ES"/>
        </a:p>
      </dgm:t>
    </dgm:pt>
    <dgm:pt modelId="{DC4E1F01-66E7-E24C-A85A-6714E9F73D08}" type="pres">
      <dgm:prSet presAssocID="{661AD7DC-C059-1846-AA1D-F902C970DDFF}" presName="compositeShape" presStyleCnt="0">
        <dgm:presLayoutVars>
          <dgm:chMax val="7"/>
          <dgm:dir/>
          <dgm:resizeHandles val="exact"/>
        </dgm:presLayoutVars>
      </dgm:prSet>
      <dgm:spPr/>
    </dgm:pt>
    <dgm:pt modelId="{E3B216E7-E5A4-534D-BF9A-4E494519632A}" type="pres">
      <dgm:prSet presAssocID="{DE8690A1-3692-0643-96D7-441765DCF568}" presName="circ1" presStyleLbl="vennNode1" presStyleIdx="0" presStyleCnt="3"/>
      <dgm:spPr/>
    </dgm:pt>
    <dgm:pt modelId="{2AB676D9-6F28-564C-993F-071B12789015}" type="pres">
      <dgm:prSet presAssocID="{DE8690A1-3692-0643-96D7-441765DCF568}" presName="circ1Tx" presStyleLbl="revTx" presStyleIdx="0" presStyleCnt="0">
        <dgm:presLayoutVars>
          <dgm:chMax val="0"/>
          <dgm:chPref val="0"/>
          <dgm:bulletEnabled val="1"/>
        </dgm:presLayoutVars>
      </dgm:prSet>
      <dgm:spPr/>
    </dgm:pt>
    <dgm:pt modelId="{8D0FB197-8F41-E549-B169-1A7A60F7AE2A}" type="pres">
      <dgm:prSet presAssocID="{24C44E79-8E98-0D42-8BF8-E3BA66D12218}" presName="circ2" presStyleLbl="vennNode1" presStyleIdx="1" presStyleCnt="3"/>
      <dgm:spPr/>
    </dgm:pt>
    <dgm:pt modelId="{5ABBBF07-9A2F-F940-81BD-7AC4BE2ED025}" type="pres">
      <dgm:prSet presAssocID="{24C44E79-8E98-0D42-8BF8-E3BA66D12218}" presName="circ2Tx" presStyleLbl="revTx" presStyleIdx="0" presStyleCnt="0">
        <dgm:presLayoutVars>
          <dgm:chMax val="0"/>
          <dgm:chPref val="0"/>
          <dgm:bulletEnabled val="1"/>
        </dgm:presLayoutVars>
      </dgm:prSet>
      <dgm:spPr/>
    </dgm:pt>
    <dgm:pt modelId="{3BB6A919-B297-2943-9839-B8E90F7EA9C6}" type="pres">
      <dgm:prSet presAssocID="{AB7442D0-C7B0-CB46-BD2B-E96D9EBE0B55}" presName="circ3" presStyleLbl="vennNode1" presStyleIdx="2" presStyleCnt="3" custLinFactNeighborX="5056" custLinFactNeighborY="234"/>
      <dgm:spPr/>
    </dgm:pt>
    <dgm:pt modelId="{A366ADEE-64DE-EC44-AF21-BDD171963370}" type="pres">
      <dgm:prSet presAssocID="{AB7442D0-C7B0-CB46-BD2B-E96D9EBE0B55}" presName="circ3Tx" presStyleLbl="revTx" presStyleIdx="0" presStyleCnt="0">
        <dgm:presLayoutVars>
          <dgm:chMax val="0"/>
          <dgm:chPref val="0"/>
          <dgm:bulletEnabled val="1"/>
        </dgm:presLayoutVars>
      </dgm:prSet>
      <dgm:spPr/>
    </dgm:pt>
  </dgm:ptLst>
  <dgm:cxnLst>
    <dgm:cxn modelId="{95743611-6AC5-A445-96C5-09AD5DE2A1E5}" type="presOf" srcId="{DE8690A1-3692-0643-96D7-441765DCF568}" destId="{E3B216E7-E5A4-534D-BF9A-4E494519632A}" srcOrd="0" destOrd="0" presId="urn:microsoft.com/office/officeart/2005/8/layout/venn1"/>
    <dgm:cxn modelId="{42A5DE41-65F7-7E41-B73E-0C138E558338}" type="presOf" srcId="{24C44E79-8E98-0D42-8BF8-E3BA66D12218}" destId="{5ABBBF07-9A2F-F940-81BD-7AC4BE2ED025}" srcOrd="1" destOrd="0" presId="urn:microsoft.com/office/officeart/2005/8/layout/venn1"/>
    <dgm:cxn modelId="{1F720E62-4D30-8142-B7B7-E50406BAD8FD}" type="presOf" srcId="{AB7442D0-C7B0-CB46-BD2B-E96D9EBE0B55}" destId="{3BB6A919-B297-2943-9839-B8E90F7EA9C6}" srcOrd="0" destOrd="0" presId="urn:microsoft.com/office/officeart/2005/8/layout/venn1"/>
    <dgm:cxn modelId="{9A5A9542-ECDA-EA4D-97A2-E77044D97EE0}" srcId="{661AD7DC-C059-1846-AA1D-F902C970DDFF}" destId="{24C44E79-8E98-0D42-8BF8-E3BA66D12218}" srcOrd="1" destOrd="0" parTransId="{F95AAEAD-425F-5547-BEED-E5ABCBD17FB3}" sibTransId="{F0F0FA01-DE20-D04B-AD8B-43C07176C589}"/>
    <dgm:cxn modelId="{616D9087-AB44-5245-8752-1D24EFB434CF}" type="presOf" srcId="{24C44E79-8E98-0D42-8BF8-E3BA66D12218}" destId="{8D0FB197-8F41-E549-B169-1A7A60F7AE2A}" srcOrd="0" destOrd="0" presId="urn:microsoft.com/office/officeart/2005/8/layout/venn1"/>
    <dgm:cxn modelId="{8C9C9A88-21A7-EA40-BE42-1C33DF12F922}" type="presOf" srcId="{661AD7DC-C059-1846-AA1D-F902C970DDFF}" destId="{DC4E1F01-66E7-E24C-A85A-6714E9F73D08}" srcOrd="0" destOrd="0" presId="urn:microsoft.com/office/officeart/2005/8/layout/venn1"/>
    <dgm:cxn modelId="{9F29FB94-7D71-2946-B822-A4BF5155ADDF}" srcId="{661AD7DC-C059-1846-AA1D-F902C970DDFF}" destId="{DE8690A1-3692-0643-96D7-441765DCF568}" srcOrd="0" destOrd="0" parTransId="{6DB97C1A-0954-B647-B785-803184620A23}" sibTransId="{8F2A62B5-8878-2F47-98F8-CBA0741378E0}"/>
    <dgm:cxn modelId="{FD34EBA4-9F31-C54B-8E58-5E7677E9F702}" srcId="{661AD7DC-C059-1846-AA1D-F902C970DDFF}" destId="{AB7442D0-C7B0-CB46-BD2B-E96D9EBE0B55}" srcOrd="2" destOrd="0" parTransId="{96F75144-B817-A743-A30F-6DD6CFB8C806}" sibTransId="{0327D169-6E18-3B4A-B647-DC0ECDB85FE0}"/>
    <dgm:cxn modelId="{AE5B11BD-40BA-9942-9AEB-8C33AF3C0825}" type="presOf" srcId="{DE8690A1-3692-0643-96D7-441765DCF568}" destId="{2AB676D9-6F28-564C-993F-071B12789015}" srcOrd="1" destOrd="0" presId="urn:microsoft.com/office/officeart/2005/8/layout/venn1"/>
    <dgm:cxn modelId="{0F3456D5-696C-A84A-8391-4044A0FD12EA}" type="presOf" srcId="{AB7442D0-C7B0-CB46-BD2B-E96D9EBE0B55}" destId="{A366ADEE-64DE-EC44-AF21-BDD171963370}" srcOrd="1" destOrd="0" presId="urn:microsoft.com/office/officeart/2005/8/layout/venn1"/>
    <dgm:cxn modelId="{2F27ACF7-1B10-5344-9428-4B747FF813E7}" type="presParOf" srcId="{DC4E1F01-66E7-E24C-A85A-6714E9F73D08}" destId="{E3B216E7-E5A4-534D-BF9A-4E494519632A}" srcOrd="0" destOrd="0" presId="urn:microsoft.com/office/officeart/2005/8/layout/venn1"/>
    <dgm:cxn modelId="{AE8AB8CB-1DF6-2341-83F8-FB6C57D185E7}" type="presParOf" srcId="{DC4E1F01-66E7-E24C-A85A-6714E9F73D08}" destId="{2AB676D9-6F28-564C-993F-071B12789015}" srcOrd="1" destOrd="0" presId="urn:microsoft.com/office/officeart/2005/8/layout/venn1"/>
    <dgm:cxn modelId="{908FF926-B400-8F4F-8128-F80C512991D7}" type="presParOf" srcId="{DC4E1F01-66E7-E24C-A85A-6714E9F73D08}" destId="{8D0FB197-8F41-E549-B169-1A7A60F7AE2A}" srcOrd="2" destOrd="0" presId="urn:microsoft.com/office/officeart/2005/8/layout/venn1"/>
    <dgm:cxn modelId="{EC4D25FA-5701-7E46-BD1F-7B00FBD97963}" type="presParOf" srcId="{DC4E1F01-66E7-E24C-A85A-6714E9F73D08}" destId="{5ABBBF07-9A2F-F940-81BD-7AC4BE2ED025}" srcOrd="3" destOrd="0" presId="urn:microsoft.com/office/officeart/2005/8/layout/venn1"/>
    <dgm:cxn modelId="{D35AB4ED-53BD-0747-A9C8-61F2BB2575D0}" type="presParOf" srcId="{DC4E1F01-66E7-E24C-A85A-6714E9F73D08}" destId="{3BB6A919-B297-2943-9839-B8E90F7EA9C6}" srcOrd="4" destOrd="0" presId="urn:microsoft.com/office/officeart/2005/8/layout/venn1"/>
    <dgm:cxn modelId="{F53DBF5C-5D15-4242-9C09-219B245D2565}" type="presParOf" srcId="{DC4E1F01-66E7-E24C-A85A-6714E9F73D08}" destId="{A366ADEE-64DE-EC44-AF21-BDD171963370}"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465592-15C7-104F-A14D-09C306CEDC0A}" type="doc">
      <dgm:prSet loTypeId="urn:microsoft.com/office/officeart/2005/8/layout/chevron1" loCatId="" qsTypeId="urn:microsoft.com/office/officeart/2005/8/quickstyle/simple1" qsCatId="simple" csTypeId="urn:microsoft.com/office/officeart/2005/8/colors/accent1_2" csCatId="accent1" phldr="1"/>
      <dgm:spPr/>
    </dgm:pt>
    <dgm:pt modelId="{780F2786-3F48-744E-BC8E-CE4A23F6382B}">
      <dgm:prSet phldrT="[Texto]" custT="1"/>
      <dgm:spPr/>
      <dgm:t>
        <a:bodyPr/>
        <a:lstStyle/>
        <a:p>
          <a:r>
            <a:rPr lang="es-ES" sz="1800" dirty="0"/>
            <a:t>Construcción.</a:t>
          </a:r>
        </a:p>
        <a:p>
          <a:r>
            <a:rPr lang="es-ES" sz="1800" dirty="0"/>
            <a:t>(Validez)</a:t>
          </a:r>
        </a:p>
      </dgm:t>
    </dgm:pt>
    <dgm:pt modelId="{579251F6-086D-444D-AC16-B21A94D38E4A}" type="parTrans" cxnId="{80DEE4A3-3947-2447-9635-532D66113AA5}">
      <dgm:prSet/>
      <dgm:spPr/>
      <dgm:t>
        <a:bodyPr/>
        <a:lstStyle/>
        <a:p>
          <a:endParaRPr lang="es-ES"/>
        </a:p>
      </dgm:t>
    </dgm:pt>
    <dgm:pt modelId="{DCC11212-DBB4-0244-99C5-8374D59851BA}" type="sibTrans" cxnId="{80DEE4A3-3947-2447-9635-532D66113AA5}">
      <dgm:prSet/>
      <dgm:spPr/>
      <dgm:t>
        <a:bodyPr/>
        <a:lstStyle/>
        <a:p>
          <a:endParaRPr lang="es-ES"/>
        </a:p>
      </dgm:t>
    </dgm:pt>
    <dgm:pt modelId="{EFB80C86-98C3-174B-820E-B8D88EB86A46}">
      <dgm:prSet phldrT="[Texto]" custT="1"/>
      <dgm:spPr/>
      <dgm:t>
        <a:bodyPr/>
        <a:lstStyle/>
        <a:p>
          <a:r>
            <a:rPr lang="es-ES" sz="1800" dirty="0"/>
            <a:t>Ejecución.</a:t>
          </a:r>
        </a:p>
        <a:p>
          <a:r>
            <a:rPr lang="es-ES" sz="1800" dirty="0"/>
            <a:t>(Eficacia)</a:t>
          </a:r>
        </a:p>
      </dgm:t>
    </dgm:pt>
    <dgm:pt modelId="{3201D35A-E0CD-D044-B68B-A57AB04E8FE0}" type="parTrans" cxnId="{ACCE2946-EC26-4E4B-A4E4-489283C98059}">
      <dgm:prSet/>
      <dgm:spPr/>
      <dgm:t>
        <a:bodyPr/>
        <a:lstStyle/>
        <a:p>
          <a:endParaRPr lang="es-ES"/>
        </a:p>
      </dgm:t>
    </dgm:pt>
    <dgm:pt modelId="{72877EFF-9930-2A47-8434-831410906695}" type="sibTrans" cxnId="{ACCE2946-EC26-4E4B-A4E4-489283C98059}">
      <dgm:prSet/>
      <dgm:spPr/>
      <dgm:t>
        <a:bodyPr/>
        <a:lstStyle/>
        <a:p>
          <a:endParaRPr lang="es-ES"/>
        </a:p>
      </dgm:t>
    </dgm:pt>
    <dgm:pt modelId="{59DDA793-AEAB-5640-BCBD-0BC1111730F6}" type="pres">
      <dgm:prSet presAssocID="{DA465592-15C7-104F-A14D-09C306CEDC0A}" presName="Name0" presStyleCnt="0">
        <dgm:presLayoutVars>
          <dgm:dir/>
          <dgm:animLvl val="lvl"/>
          <dgm:resizeHandles val="exact"/>
        </dgm:presLayoutVars>
      </dgm:prSet>
      <dgm:spPr/>
    </dgm:pt>
    <dgm:pt modelId="{7E4E4494-36AB-3E41-894D-8CF52796BC1D}" type="pres">
      <dgm:prSet presAssocID="{780F2786-3F48-744E-BC8E-CE4A23F6382B}" presName="parTxOnly" presStyleLbl="node1" presStyleIdx="0" presStyleCnt="2">
        <dgm:presLayoutVars>
          <dgm:chMax val="0"/>
          <dgm:chPref val="0"/>
          <dgm:bulletEnabled val="1"/>
        </dgm:presLayoutVars>
      </dgm:prSet>
      <dgm:spPr/>
    </dgm:pt>
    <dgm:pt modelId="{13267FE5-BB88-5D45-BD52-B26EC596FA35}" type="pres">
      <dgm:prSet presAssocID="{DCC11212-DBB4-0244-99C5-8374D59851BA}" presName="parTxOnlySpace" presStyleCnt="0"/>
      <dgm:spPr/>
    </dgm:pt>
    <dgm:pt modelId="{9951CE73-010E-B049-8ED3-A0E858E63A79}" type="pres">
      <dgm:prSet presAssocID="{EFB80C86-98C3-174B-820E-B8D88EB86A46}" presName="parTxOnly" presStyleLbl="node1" presStyleIdx="1" presStyleCnt="2">
        <dgm:presLayoutVars>
          <dgm:chMax val="0"/>
          <dgm:chPref val="0"/>
          <dgm:bulletEnabled val="1"/>
        </dgm:presLayoutVars>
      </dgm:prSet>
      <dgm:spPr/>
    </dgm:pt>
  </dgm:ptLst>
  <dgm:cxnLst>
    <dgm:cxn modelId="{ACCE2946-EC26-4E4B-A4E4-489283C98059}" srcId="{DA465592-15C7-104F-A14D-09C306CEDC0A}" destId="{EFB80C86-98C3-174B-820E-B8D88EB86A46}" srcOrd="1" destOrd="0" parTransId="{3201D35A-E0CD-D044-B68B-A57AB04E8FE0}" sibTransId="{72877EFF-9930-2A47-8434-831410906695}"/>
    <dgm:cxn modelId="{848C077C-A434-144F-BBB2-53998F7800A3}" type="presOf" srcId="{780F2786-3F48-744E-BC8E-CE4A23F6382B}" destId="{7E4E4494-36AB-3E41-894D-8CF52796BC1D}" srcOrd="0" destOrd="0" presId="urn:microsoft.com/office/officeart/2005/8/layout/chevron1"/>
    <dgm:cxn modelId="{80DEE4A3-3947-2447-9635-532D66113AA5}" srcId="{DA465592-15C7-104F-A14D-09C306CEDC0A}" destId="{780F2786-3F48-744E-BC8E-CE4A23F6382B}" srcOrd="0" destOrd="0" parTransId="{579251F6-086D-444D-AC16-B21A94D38E4A}" sibTransId="{DCC11212-DBB4-0244-99C5-8374D59851BA}"/>
    <dgm:cxn modelId="{DB67F9A3-1392-5646-9878-CBA7142374B4}" type="presOf" srcId="{EFB80C86-98C3-174B-820E-B8D88EB86A46}" destId="{9951CE73-010E-B049-8ED3-A0E858E63A79}" srcOrd="0" destOrd="0" presId="urn:microsoft.com/office/officeart/2005/8/layout/chevron1"/>
    <dgm:cxn modelId="{F35B70D1-D7E1-2F40-9AA8-15AD6588F6E0}" type="presOf" srcId="{DA465592-15C7-104F-A14D-09C306CEDC0A}" destId="{59DDA793-AEAB-5640-BCBD-0BC1111730F6}" srcOrd="0" destOrd="0" presId="urn:microsoft.com/office/officeart/2005/8/layout/chevron1"/>
    <dgm:cxn modelId="{D416402C-5659-6F47-A379-007CE792D181}" type="presParOf" srcId="{59DDA793-AEAB-5640-BCBD-0BC1111730F6}" destId="{7E4E4494-36AB-3E41-894D-8CF52796BC1D}" srcOrd="0" destOrd="0" presId="urn:microsoft.com/office/officeart/2005/8/layout/chevron1"/>
    <dgm:cxn modelId="{E7C01A9C-DD24-5B42-A000-A614208CD2D4}" type="presParOf" srcId="{59DDA793-AEAB-5640-BCBD-0BC1111730F6}" destId="{13267FE5-BB88-5D45-BD52-B26EC596FA35}" srcOrd="1" destOrd="0" presId="urn:microsoft.com/office/officeart/2005/8/layout/chevron1"/>
    <dgm:cxn modelId="{A10CD0B1-DD98-0B4C-99C9-9BA1DA2CD341}" type="presParOf" srcId="{59DDA793-AEAB-5640-BCBD-0BC1111730F6}" destId="{9951CE73-010E-B049-8ED3-A0E858E63A79}"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4543C3-8881-4974-A2E7-E8FB8F7A14ED}" type="doc">
      <dgm:prSet loTypeId="urn:microsoft.com/office/officeart/2005/8/layout/radial4" loCatId="relationship" qsTypeId="urn:microsoft.com/office/officeart/2005/8/quickstyle/simple1#1" qsCatId="simple" csTypeId="urn:microsoft.com/office/officeart/2005/8/colors/accent1_2#1" csCatId="accent1" phldr="1"/>
      <dgm:spPr/>
      <dgm:t>
        <a:bodyPr/>
        <a:lstStyle/>
        <a:p>
          <a:endParaRPr lang="es-MX"/>
        </a:p>
      </dgm:t>
    </dgm:pt>
    <dgm:pt modelId="{2F04582F-BDB2-4C77-9395-670B9729349E}">
      <dgm:prSet>
        <dgm:style>
          <a:lnRef idx="0">
            <a:schemeClr val="accent1"/>
          </a:lnRef>
          <a:fillRef idx="3">
            <a:schemeClr val="accent1"/>
          </a:fillRef>
          <a:effectRef idx="3">
            <a:schemeClr val="accent1"/>
          </a:effectRef>
          <a:fontRef idx="minor">
            <a:schemeClr val="lt1"/>
          </a:fontRef>
        </dgm:style>
      </dgm:prSet>
      <dgm:spPr/>
      <dgm:t>
        <a:bodyPr/>
        <a:lstStyle/>
        <a:p>
          <a:pPr rtl="0"/>
          <a:r>
            <a:rPr lang="es-CR" dirty="0"/>
            <a:t>Se dice que es justa cuando los intereses de las partes convergen con el Ord. Jurídico o sea que va a existir punto de convergencia entre el interés de las partes y el Ord. Jurídico.</a:t>
          </a:r>
          <a:endParaRPr lang="es-MX" dirty="0"/>
        </a:p>
      </dgm:t>
    </dgm:pt>
    <dgm:pt modelId="{F31B2385-2D16-4521-9512-4282060FAC71}" type="parTrans" cxnId="{02C0DA62-B386-4322-9D25-8A4F651AA71F}">
      <dgm:prSet/>
      <dgm:spPr/>
      <dgm:t>
        <a:bodyPr/>
        <a:lstStyle/>
        <a:p>
          <a:endParaRPr lang="es-MX"/>
        </a:p>
      </dgm:t>
    </dgm:pt>
    <dgm:pt modelId="{97195FEC-1BB7-4496-9A2D-BB15B385C8AF}" type="sibTrans" cxnId="{02C0DA62-B386-4322-9D25-8A4F651AA71F}">
      <dgm:prSet/>
      <dgm:spPr/>
      <dgm:t>
        <a:bodyPr/>
        <a:lstStyle/>
        <a:p>
          <a:endParaRPr lang="es-MX"/>
        </a:p>
      </dgm:t>
    </dgm:pt>
    <dgm:pt modelId="{885F745E-AE47-42D2-920A-C45ED32651D1}">
      <dgm:prSet/>
      <dgm:spPr/>
      <dgm:t>
        <a:bodyPr/>
        <a:lstStyle/>
        <a:p>
          <a:pPr rtl="0"/>
          <a:endParaRPr lang="es-CR" dirty="0"/>
        </a:p>
      </dgm:t>
    </dgm:pt>
    <dgm:pt modelId="{47139A14-9681-40DB-BE08-664ED9C0BDE7}" type="parTrans" cxnId="{24A3A38B-D892-43E5-8E58-D9D1048C819D}">
      <dgm:prSet/>
      <dgm:spPr/>
      <dgm:t>
        <a:bodyPr/>
        <a:lstStyle/>
        <a:p>
          <a:endParaRPr lang="es-MX"/>
        </a:p>
      </dgm:t>
    </dgm:pt>
    <dgm:pt modelId="{2D3816C7-3AF2-4835-AD7C-B13AF6DE3732}" type="sibTrans" cxnId="{24A3A38B-D892-43E5-8E58-D9D1048C819D}">
      <dgm:prSet/>
      <dgm:spPr/>
      <dgm:t>
        <a:bodyPr/>
        <a:lstStyle/>
        <a:p>
          <a:endParaRPr lang="es-MX"/>
        </a:p>
      </dgm:t>
    </dgm:pt>
    <dgm:pt modelId="{9E6ED019-8DC6-497E-8391-E2CB76EF6DBF}">
      <dgm:prSet/>
      <dgm:spPr/>
      <dgm:t>
        <a:bodyPr/>
        <a:lstStyle/>
        <a:p>
          <a:pPr rtl="0"/>
          <a:endParaRPr lang="es-MX" dirty="0"/>
        </a:p>
      </dgm:t>
    </dgm:pt>
    <dgm:pt modelId="{B63D05AE-F0D2-4351-88E1-DD0AFCB7FF1E}" type="parTrans" cxnId="{33B22F0C-4B0E-400F-977A-BC7999AF06A2}">
      <dgm:prSet/>
      <dgm:spPr/>
      <dgm:t>
        <a:bodyPr/>
        <a:lstStyle/>
        <a:p>
          <a:endParaRPr lang="es-MX"/>
        </a:p>
      </dgm:t>
    </dgm:pt>
    <dgm:pt modelId="{F5B217F8-E85C-4751-9B48-1DE4E3C75B86}" type="sibTrans" cxnId="{33B22F0C-4B0E-400F-977A-BC7999AF06A2}">
      <dgm:prSet/>
      <dgm:spPr/>
      <dgm:t>
        <a:bodyPr/>
        <a:lstStyle/>
        <a:p>
          <a:endParaRPr lang="es-MX"/>
        </a:p>
      </dgm:t>
    </dgm:pt>
    <dgm:pt modelId="{E977E5C9-286D-430B-B17E-2252F2A0B748}">
      <dgm:prSet/>
      <dgm:spPr/>
      <dgm:t>
        <a:bodyPr/>
        <a:lstStyle/>
        <a:p>
          <a:pPr rtl="0"/>
          <a:endParaRPr lang="es-MX" dirty="0"/>
        </a:p>
      </dgm:t>
    </dgm:pt>
    <dgm:pt modelId="{4CC3CB33-1884-4E8F-AE87-62804A8F27A5}" type="parTrans" cxnId="{992AAA9D-247D-45EA-82F2-BCBB2FB0A14F}">
      <dgm:prSet/>
      <dgm:spPr/>
      <dgm:t>
        <a:bodyPr/>
        <a:lstStyle/>
        <a:p>
          <a:endParaRPr lang="es-MX"/>
        </a:p>
      </dgm:t>
    </dgm:pt>
    <dgm:pt modelId="{249BFB62-590E-44B2-9A96-1030CE2620B5}" type="sibTrans" cxnId="{992AAA9D-247D-45EA-82F2-BCBB2FB0A14F}">
      <dgm:prSet/>
      <dgm:spPr/>
      <dgm:t>
        <a:bodyPr/>
        <a:lstStyle/>
        <a:p>
          <a:endParaRPr lang="es-MX"/>
        </a:p>
      </dgm:t>
    </dgm:pt>
    <dgm:pt modelId="{940ACDB9-06A0-4DCE-B2CB-7DC678D3E13C}">
      <dgm:prSet/>
      <dgm:spPr/>
      <dgm:t>
        <a:bodyPr/>
        <a:lstStyle/>
        <a:p>
          <a:pPr rtl="0"/>
          <a:endParaRPr lang="es-MX" dirty="0"/>
        </a:p>
      </dgm:t>
    </dgm:pt>
    <dgm:pt modelId="{F3ED1278-6BE5-4199-B365-B277125F390B}" type="parTrans" cxnId="{6A2E89B9-21E9-4F31-A3E7-AA52D3C21EF6}">
      <dgm:prSet/>
      <dgm:spPr/>
      <dgm:t>
        <a:bodyPr/>
        <a:lstStyle/>
        <a:p>
          <a:endParaRPr lang="es-MX"/>
        </a:p>
      </dgm:t>
    </dgm:pt>
    <dgm:pt modelId="{095ABB78-9F12-4CE0-BC8C-30BC54756226}" type="sibTrans" cxnId="{6A2E89B9-21E9-4F31-A3E7-AA52D3C21EF6}">
      <dgm:prSet/>
      <dgm:spPr/>
      <dgm:t>
        <a:bodyPr/>
        <a:lstStyle/>
        <a:p>
          <a:endParaRPr lang="es-MX"/>
        </a:p>
      </dgm:t>
    </dgm:pt>
    <dgm:pt modelId="{C5BD0A48-21AE-46C1-B2C5-E9B9BB69FA98}" type="pres">
      <dgm:prSet presAssocID="{A94543C3-8881-4974-A2E7-E8FB8F7A14ED}" presName="cycle" presStyleCnt="0">
        <dgm:presLayoutVars>
          <dgm:chMax val="1"/>
          <dgm:dir/>
          <dgm:animLvl val="ctr"/>
          <dgm:resizeHandles val="exact"/>
        </dgm:presLayoutVars>
      </dgm:prSet>
      <dgm:spPr/>
    </dgm:pt>
    <dgm:pt modelId="{AA554506-FEDE-4AAA-92CC-89C507F2F232}" type="pres">
      <dgm:prSet presAssocID="{2F04582F-BDB2-4C77-9395-670B9729349E}" presName="centerShape" presStyleLbl="node0" presStyleIdx="0" presStyleCnt="1"/>
      <dgm:spPr/>
    </dgm:pt>
  </dgm:ptLst>
  <dgm:cxnLst>
    <dgm:cxn modelId="{33B22F0C-4B0E-400F-977A-BC7999AF06A2}" srcId="{A94543C3-8881-4974-A2E7-E8FB8F7A14ED}" destId="{9E6ED019-8DC6-497E-8391-E2CB76EF6DBF}" srcOrd="2" destOrd="0" parTransId="{B63D05AE-F0D2-4351-88E1-DD0AFCB7FF1E}" sibTransId="{F5B217F8-E85C-4751-9B48-1DE4E3C75B86}"/>
    <dgm:cxn modelId="{6531E33E-B99F-4A00-B5EA-A8D7CE645FC8}" type="presOf" srcId="{2F04582F-BDB2-4C77-9395-670B9729349E}" destId="{AA554506-FEDE-4AAA-92CC-89C507F2F232}" srcOrd="0" destOrd="0" presId="urn:microsoft.com/office/officeart/2005/8/layout/radial4"/>
    <dgm:cxn modelId="{02C0DA62-B386-4322-9D25-8A4F651AA71F}" srcId="{A94543C3-8881-4974-A2E7-E8FB8F7A14ED}" destId="{2F04582F-BDB2-4C77-9395-670B9729349E}" srcOrd="0" destOrd="0" parTransId="{F31B2385-2D16-4521-9512-4282060FAC71}" sibTransId="{97195FEC-1BB7-4496-9A2D-BB15B385C8AF}"/>
    <dgm:cxn modelId="{F297CE84-289F-4818-86E3-961B31F02710}" type="presOf" srcId="{A94543C3-8881-4974-A2E7-E8FB8F7A14ED}" destId="{C5BD0A48-21AE-46C1-B2C5-E9B9BB69FA98}" srcOrd="0" destOrd="0" presId="urn:microsoft.com/office/officeart/2005/8/layout/radial4"/>
    <dgm:cxn modelId="{24A3A38B-D892-43E5-8E58-D9D1048C819D}" srcId="{A94543C3-8881-4974-A2E7-E8FB8F7A14ED}" destId="{885F745E-AE47-42D2-920A-C45ED32651D1}" srcOrd="1" destOrd="0" parTransId="{47139A14-9681-40DB-BE08-664ED9C0BDE7}" sibTransId="{2D3816C7-3AF2-4835-AD7C-B13AF6DE3732}"/>
    <dgm:cxn modelId="{992AAA9D-247D-45EA-82F2-BCBB2FB0A14F}" srcId="{A94543C3-8881-4974-A2E7-E8FB8F7A14ED}" destId="{E977E5C9-286D-430B-B17E-2252F2A0B748}" srcOrd="3" destOrd="0" parTransId="{4CC3CB33-1884-4E8F-AE87-62804A8F27A5}" sibTransId="{249BFB62-590E-44B2-9A96-1030CE2620B5}"/>
    <dgm:cxn modelId="{6A2E89B9-21E9-4F31-A3E7-AA52D3C21EF6}" srcId="{A94543C3-8881-4974-A2E7-E8FB8F7A14ED}" destId="{940ACDB9-06A0-4DCE-B2CB-7DC678D3E13C}" srcOrd="4" destOrd="0" parTransId="{F3ED1278-6BE5-4199-B365-B277125F390B}" sibTransId="{095ABB78-9F12-4CE0-BC8C-30BC54756226}"/>
    <dgm:cxn modelId="{33428F50-61F7-4937-A841-A88D19353722}" type="presParOf" srcId="{C5BD0A48-21AE-46C1-B2C5-E9B9BB69FA98}" destId="{AA554506-FEDE-4AAA-92CC-89C507F2F232}" srcOrd="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0ABB8-70DC-EB48-9390-B5EC06D1F780}">
      <dsp:nvSpPr>
        <dsp:cNvPr id="0" name=""/>
        <dsp:cNvSpPr/>
      </dsp:nvSpPr>
      <dsp:spPr>
        <a:xfrm>
          <a:off x="1522519" y="0"/>
          <a:ext cx="5260760" cy="114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s-ES" sz="3300" b="1" u="sng" kern="1200" dirty="0"/>
            <a:t>TEORÍA TRIDIMENSIONAL </a:t>
          </a:r>
          <a:endParaRPr lang="es-CR" sz="3300" kern="1200" dirty="0"/>
        </a:p>
      </dsp:txBody>
      <dsp:txXfrm>
        <a:off x="1578316" y="55797"/>
        <a:ext cx="5149166" cy="1031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216E7-E5A4-534D-BF9A-4E494519632A}">
      <dsp:nvSpPr>
        <dsp:cNvPr id="0" name=""/>
        <dsp:cNvSpPr/>
      </dsp:nvSpPr>
      <dsp:spPr>
        <a:xfrm>
          <a:off x="1714041" y="37819"/>
          <a:ext cx="1815321" cy="181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s-ES" sz="2600" kern="1200" dirty="0"/>
            <a:t>Norma</a:t>
          </a:r>
        </a:p>
      </dsp:txBody>
      <dsp:txXfrm>
        <a:off x="1956084" y="355500"/>
        <a:ext cx="1331235" cy="816894"/>
      </dsp:txXfrm>
    </dsp:sp>
    <dsp:sp modelId="{8D0FB197-8F41-E549-B169-1A7A60F7AE2A}">
      <dsp:nvSpPr>
        <dsp:cNvPr id="0" name=""/>
        <dsp:cNvSpPr/>
      </dsp:nvSpPr>
      <dsp:spPr>
        <a:xfrm>
          <a:off x="2369069" y="1172395"/>
          <a:ext cx="1815321" cy="181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s-ES" sz="2600" kern="1200" dirty="0"/>
            <a:t>Valor</a:t>
          </a:r>
        </a:p>
      </dsp:txBody>
      <dsp:txXfrm>
        <a:off x="2924255" y="1641353"/>
        <a:ext cx="1089192" cy="998426"/>
      </dsp:txXfrm>
    </dsp:sp>
    <dsp:sp modelId="{3BB6A919-B297-2943-9839-B8E90F7EA9C6}">
      <dsp:nvSpPr>
        <dsp:cNvPr id="0" name=""/>
        <dsp:cNvSpPr/>
      </dsp:nvSpPr>
      <dsp:spPr>
        <a:xfrm>
          <a:off x="1150795" y="1176643"/>
          <a:ext cx="1815321" cy="18153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s-ES" sz="2600" kern="1200" dirty="0"/>
            <a:t>Hecho</a:t>
          </a:r>
        </a:p>
      </dsp:txBody>
      <dsp:txXfrm>
        <a:off x="1321738" y="1645601"/>
        <a:ext cx="1089192" cy="9984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E4494-36AB-3E41-894D-8CF52796BC1D}">
      <dsp:nvSpPr>
        <dsp:cNvPr id="0" name=""/>
        <dsp:cNvSpPr/>
      </dsp:nvSpPr>
      <dsp:spPr>
        <a:xfrm>
          <a:off x="5357" y="331551"/>
          <a:ext cx="3202781" cy="128111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ES" sz="1800" kern="1200" dirty="0"/>
            <a:t>Construcción.</a:t>
          </a:r>
        </a:p>
        <a:p>
          <a:pPr marL="0" lvl="0" indent="0" algn="ctr" defTabSz="800100">
            <a:lnSpc>
              <a:spcPct val="90000"/>
            </a:lnSpc>
            <a:spcBef>
              <a:spcPct val="0"/>
            </a:spcBef>
            <a:spcAft>
              <a:spcPct val="35000"/>
            </a:spcAft>
            <a:buNone/>
          </a:pPr>
          <a:r>
            <a:rPr lang="es-ES" sz="1800" kern="1200" dirty="0"/>
            <a:t>(Validez)</a:t>
          </a:r>
        </a:p>
      </dsp:txBody>
      <dsp:txXfrm>
        <a:off x="645913" y="331551"/>
        <a:ext cx="1921669" cy="1281112"/>
      </dsp:txXfrm>
    </dsp:sp>
    <dsp:sp modelId="{9951CE73-010E-B049-8ED3-A0E858E63A79}">
      <dsp:nvSpPr>
        <dsp:cNvPr id="0" name=""/>
        <dsp:cNvSpPr/>
      </dsp:nvSpPr>
      <dsp:spPr>
        <a:xfrm>
          <a:off x="2887860" y="331551"/>
          <a:ext cx="3202781" cy="128111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s-ES" sz="1800" kern="1200" dirty="0"/>
            <a:t>Ejecución.</a:t>
          </a:r>
        </a:p>
        <a:p>
          <a:pPr marL="0" lvl="0" indent="0" algn="ctr" defTabSz="800100">
            <a:lnSpc>
              <a:spcPct val="90000"/>
            </a:lnSpc>
            <a:spcBef>
              <a:spcPct val="0"/>
            </a:spcBef>
            <a:spcAft>
              <a:spcPct val="35000"/>
            </a:spcAft>
            <a:buNone/>
          </a:pPr>
          <a:r>
            <a:rPr lang="es-ES" sz="1800" kern="1200" dirty="0"/>
            <a:t>(Eficacia)</a:t>
          </a:r>
        </a:p>
      </dsp:txBody>
      <dsp:txXfrm>
        <a:off x="3528416" y="331551"/>
        <a:ext cx="1921669" cy="12811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54506-FEDE-4AAA-92CC-89C507F2F232}">
      <dsp:nvSpPr>
        <dsp:cNvPr id="0" name=""/>
        <dsp:cNvSpPr/>
      </dsp:nvSpPr>
      <dsp:spPr>
        <a:xfrm>
          <a:off x="1783508" y="9477"/>
          <a:ext cx="4662582" cy="4662582"/>
        </a:xfrm>
        <a:prstGeom prst="ellipse">
          <a:avLst/>
        </a:prstGeom>
        <a:gradFill rotWithShape="1">
          <a:gsLst>
            <a:gs pos="0">
              <a:schemeClr val="accent1">
                <a:satMod val="100000"/>
                <a:lumMod val="100000"/>
              </a:schemeClr>
            </a:gs>
            <a:gs pos="50000">
              <a:schemeClr val="accent1">
                <a:shade val="99000"/>
                <a:satMod val="105000"/>
                <a:lumMod val="100000"/>
              </a:schemeClr>
            </a:gs>
            <a:gs pos="100000">
              <a:schemeClr val="accent1">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hemeClr val="accent1"/>
        </a:lnRef>
        <a:fillRef idx="3">
          <a:schemeClr val="accent1"/>
        </a:fillRef>
        <a:effectRef idx="3">
          <a:schemeClr val="accent1"/>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rtl="0">
            <a:lnSpc>
              <a:spcPct val="90000"/>
            </a:lnSpc>
            <a:spcBef>
              <a:spcPct val="0"/>
            </a:spcBef>
            <a:spcAft>
              <a:spcPct val="35000"/>
            </a:spcAft>
            <a:buNone/>
          </a:pPr>
          <a:r>
            <a:rPr lang="es-CR" sz="2300" kern="1200" dirty="0"/>
            <a:t>Se dice que es justa cuando los intereses de las partes convergen con el Ord. Jurídico o sea que va a existir punto de convergencia entre el interés de las partes y el Ord. Jurídico.</a:t>
          </a:r>
          <a:endParaRPr lang="es-MX" sz="2300" kern="1200" dirty="0"/>
        </a:p>
      </dsp:txBody>
      <dsp:txXfrm>
        <a:off x="2466327" y="692296"/>
        <a:ext cx="3296944" cy="329694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MX"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603A3AB-7F95-4A8A-AE71-423BCBEA46F7}" type="datetimeFigureOut">
              <a:rPr lang="es-MX"/>
              <a:pPr>
                <a:defRPr/>
              </a:pPr>
              <a:t>27/04/2023</a:t>
            </a:fld>
            <a:endParaRPr lang="es-MX"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MX"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s-MX"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MX"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3470FF5-C998-4443-9DA4-22DC883E2D22}" type="slidenum">
              <a:rPr lang="es-MX"/>
              <a:pPr>
                <a:defRPr/>
              </a:pPr>
              <a:t>‹Nº›</a:t>
            </a:fld>
            <a:endParaRPr lang="es-MX" dirty="0"/>
          </a:p>
        </p:txBody>
      </p:sp>
    </p:spTree>
    <p:extLst>
      <p:ext uri="{BB962C8B-B14F-4D97-AF65-F5344CB8AC3E}">
        <p14:creationId xmlns:p14="http://schemas.microsoft.com/office/powerpoint/2010/main" val="1599014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8C2696-F392-4C71-99AF-B052B1A67B2B}" type="slidenum">
              <a:rPr lang="es-MX"/>
              <a:pPr fontAlgn="base">
                <a:spcBef>
                  <a:spcPct val="0"/>
                </a:spcBef>
                <a:spcAft>
                  <a:spcPct val="0"/>
                </a:spcAft>
                <a:defRPr/>
              </a:pPr>
              <a:t>13</a:t>
            </a:fld>
            <a:endParaRPr lang="es-MX"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61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A76E4E-9056-4E41-8924-0F241466D332}" type="slidenum">
              <a:rPr lang="es-MX"/>
              <a:pPr fontAlgn="base">
                <a:spcBef>
                  <a:spcPct val="0"/>
                </a:spcBef>
                <a:spcAft>
                  <a:spcPct val="0"/>
                </a:spcAft>
                <a:defRPr/>
              </a:pPr>
              <a:t>82</a:t>
            </a:fld>
            <a:endParaRPr lang="es-MX"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s-ES"/>
              <a:t>Haga clic para modificar el estilo de subtítulo del patrón</a:t>
            </a:r>
            <a:endParaRPr lang="en-US" dirty="0"/>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pPr>
              <a:defRPr/>
            </a:pPr>
            <a:fld id="{7CDE13D9-AFF6-459D-982E-596B679D2A16}" type="datetimeFigureOut">
              <a:rPr lang="es-MX" smtClean="0"/>
              <a:pPr>
                <a:defRPr/>
              </a:pPr>
              <a:t>27/04/2023</a:t>
            </a:fld>
            <a:endParaRPr lang="es-MX" dirty="0"/>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pPr>
              <a:defRPr/>
            </a:pPr>
            <a:endParaRPr lang="es-MX" dirty="0"/>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160818249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8" name="Footer Placeholder 7"/>
          <p:cNvSpPr>
            <a:spLocks noGrp="1"/>
          </p:cNvSpPr>
          <p:nvPr>
            <p:ph type="ftr" sz="quarter" idx="11"/>
          </p:nvPr>
        </p:nvSpPr>
        <p:spPr/>
        <p:txBody>
          <a:bodyPr/>
          <a:lstStyle/>
          <a:p>
            <a:pPr>
              <a:defRPr/>
            </a:pPr>
            <a:endParaRPr lang="es-MX" dirty="0"/>
          </a:p>
        </p:txBody>
      </p:sp>
      <p:sp>
        <p:nvSpPr>
          <p:cNvPr id="9" name="Slide Number Placeholder 8"/>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4040648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pPr>
              <a:defRPr/>
            </a:pPr>
            <a:fld id="{7CDE13D9-AFF6-459D-982E-596B679D2A16}" type="datetimeFigureOut">
              <a:rPr lang="es-MX" smtClean="0"/>
              <a:pPr>
                <a:defRPr/>
              </a:pPr>
              <a:t>27/04/2023</a:t>
            </a:fld>
            <a:endParaRPr lang="es-MX" dirty="0"/>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pPr>
              <a:defRPr/>
            </a:pPr>
            <a:endParaRPr lang="es-MX" dirty="0"/>
          </a:p>
        </p:txBody>
      </p:sp>
      <p:sp>
        <p:nvSpPr>
          <p:cNvPr id="6" name="Slide Number Placeholder 5"/>
          <p:cNvSpPr>
            <a:spLocks noGrp="1"/>
          </p:cNvSpPr>
          <p:nvPr>
            <p:ph type="sldNum" sz="quarter" idx="12"/>
          </p:nvPr>
        </p:nvSpPr>
        <p:spPr>
          <a:xfrm>
            <a:off x="6453378" y="5211060"/>
            <a:ext cx="1584198" cy="228600"/>
          </a:xfrm>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36142526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6" name="Footer Placeholder 5"/>
          <p:cNvSpPr>
            <a:spLocks noGrp="1"/>
          </p:cNvSpPr>
          <p:nvPr>
            <p:ph type="ftr" sz="quarter" idx="11"/>
          </p:nvPr>
        </p:nvSpPr>
        <p:spPr/>
        <p:txBody>
          <a:bodyPr/>
          <a:lstStyle/>
          <a:p>
            <a:pPr>
              <a:defRPr/>
            </a:pPr>
            <a:endParaRPr lang="es-MX" dirty="0"/>
          </a:p>
        </p:txBody>
      </p:sp>
      <p:sp>
        <p:nvSpPr>
          <p:cNvPr id="7" name="Slide Number Placeholder 6"/>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4096765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
Segundo nivel
Tercer nivel
Cuarto nivel
Quinto nivel</a:t>
            </a:r>
            <a:endParaRPr lang="en-US" dirty="0"/>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
Segundo nivel
Tercer nivel
Cuarto nivel
Quinto nivel</a:t>
            </a:r>
            <a:endParaRPr lang="en-US" dirty="0"/>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
Segundo nivel
Tercer nivel
Cuarto nivel
Quinto nivel</a:t>
            </a:r>
            <a:endParaRPr lang="en-US" dirty="0"/>
          </a:p>
        </p:txBody>
      </p:sp>
      <p:sp>
        <p:nvSpPr>
          <p:cNvPr id="7" name="Date Placeholder 6"/>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8" name="Footer Placeholder 7"/>
          <p:cNvSpPr>
            <a:spLocks noGrp="1"/>
          </p:cNvSpPr>
          <p:nvPr>
            <p:ph type="ftr" sz="quarter" idx="11"/>
          </p:nvPr>
        </p:nvSpPr>
        <p:spPr/>
        <p:txBody>
          <a:bodyPr/>
          <a:lstStyle/>
          <a:p>
            <a:pPr>
              <a:defRPr/>
            </a:pPr>
            <a:endParaRPr lang="es-MX" dirty="0"/>
          </a:p>
        </p:txBody>
      </p:sp>
      <p:sp>
        <p:nvSpPr>
          <p:cNvPr id="9" name="Slide Number Placeholder 8"/>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82011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4" name="Footer Placeholder 3"/>
          <p:cNvSpPr>
            <a:spLocks noGrp="1"/>
          </p:cNvSpPr>
          <p:nvPr>
            <p:ph type="ftr" sz="quarter" idx="11"/>
          </p:nvPr>
        </p:nvSpPr>
        <p:spPr/>
        <p:txBody>
          <a:bodyPr/>
          <a:lstStyle/>
          <a:p>
            <a:pPr>
              <a:defRPr/>
            </a:pPr>
            <a:endParaRPr lang="es-MX" dirty="0"/>
          </a:p>
        </p:txBody>
      </p:sp>
      <p:sp>
        <p:nvSpPr>
          <p:cNvPr id="5" name="Slide Number Placeholder 4"/>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2713303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3" name="Footer Placeholder 2"/>
          <p:cNvSpPr>
            <a:spLocks noGrp="1"/>
          </p:cNvSpPr>
          <p:nvPr>
            <p:ph type="ftr" sz="quarter" idx="11"/>
          </p:nvPr>
        </p:nvSpPr>
        <p:spPr/>
        <p:txBody>
          <a:bodyPr/>
          <a:lstStyle/>
          <a:p>
            <a:pPr>
              <a:defRPr/>
            </a:pPr>
            <a:endParaRPr lang="es-MX" dirty="0"/>
          </a:p>
        </p:txBody>
      </p:sp>
      <p:sp>
        <p:nvSpPr>
          <p:cNvPr id="4" name="Slide Number Placeholder 3"/>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411081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Editar los estilos de texto del patrón
Segundo nivel
Tercer nivel
Cuarto nivel
Quinto nivel</a:t>
            </a:r>
            <a:endParaRPr lang="en-US" dirty="0"/>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
Segundo nivel
Tercer nivel
Cuarto nivel
Quinto nivel</a:t>
            </a:r>
            <a:endParaRPr lang="en-US" dirty="0"/>
          </a:p>
        </p:txBody>
      </p:sp>
      <p:sp>
        <p:nvSpPr>
          <p:cNvPr id="8" name="Date Placeholder 7"/>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9" name="Footer Placeholder 8"/>
          <p:cNvSpPr>
            <a:spLocks noGrp="1"/>
          </p:cNvSpPr>
          <p:nvPr>
            <p:ph type="ftr" sz="quarter" idx="11"/>
          </p:nvPr>
        </p:nvSpPr>
        <p:spPr/>
        <p:txBody>
          <a:bodyPr/>
          <a:lstStyle>
            <a:lvl1pPr algn="r">
              <a:defRPr/>
            </a:lvl1pPr>
          </a:lstStyle>
          <a:p>
            <a:pPr>
              <a:defRPr/>
            </a:pPr>
            <a:endParaRPr lang="es-MX" dirty="0"/>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pPr>
              <a:defRPr/>
            </a:pPr>
            <a:fld id="{4B6C7786-0EAF-40BC-A755-CBF4F455C887}" type="slidenum">
              <a:rPr lang="es-MX" smtClean="0"/>
              <a:pPr>
                <a:defRPr/>
              </a:pPr>
              <a:t>‹Nº›</a:t>
            </a:fld>
            <a:endParaRPr lang="es-MX" dirty="0"/>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7372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
Segundo nivel
Tercer nivel
Cuarto nivel
Quinto nivel</a:t>
            </a:r>
            <a:endParaRPr lang="en-US" dirty="0"/>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defRPr/>
            </a:pPr>
            <a:fld id="{7CDE13D9-AFF6-459D-982E-596B679D2A16}" type="datetimeFigureOut">
              <a:rPr lang="es-MX" smtClean="0"/>
              <a:pPr>
                <a:defRPr/>
              </a:pPr>
              <a:t>27/04/2023</a:t>
            </a:fld>
            <a:endParaRPr lang="es-MX"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pPr>
              <a:defRPr/>
            </a:pPr>
            <a:fld id="{4B6C7786-0EAF-40BC-A755-CBF4F455C887}" type="slidenum">
              <a:rPr lang="es-MX" smtClean="0"/>
              <a:pPr>
                <a:defRPr/>
              </a:pPr>
              <a:t>‹Nº›</a:t>
            </a:fld>
            <a:endParaRPr lang="es-MX" dirty="0"/>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53165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5" name="Footer Placeholder 4"/>
          <p:cNvSpPr>
            <a:spLocks noGrp="1"/>
          </p:cNvSpPr>
          <p:nvPr>
            <p:ph type="ftr" sz="quarter" idx="11"/>
          </p:nvPr>
        </p:nvSpPr>
        <p:spPr/>
        <p:txBody>
          <a:bodyPr/>
          <a:lstStyle/>
          <a:p>
            <a:pPr>
              <a:defRPr/>
            </a:pPr>
            <a:endParaRPr lang="es-MX" dirty="0"/>
          </a:p>
        </p:txBody>
      </p:sp>
      <p:sp>
        <p:nvSpPr>
          <p:cNvPr id="6" name="Slide Number Placeholder 5"/>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1898442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10"/>
          </p:nvPr>
        </p:nvSpPr>
        <p:spPr/>
        <p:txBody>
          <a:bodyPr/>
          <a:lstStyle/>
          <a:p>
            <a:pPr>
              <a:defRPr/>
            </a:pPr>
            <a:fld id="{7CDE13D9-AFF6-459D-982E-596B679D2A16}" type="datetimeFigureOut">
              <a:rPr lang="es-MX" smtClean="0"/>
              <a:pPr>
                <a:defRPr/>
              </a:pPr>
              <a:t>27/04/2023</a:t>
            </a:fld>
            <a:endParaRPr lang="es-MX" dirty="0"/>
          </a:p>
        </p:txBody>
      </p:sp>
      <p:sp>
        <p:nvSpPr>
          <p:cNvPr id="5" name="Footer Placeholder 4"/>
          <p:cNvSpPr>
            <a:spLocks noGrp="1"/>
          </p:cNvSpPr>
          <p:nvPr>
            <p:ph type="ftr" sz="quarter" idx="11"/>
          </p:nvPr>
        </p:nvSpPr>
        <p:spPr/>
        <p:txBody>
          <a:bodyPr/>
          <a:lstStyle/>
          <a:p>
            <a:pPr>
              <a:defRPr/>
            </a:pPr>
            <a:endParaRPr lang="es-MX" dirty="0"/>
          </a:p>
        </p:txBody>
      </p:sp>
      <p:sp>
        <p:nvSpPr>
          <p:cNvPr id="6" name="Slide Number Placeholder 5"/>
          <p:cNvSpPr>
            <a:spLocks noGrp="1"/>
          </p:cNvSpPr>
          <p:nvPr>
            <p:ph type="sldNum" sz="quarter" idx="12"/>
          </p:nvPr>
        </p:nvSpPr>
        <p:spPr/>
        <p:txBody>
          <a:body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12889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s-ES"/>
              <a:t>Editar los estilos de texto del patrón
Segundo nivel
Tercer nivel
Cuarto nivel
Quinto nivel</a:t>
            </a:r>
            <a:endParaRPr lang="en-US" dirty="0"/>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pPr>
              <a:defRPr/>
            </a:pPr>
            <a:fld id="{7CDE13D9-AFF6-459D-982E-596B679D2A16}" type="datetimeFigureOut">
              <a:rPr lang="es-MX" smtClean="0"/>
              <a:pPr>
                <a:defRPr/>
              </a:pPr>
              <a:t>27/04/2023</a:t>
            </a:fld>
            <a:endParaRPr lang="es-MX" dirty="0"/>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pPr>
              <a:defRPr/>
            </a:pPr>
            <a:endParaRPr lang="es-MX" dirty="0"/>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pPr>
              <a:defRPr/>
            </a:pPr>
            <a:fld id="{4B6C7786-0EAF-40BC-A755-CBF4F455C887}" type="slidenum">
              <a:rPr lang="es-MX" smtClean="0"/>
              <a:pPr>
                <a:defRPr/>
              </a:pPr>
              <a:t>‹Nº›</a:t>
            </a:fld>
            <a:endParaRPr lang="es-MX" dirty="0"/>
          </a:p>
        </p:txBody>
      </p:sp>
    </p:spTree>
    <p:extLst>
      <p:ext uri="{BB962C8B-B14F-4D97-AF65-F5344CB8AC3E}">
        <p14:creationId xmlns:p14="http://schemas.microsoft.com/office/powerpoint/2010/main" val="3445045378"/>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67.tiff"/><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72.tiff"/><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75.tif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76.tiff"/><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79.tiff"/><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80.tiff"/><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88.tiff"/><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107.tiff"/><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109.tiff"/><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111.tiff"/><Relationship Id="rId2" Type="http://schemas.openxmlformats.org/officeDocument/2006/relationships/hyperlink" Target="http://www.monografias.com/trabajos32/inimputabilidad-culpabilidad/inimputabilidad-culpabilidad.shtml" TargetMode="Externa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113.tiff"/><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114.tiff"/><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115.tiff"/><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116.tiff"/><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image" Target="../media/image117.tiff"/><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19.tiff"/><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20.tiff"/><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121.tiff"/><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122.tiff"/><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23.tiff"/><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124.tif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0314A3-2F6D-0545-9A9D-62251272481A}"/>
              </a:ext>
            </a:extLst>
          </p:cNvPr>
          <p:cNvSpPr>
            <a:spLocks noGrp="1"/>
          </p:cNvSpPr>
          <p:nvPr>
            <p:ph type="title"/>
          </p:nvPr>
        </p:nvSpPr>
        <p:spPr/>
        <p:txBody>
          <a:bodyPr/>
          <a:lstStyle/>
          <a:p>
            <a:pPr algn="ctr"/>
            <a:r>
              <a:rPr lang="es-CR" b="1" u="sng" dirty="0"/>
              <a:t>Derecho Privado II</a:t>
            </a:r>
          </a:p>
        </p:txBody>
      </p:sp>
      <p:sp>
        <p:nvSpPr>
          <p:cNvPr id="4" name="CuadroTexto 3">
            <a:extLst>
              <a:ext uri="{FF2B5EF4-FFF2-40B4-BE49-F238E27FC236}">
                <a16:creationId xmlns:a16="http://schemas.microsoft.com/office/drawing/2014/main" id="{84F6D482-6C3E-CB47-98FB-5F572DCA5441}"/>
              </a:ext>
            </a:extLst>
          </p:cNvPr>
          <p:cNvSpPr txBox="1"/>
          <p:nvPr/>
        </p:nvSpPr>
        <p:spPr>
          <a:xfrm>
            <a:off x="4605486" y="4941168"/>
            <a:ext cx="184731" cy="369332"/>
          </a:xfrm>
          <a:prstGeom prst="rect">
            <a:avLst/>
          </a:prstGeom>
          <a:noFill/>
        </p:spPr>
        <p:txBody>
          <a:bodyPr wrap="none" rtlCol="0">
            <a:spAutoFit/>
          </a:bodyPr>
          <a:lstStyle/>
          <a:p>
            <a:endParaRPr lang="es-CR" b="1" u="sng" dirty="0">
              <a:solidFill>
                <a:schemeClr val="accent1">
                  <a:lumMod val="75000"/>
                </a:schemeClr>
              </a:solidFill>
            </a:endParaRPr>
          </a:p>
        </p:txBody>
      </p:sp>
      <p:pic>
        <p:nvPicPr>
          <p:cNvPr id="5" name="Imagen 4">
            <a:extLst>
              <a:ext uri="{FF2B5EF4-FFF2-40B4-BE49-F238E27FC236}">
                <a16:creationId xmlns:a16="http://schemas.microsoft.com/office/drawing/2014/main" id="{DA5B24E3-7F05-D744-BC68-F98C646389EB}"/>
              </a:ext>
            </a:extLst>
          </p:cNvPr>
          <p:cNvPicPr>
            <a:picLocks noChangeAspect="1"/>
          </p:cNvPicPr>
          <p:nvPr/>
        </p:nvPicPr>
        <p:blipFill>
          <a:blip r:embed="rId2"/>
          <a:stretch>
            <a:fillRect/>
          </a:stretch>
        </p:blipFill>
        <p:spPr>
          <a:xfrm>
            <a:off x="1475656" y="2564904"/>
            <a:ext cx="1656184" cy="2520280"/>
          </a:xfrm>
          <a:prstGeom prst="rect">
            <a:avLst/>
          </a:prstGeom>
        </p:spPr>
      </p:pic>
    </p:spTree>
    <p:extLst>
      <p:ext uri="{BB962C8B-B14F-4D97-AF65-F5344CB8AC3E}">
        <p14:creationId xmlns:p14="http://schemas.microsoft.com/office/powerpoint/2010/main" val="368293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19" y="332656"/>
            <a:ext cx="7680960" cy="1371600"/>
          </a:xfrm>
        </p:spPr>
        <p:txBody>
          <a:bodyPr>
            <a:normAutofit/>
          </a:bodyPr>
          <a:lstStyle/>
          <a:p>
            <a:pPr eaLnBrk="1" fontAlgn="auto" hangingPunct="1">
              <a:spcAft>
                <a:spcPts val="0"/>
              </a:spcAft>
              <a:defRPr/>
            </a:pPr>
            <a:r>
              <a:rPr lang="es-ES_tradnl" u="sng" dirty="0"/>
              <a:t>Hechos jurídicos.</a:t>
            </a:r>
            <a:br>
              <a:rPr lang="es-MX" dirty="0"/>
            </a:br>
            <a:endParaRPr lang="es-MX" dirty="0"/>
          </a:p>
        </p:txBody>
      </p:sp>
      <p:sp>
        <p:nvSpPr>
          <p:cNvPr id="14338" name="Subtitle 2"/>
          <p:cNvSpPr>
            <a:spLocks noGrp="1"/>
          </p:cNvSpPr>
          <p:nvPr>
            <p:ph type="subTitle" idx="4294967295"/>
          </p:nvPr>
        </p:nvSpPr>
        <p:spPr>
          <a:xfrm>
            <a:off x="1094581" y="1484784"/>
            <a:ext cx="6954837" cy="4319588"/>
          </a:xfrm>
        </p:spPr>
        <p:txBody>
          <a:bodyPr/>
          <a:lstStyle/>
          <a:p>
            <a:pPr marR="0" algn="just" eaLnBrk="1" hangingPunct="1"/>
            <a:r>
              <a:rPr lang="es-MX" dirty="0">
                <a:solidFill>
                  <a:schemeClr val="tx2"/>
                </a:solidFill>
              </a:rPr>
              <a:t>Valoración que hace el operador jurídico para estudiar los efectos jurídicos. </a:t>
            </a:r>
          </a:p>
          <a:p>
            <a:pPr marR="0" eaLnBrk="1" hangingPunct="1"/>
            <a:endParaRPr lang="es-MX" dirty="0">
              <a:solidFill>
                <a:schemeClr val="tx2"/>
              </a:solidFill>
            </a:endParaRPr>
          </a:p>
          <a:p>
            <a:pPr marR="0" algn="just" eaLnBrk="1" hangingPunct="1"/>
            <a:r>
              <a:rPr lang="es-MX" dirty="0">
                <a:solidFill>
                  <a:schemeClr val="tx2"/>
                </a:solidFill>
              </a:rPr>
              <a:t>Hay varias clasificaciones: hechos  lícitos, ilícitos y debidos, transitivos e intransitivos, voluntarios y no voluntarios, instantáneos y duraderos, simples y complejos, etc. </a:t>
            </a:r>
          </a:p>
          <a:p>
            <a:pPr marR="0" algn="just" eaLnBrk="1" hangingPunct="1"/>
            <a:endParaRPr lang="es-MX" dirty="0">
              <a:solidFill>
                <a:schemeClr val="tx2"/>
              </a:solidFill>
            </a:endParaRPr>
          </a:p>
          <a:p>
            <a:pPr marR="0" algn="just" eaLnBrk="1" hangingPunct="1"/>
            <a:r>
              <a:rPr lang="es-MX" dirty="0">
                <a:solidFill>
                  <a:schemeClr val="tx2"/>
                </a:solidFill>
              </a:rPr>
              <a:t>Fin ubicar cada hecho (eventos y comportamientos) dentro de un marco para facilitar sus principios. </a:t>
            </a:r>
          </a:p>
          <a:p>
            <a:pPr marR="0" algn="just" eaLnBrk="1" hangingPunct="1"/>
            <a:endParaRPr lang="es-MX" dirty="0">
              <a:solidFill>
                <a:schemeClr val="tx2"/>
              </a:solidFill>
            </a:endParaRPr>
          </a:p>
        </p:txBody>
      </p:sp>
      <p:pic>
        <p:nvPicPr>
          <p:cNvPr id="3" name="Imagen 2">
            <a:extLst>
              <a:ext uri="{FF2B5EF4-FFF2-40B4-BE49-F238E27FC236}">
                <a16:creationId xmlns:a16="http://schemas.microsoft.com/office/drawing/2014/main" id="{50D090F8-F464-8841-91DF-B7F7AF9BA229}"/>
              </a:ext>
            </a:extLst>
          </p:cNvPr>
          <p:cNvPicPr>
            <a:picLocks noChangeAspect="1"/>
          </p:cNvPicPr>
          <p:nvPr/>
        </p:nvPicPr>
        <p:blipFill>
          <a:blip r:embed="rId2"/>
          <a:stretch>
            <a:fillRect/>
          </a:stretch>
        </p:blipFill>
        <p:spPr>
          <a:xfrm>
            <a:off x="3433067" y="4797152"/>
            <a:ext cx="2277864" cy="1597905"/>
          </a:xfrm>
          <a:prstGeom prst="rect">
            <a:avLst/>
          </a:prstGeom>
        </p:spPr>
      </p:pic>
    </p:spTree>
    <p:extLst>
      <p:ext uri="{BB962C8B-B14F-4D97-AF65-F5344CB8AC3E}">
        <p14:creationId xmlns:p14="http://schemas.microsoft.com/office/powerpoint/2010/main" val="424576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1D99498E-87C7-6C49-90AC-445E04FF280B}"/>
              </a:ext>
            </a:extLst>
          </p:cNvPr>
          <p:cNvGraphicFramePr/>
          <p:nvPr>
            <p:extLst>
              <p:ext uri="{D42A27DB-BD31-4B8C-83A1-F6EECF244321}">
                <p14:modId xmlns:p14="http://schemas.microsoft.com/office/powerpoint/2010/main" val="854849135"/>
              </p:ext>
            </p:extLst>
          </p:nvPr>
        </p:nvGraphicFramePr>
        <p:xfrm>
          <a:off x="457200" y="704088"/>
          <a:ext cx="83058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1BED95E6-63F5-BA45-92BC-1546ACB85E2A}"/>
              </a:ext>
            </a:extLst>
          </p:cNvPr>
          <p:cNvGraphicFramePr/>
          <p:nvPr>
            <p:extLst>
              <p:ext uri="{D42A27DB-BD31-4B8C-83A1-F6EECF244321}">
                <p14:modId xmlns:p14="http://schemas.microsoft.com/office/powerpoint/2010/main" val="1500160002"/>
              </p:ext>
            </p:extLst>
          </p:nvPr>
        </p:nvGraphicFramePr>
        <p:xfrm>
          <a:off x="1848876" y="2707720"/>
          <a:ext cx="5243404" cy="302553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50816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solidFill>
                  <a:schemeClr val="accent5">
                    <a:lumMod val="75000"/>
                  </a:schemeClr>
                </a:solidFill>
              </a:rPr>
              <a:t>DISTINCIONES BÁSICAS:</a:t>
            </a:r>
          </a:p>
        </p:txBody>
      </p:sp>
      <p:sp>
        <p:nvSpPr>
          <p:cNvPr id="3" name="CuadroTexto 2"/>
          <p:cNvSpPr txBox="1"/>
          <p:nvPr/>
        </p:nvSpPr>
        <p:spPr>
          <a:xfrm>
            <a:off x="2201524" y="2708920"/>
            <a:ext cx="4962764" cy="2246769"/>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s-ES" sz="2800" dirty="0"/>
              <a:t>1. ANTECEDENTE JURÍDICO.</a:t>
            </a:r>
          </a:p>
          <a:p>
            <a:endParaRPr lang="es-ES" sz="2800" dirty="0"/>
          </a:p>
          <a:p>
            <a:r>
              <a:rPr lang="es-ES" sz="2800" dirty="0"/>
              <a:t>2. SUPUESTO JURÍDICO. </a:t>
            </a:r>
          </a:p>
          <a:p>
            <a:r>
              <a:rPr lang="es-ES" sz="2800" dirty="0"/>
              <a:t> </a:t>
            </a:r>
          </a:p>
          <a:p>
            <a:r>
              <a:rPr lang="es-ES" sz="2800" dirty="0"/>
              <a:t>3. HECHO JURÍDICO.</a:t>
            </a:r>
          </a:p>
        </p:txBody>
      </p:sp>
    </p:spTree>
    <p:extLst>
      <p:ext uri="{BB962C8B-B14F-4D97-AF65-F5344CB8AC3E}">
        <p14:creationId xmlns:p14="http://schemas.microsoft.com/office/powerpoint/2010/main" val="113081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04664"/>
            <a:ext cx="7680960" cy="1371600"/>
          </a:xfrm>
        </p:spPr>
        <p:txBody>
          <a:bodyPr/>
          <a:lstStyle/>
          <a:p>
            <a:pPr algn="ctr" eaLnBrk="1" fontAlgn="auto" hangingPunct="1">
              <a:spcAft>
                <a:spcPts val="0"/>
              </a:spcAft>
              <a:defRPr/>
            </a:pPr>
            <a:r>
              <a:rPr lang="es-CR" u="sng" dirty="0">
                <a:solidFill>
                  <a:schemeClr val="accent2">
                    <a:lumMod val="75000"/>
                  </a:schemeClr>
                </a:solidFill>
              </a:rPr>
              <a:t>I. Antecedente jurídico:</a:t>
            </a:r>
            <a:endParaRPr lang="es-MX" u="sng" dirty="0">
              <a:solidFill>
                <a:schemeClr val="accent2">
                  <a:lumMod val="75000"/>
                </a:schemeClr>
              </a:solidFill>
            </a:endParaRPr>
          </a:p>
        </p:txBody>
      </p:sp>
      <p:sp>
        <p:nvSpPr>
          <p:cNvPr id="15362" name="Subtitle 2"/>
          <p:cNvSpPr>
            <a:spLocks noGrp="1"/>
          </p:cNvSpPr>
          <p:nvPr>
            <p:ph type="subTitle" idx="4294967295"/>
          </p:nvPr>
        </p:nvSpPr>
        <p:spPr>
          <a:xfrm>
            <a:off x="395697" y="1350236"/>
            <a:ext cx="8028756" cy="3638550"/>
          </a:xfrm>
        </p:spPr>
        <p:txBody>
          <a:bodyPr>
            <a:normAutofit/>
          </a:bodyPr>
          <a:lstStyle/>
          <a:p>
            <a:pPr marR="0" algn="just" eaLnBrk="1" hangingPunct="1"/>
            <a:endParaRPr lang="es-CR" dirty="0"/>
          </a:p>
          <a:p>
            <a:pPr marR="0" algn="just" eaLnBrk="1" hangingPunct="1"/>
            <a:r>
              <a:rPr lang="es-CR" sz="1800" dirty="0"/>
              <a:t>Son los factores de derecho o de hecho condicionantes capaces de generar efectos jurídicos. </a:t>
            </a:r>
          </a:p>
          <a:p>
            <a:pPr marR="0" algn="just" eaLnBrk="1" hangingPunct="1"/>
            <a:endParaRPr lang="es-CR" sz="1800" dirty="0"/>
          </a:p>
          <a:p>
            <a:pPr marR="0" algn="just" eaLnBrk="1" hangingPunct="1"/>
            <a:r>
              <a:rPr lang="es-ES" sz="1800" dirty="0"/>
              <a:t>E</a:t>
            </a:r>
            <a:r>
              <a:rPr lang="es-CR" sz="1800" dirty="0"/>
              <a:t>j: para poder hacer un negocio jurídico el sujeto debe tener capacidad de actuar (antecedente) para poder hacer una compraventa el antecedente es que debe ser el propietario. </a:t>
            </a:r>
          </a:p>
          <a:p>
            <a:pPr marR="0" algn="just" eaLnBrk="1" hangingPunct="1"/>
            <a:endParaRPr lang="es-CR" sz="1800" dirty="0"/>
          </a:p>
          <a:p>
            <a:pPr marR="0" algn="just" eaLnBrk="1" hangingPunct="1"/>
            <a:r>
              <a:rPr lang="es-CR" sz="1800" dirty="0"/>
              <a:t>Los antecedentes pueden ser hechos o derechos. Ej: </a:t>
            </a:r>
            <a:r>
              <a:rPr lang="es-CR" dirty="0"/>
              <a:t>P</a:t>
            </a:r>
            <a:r>
              <a:rPr lang="es-CR" sz="1800" dirty="0"/>
              <a:t>ara arrendar hay que tener el derecho de propiedad. </a:t>
            </a:r>
            <a:endParaRPr lang="es-MX" sz="1800" dirty="0"/>
          </a:p>
        </p:txBody>
      </p:sp>
      <p:pic>
        <p:nvPicPr>
          <p:cNvPr id="3" name="Imagen 2">
            <a:extLst>
              <a:ext uri="{FF2B5EF4-FFF2-40B4-BE49-F238E27FC236}">
                <a16:creationId xmlns:a16="http://schemas.microsoft.com/office/drawing/2014/main" id="{AE286348-0F43-B448-B499-6A5384972E23}"/>
              </a:ext>
            </a:extLst>
          </p:cNvPr>
          <p:cNvPicPr>
            <a:picLocks noChangeAspect="1"/>
          </p:cNvPicPr>
          <p:nvPr/>
        </p:nvPicPr>
        <p:blipFill>
          <a:blip r:embed="rId2"/>
          <a:stretch>
            <a:fillRect/>
          </a:stretch>
        </p:blipFill>
        <p:spPr>
          <a:xfrm>
            <a:off x="3077927" y="4877997"/>
            <a:ext cx="2664296" cy="15216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440" y="404664"/>
            <a:ext cx="7680960" cy="1371600"/>
          </a:xfrm>
        </p:spPr>
        <p:txBody>
          <a:bodyPr/>
          <a:lstStyle/>
          <a:p>
            <a:pPr algn="ctr" eaLnBrk="1" fontAlgn="auto" hangingPunct="1">
              <a:spcAft>
                <a:spcPts val="0"/>
              </a:spcAft>
              <a:defRPr/>
            </a:pPr>
            <a:r>
              <a:rPr lang="es-CR" b="1" u="sng" dirty="0">
                <a:solidFill>
                  <a:schemeClr val="bg2">
                    <a:lumMod val="50000"/>
                  </a:schemeClr>
                </a:solidFill>
              </a:rPr>
              <a:t>2. Supuesto de Hecho:</a:t>
            </a:r>
            <a:endParaRPr lang="es-MX" b="1" u="sng" dirty="0">
              <a:solidFill>
                <a:schemeClr val="bg2">
                  <a:lumMod val="50000"/>
                </a:schemeClr>
              </a:solidFill>
            </a:endParaRPr>
          </a:p>
        </p:txBody>
      </p:sp>
      <p:sp>
        <p:nvSpPr>
          <p:cNvPr id="16386" name="Subtitle 2"/>
          <p:cNvSpPr>
            <a:spLocks noGrp="1"/>
          </p:cNvSpPr>
          <p:nvPr>
            <p:ph type="subTitle" idx="4294967295"/>
          </p:nvPr>
        </p:nvSpPr>
        <p:spPr>
          <a:xfrm>
            <a:off x="323528" y="1628775"/>
            <a:ext cx="8083872" cy="4449763"/>
          </a:xfrm>
        </p:spPr>
        <p:txBody>
          <a:bodyPr>
            <a:normAutofit/>
          </a:bodyPr>
          <a:lstStyle/>
          <a:p>
            <a:pPr marR="0" algn="just" eaLnBrk="1" hangingPunct="1"/>
            <a:endParaRPr lang="es-CR" dirty="0">
              <a:solidFill>
                <a:srgbClr val="387026"/>
              </a:solidFill>
            </a:endParaRPr>
          </a:p>
          <a:p>
            <a:pPr marR="0" algn="just" eaLnBrk="1" hangingPunct="1"/>
            <a:r>
              <a:rPr lang="es-CR" sz="2400" dirty="0">
                <a:solidFill>
                  <a:srgbClr val="000000"/>
                </a:solidFill>
              </a:rPr>
              <a:t>Remite a la idea de “condicionalidad”</a:t>
            </a:r>
          </a:p>
          <a:p>
            <a:pPr marR="0" algn="just" eaLnBrk="1" hangingPunct="1"/>
            <a:endParaRPr lang="es-CR" sz="2400" dirty="0">
              <a:solidFill>
                <a:srgbClr val="000000"/>
              </a:solidFill>
            </a:endParaRPr>
          </a:p>
          <a:p>
            <a:pPr marR="0" algn="just" eaLnBrk="1" hangingPunct="1"/>
            <a:r>
              <a:rPr lang="es-CR" sz="2400" dirty="0">
                <a:solidFill>
                  <a:srgbClr val="000000"/>
                </a:solidFill>
              </a:rPr>
              <a:t>Hablamos de una hipótesis de hecho, (todavía no esta generándose el hecho), no se manifiesta en la realidad, solo en el mundo abstracto, no en el concreto. Toda norma jurídica contiene un supuesto de hecho.</a:t>
            </a:r>
          </a:p>
          <a:p>
            <a:pPr marL="0" marR="0" indent="0" algn="just" eaLnBrk="1" hangingPunct="1">
              <a:buNone/>
            </a:pPr>
            <a:endParaRPr lang="es-CR" sz="2400" dirty="0">
              <a:solidFill>
                <a:srgbClr val="000000"/>
              </a:solidFill>
            </a:endParaRPr>
          </a:p>
          <a:p>
            <a:pPr marR="0" algn="just" eaLnBrk="1" hangingPunct="1"/>
            <a:r>
              <a:rPr lang="es-CR" sz="2400" dirty="0">
                <a:solidFill>
                  <a:srgbClr val="000000"/>
                </a:solidFill>
              </a:rPr>
              <a:t>Ej. </a:t>
            </a:r>
            <a:r>
              <a:rPr lang="es-ES" sz="2400" dirty="0">
                <a:solidFill>
                  <a:srgbClr val="000000"/>
                </a:solidFill>
              </a:rPr>
              <a:t>La norma jurídica.</a:t>
            </a:r>
            <a:endParaRPr lang="es-MX" sz="2400" dirty="0">
              <a:solidFill>
                <a:srgbClr val="000000"/>
              </a:solidFill>
            </a:endParaRPr>
          </a:p>
          <a:p>
            <a:pPr marR="0" eaLnBrk="1" hangingPunct="1"/>
            <a:endParaRPr lang="es-MX" dirty="0">
              <a:solidFill>
                <a:srgbClr val="000000"/>
              </a:solidFill>
            </a:endParaRPr>
          </a:p>
        </p:txBody>
      </p:sp>
      <p:pic>
        <p:nvPicPr>
          <p:cNvPr id="4" name="Imagen 3">
            <a:extLst>
              <a:ext uri="{FF2B5EF4-FFF2-40B4-BE49-F238E27FC236}">
                <a16:creationId xmlns:a16="http://schemas.microsoft.com/office/drawing/2014/main" id="{7B6F0A2A-EFA3-BE43-9C3C-7B46EC4357D6}"/>
              </a:ext>
            </a:extLst>
          </p:cNvPr>
          <p:cNvPicPr>
            <a:picLocks noChangeAspect="1"/>
          </p:cNvPicPr>
          <p:nvPr/>
        </p:nvPicPr>
        <p:blipFill>
          <a:blip r:embed="rId2"/>
          <a:stretch>
            <a:fillRect/>
          </a:stretch>
        </p:blipFill>
        <p:spPr>
          <a:xfrm>
            <a:off x="4283968" y="4566370"/>
            <a:ext cx="3672408" cy="151216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CR" b="1" u="sng" dirty="0">
                <a:solidFill>
                  <a:srgbClr val="00B0F0"/>
                </a:solidFill>
              </a:rPr>
              <a:t>3. Hecho Jurídico:</a:t>
            </a:r>
            <a:endParaRPr lang="es-MX" u="sng" dirty="0">
              <a:solidFill>
                <a:srgbClr val="00B0F0"/>
              </a:solidFill>
            </a:endParaRPr>
          </a:p>
        </p:txBody>
      </p:sp>
      <p:sp>
        <p:nvSpPr>
          <p:cNvPr id="3" name="Content Placeholder 2"/>
          <p:cNvSpPr>
            <a:spLocks noGrp="1"/>
          </p:cNvSpPr>
          <p:nvPr>
            <p:ph idx="4294967295"/>
          </p:nvPr>
        </p:nvSpPr>
        <p:spPr>
          <a:xfrm>
            <a:off x="395536" y="1868488"/>
            <a:ext cx="7834064" cy="2714625"/>
          </a:xfrm>
        </p:spPr>
        <p:txBody>
          <a:bodyPr>
            <a:normAutofit/>
          </a:bodyPr>
          <a:lstStyle/>
          <a:p>
            <a:pPr marL="274320" indent="-274320" algn="just" eaLnBrk="1" fontAlgn="auto" hangingPunct="1">
              <a:spcAft>
                <a:spcPts val="0"/>
              </a:spcAft>
              <a:buClr>
                <a:schemeClr val="accent3"/>
              </a:buClr>
              <a:buFont typeface="Wingdings 2"/>
              <a:buNone/>
              <a:defRPr/>
            </a:pPr>
            <a:r>
              <a:rPr lang="es-ES_tradnl" dirty="0">
                <a:solidFill>
                  <a:schemeClr val="accent3">
                    <a:lumMod val="50000"/>
                  </a:schemeClr>
                </a:solidFill>
              </a:rPr>
              <a:t>	A diferencia del supuesto (que es abstracto) el hecho es concreto, es un acontecer real (fenómeno temporal: evento o comportamiento). </a:t>
            </a:r>
          </a:p>
          <a:p>
            <a:pPr marL="274320" indent="-274320" eaLnBrk="1" fontAlgn="auto" hangingPunct="1">
              <a:spcAft>
                <a:spcPts val="0"/>
              </a:spcAft>
              <a:buClr>
                <a:schemeClr val="accent3"/>
              </a:buClr>
              <a:buFont typeface="Wingdings 2"/>
              <a:buNone/>
              <a:defRPr/>
            </a:pPr>
            <a:endParaRPr lang="es-ES_tradnl" dirty="0">
              <a:solidFill>
                <a:schemeClr val="accent3">
                  <a:lumMod val="50000"/>
                </a:schemeClr>
              </a:solidFill>
            </a:endParaRPr>
          </a:p>
          <a:p>
            <a:pPr marL="274320" indent="-274320" eaLnBrk="1" fontAlgn="auto" hangingPunct="1">
              <a:spcAft>
                <a:spcPts val="0"/>
              </a:spcAft>
              <a:buClr>
                <a:schemeClr val="accent3"/>
              </a:buClr>
              <a:buFont typeface="Wingdings 2"/>
              <a:buNone/>
              <a:defRPr/>
            </a:pPr>
            <a:r>
              <a:rPr lang="es-ES_tradnl" dirty="0">
                <a:solidFill>
                  <a:schemeClr val="accent3">
                    <a:lumMod val="50000"/>
                  </a:schemeClr>
                </a:solidFill>
              </a:rPr>
              <a:t>	Dos posibles conceptos:</a:t>
            </a:r>
          </a:p>
          <a:p>
            <a:pPr marL="1188720" lvl="3" indent="-210312" eaLnBrk="1" fontAlgn="auto" hangingPunct="1">
              <a:spcAft>
                <a:spcPts val="0"/>
              </a:spcAft>
              <a:buClr>
                <a:schemeClr val="accent3"/>
              </a:buClr>
              <a:buFont typeface="Wingdings" pitchFamily="2" charset="2"/>
              <a:buChar char="Ø"/>
              <a:defRPr/>
            </a:pPr>
            <a:r>
              <a:rPr lang="es-ES_tradnl" sz="2800" dirty="0">
                <a:solidFill>
                  <a:schemeClr val="accent3">
                    <a:lumMod val="50000"/>
                  </a:schemeClr>
                </a:solidFill>
              </a:rPr>
              <a:t>Como causa de efectos jurídicos.</a:t>
            </a:r>
          </a:p>
          <a:p>
            <a:pPr marL="1188720" lvl="3" indent="-210312" eaLnBrk="1" fontAlgn="auto" hangingPunct="1">
              <a:spcAft>
                <a:spcPts val="0"/>
              </a:spcAft>
              <a:buClr>
                <a:schemeClr val="accent3"/>
              </a:buClr>
              <a:buFont typeface="Wingdings" pitchFamily="2" charset="2"/>
              <a:buChar char="Ø"/>
              <a:defRPr/>
            </a:pPr>
            <a:r>
              <a:rPr lang="es-ES_tradnl" sz="2800" dirty="0">
                <a:solidFill>
                  <a:schemeClr val="accent3">
                    <a:lumMod val="50000"/>
                  </a:schemeClr>
                </a:solidFill>
              </a:rPr>
              <a:t>Como todo lo que no es acto.</a:t>
            </a:r>
          </a:p>
          <a:p>
            <a:pPr marL="1188720" lvl="3" indent="-210312" eaLnBrk="1" fontAlgn="auto" hangingPunct="1">
              <a:spcAft>
                <a:spcPts val="0"/>
              </a:spcAft>
              <a:buClr>
                <a:schemeClr val="accent3"/>
              </a:buClr>
              <a:buFont typeface="Wingdings" pitchFamily="2" charset="2"/>
              <a:buChar char="Ø"/>
              <a:defRPr/>
            </a:pPr>
            <a:endParaRPr lang="es-MX" dirty="0">
              <a:solidFill>
                <a:schemeClr val="accent3">
                  <a:lumMod val="50000"/>
                </a:schemeClr>
              </a:solidFill>
            </a:endParaRPr>
          </a:p>
        </p:txBody>
      </p:sp>
      <p:pic>
        <p:nvPicPr>
          <p:cNvPr id="4" name="Imagen 3">
            <a:extLst>
              <a:ext uri="{FF2B5EF4-FFF2-40B4-BE49-F238E27FC236}">
                <a16:creationId xmlns:a16="http://schemas.microsoft.com/office/drawing/2014/main" id="{43BA1130-2EFB-FF48-B37D-B86F0F0E9CDF}"/>
              </a:ext>
            </a:extLst>
          </p:cNvPr>
          <p:cNvPicPr>
            <a:picLocks noChangeAspect="1"/>
          </p:cNvPicPr>
          <p:nvPr/>
        </p:nvPicPr>
        <p:blipFill>
          <a:blip r:embed="rId2"/>
          <a:stretch>
            <a:fillRect/>
          </a:stretch>
        </p:blipFill>
        <p:spPr>
          <a:xfrm>
            <a:off x="5868144" y="4604955"/>
            <a:ext cx="2894856" cy="20162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eaLnBrk="1" hangingPunct="1"/>
            <a:r>
              <a:rPr lang="es-ES_tradnl" b="1" u="sng" dirty="0">
                <a:solidFill>
                  <a:schemeClr val="accent1">
                    <a:lumMod val="75000"/>
                  </a:schemeClr>
                </a:solidFill>
              </a:rPr>
              <a:t>Como causa de efecto jurídico</a:t>
            </a:r>
            <a:endParaRPr lang="es-MX" b="1" u="sng" dirty="0">
              <a:solidFill>
                <a:schemeClr val="accent1">
                  <a:lumMod val="75000"/>
                </a:schemeClr>
              </a:solidFill>
            </a:endParaRPr>
          </a:p>
        </p:txBody>
      </p:sp>
      <p:sp>
        <p:nvSpPr>
          <p:cNvPr id="18434" name="Content Placeholder 2"/>
          <p:cNvSpPr>
            <a:spLocks noGrp="1"/>
          </p:cNvSpPr>
          <p:nvPr>
            <p:ph idx="4294967295"/>
          </p:nvPr>
        </p:nvSpPr>
        <p:spPr>
          <a:xfrm>
            <a:off x="457200" y="2132856"/>
            <a:ext cx="8229600" cy="4389438"/>
          </a:xfrm>
        </p:spPr>
        <p:txBody>
          <a:bodyPr/>
          <a:lstStyle/>
          <a:p>
            <a:pPr eaLnBrk="1" hangingPunct="1">
              <a:buFont typeface="Wingdings 2" pitchFamily="18" charset="2"/>
              <a:buNone/>
            </a:pPr>
            <a:r>
              <a:rPr lang="es-CR" dirty="0"/>
              <a:t>Lo cual no es cierto por que: </a:t>
            </a:r>
          </a:p>
          <a:p>
            <a:pPr eaLnBrk="1" hangingPunct="1">
              <a:buFont typeface="Wingdings 2" pitchFamily="18" charset="2"/>
              <a:buNone/>
            </a:pPr>
            <a:endParaRPr lang="es-MX" dirty="0"/>
          </a:p>
          <a:p>
            <a:pPr algn="just" eaLnBrk="1" hangingPunct="1">
              <a:buFont typeface="Wingdings" pitchFamily="2" charset="2"/>
              <a:buChar char="Ø"/>
            </a:pPr>
            <a:r>
              <a:rPr lang="es-CR" dirty="0"/>
              <a:t>Hay hechos relevantes x si mismos (se hace un testamento pero antes que el testador muera este puede revocarlo por lo cual es un hecho jurídico que nunca producirá efectos).</a:t>
            </a:r>
          </a:p>
          <a:p>
            <a:pPr eaLnBrk="1" hangingPunct="1">
              <a:buFont typeface="Wingdings 2" pitchFamily="18" charset="2"/>
              <a:buNone/>
            </a:pPr>
            <a:endParaRPr lang="es-MX" dirty="0"/>
          </a:p>
          <a:p>
            <a:pPr eaLnBrk="1" hangingPunct="1">
              <a:buFont typeface="Wingdings" pitchFamily="2" charset="2"/>
              <a:buChar char="Ø"/>
            </a:pPr>
            <a:r>
              <a:rPr lang="es-CR" dirty="0"/>
              <a:t>Cuando el hecho jurídico cumple una función efectual y no causal.</a:t>
            </a:r>
            <a:endParaRPr lang="es-MX" dirty="0"/>
          </a:p>
        </p:txBody>
      </p:sp>
      <p:pic>
        <p:nvPicPr>
          <p:cNvPr id="2" name="Imagen 1">
            <a:extLst>
              <a:ext uri="{FF2B5EF4-FFF2-40B4-BE49-F238E27FC236}">
                <a16:creationId xmlns:a16="http://schemas.microsoft.com/office/drawing/2014/main" id="{E160EB4B-2AE4-C840-95D8-4E8ABF3C4B27}"/>
              </a:ext>
            </a:extLst>
          </p:cNvPr>
          <p:cNvPicPr>
            <a:picLocks noChangeAspect="1"/>
          </p:cNvPicPr>
          <p:nvPr/>
        </p:nvPicPr>
        <p:blipFill>
          <a:blip r:embed="rId2"/>
          <a:stretch>
            <a:fillRect/>
          </a:stretch>
        </p:blipFill>
        <p:spPr>
          <a:xfrm>
            <a:off x="3419872" y="4725144"/>
            <a:ext cx="2376264" cy="149572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5655AC-DEBC-B543-988E-B5C8CAA5DD2A}"/>
              </a:ext>
            </a:extLst>
          </p:cNvPr>
          <p:cNvSpPr>
            <a:spLocks noGrp="1"/>
          </p:cNvSpPr>
          <p:nvPr>
            <p:ph type="title"/>
          </p:nvPr>
        </p:nvSpPr>
        <p:spPr/>
        <p:txBody>
          <a:bodyPr>
            <a:normAutofit/>
          </a:bodyPr>
          <a:lstStyle/>
          <a:p>
            <a:pPr algn="ctr"/>
            <a:r>
              <a:rPr lang="es-CR" b="1" u="sng" dirty="0"/>
              <a:t>Hechos en función causal y efectual</a:t>
            </a:r>
          </a:p>
        </p:txBody>
      </p:sp>
      <p:sp>
        <p:nvSpPr>
          <p:cNvPr id="3" name="Rectángulo redondeado 2">
            <a:extLst>
              <a:ext uri="{FF2B5EF4-FFF2-40B4-BE49-F238E27FC236}">
                <a16:creationId xmlns:a16="http://schemas.microsoft.com/office/drawing/2014/main" id="{20C17222-8582-794B-8E0E-DA7211A6A741}"/>
              </a:ext>
            </a:extLst>
          </p:cNvPr>
          <p:cNvSpPr/>
          <p:nvPr/>
        </p:nvSpPr>
        <p:spPr>
          <a:xfrm>
            <a:off x="1115615" y="2734778"/>
            <a:ext cx="100811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sz="1600" dirty="0"/>
              <a:t>Hecho</a:t>
            </a:r>
          </a:p>
        </p:txBody>
      </p:sp>
      <p:sp>
        <p:nvSpPr>
          <p:cNvPr id="5" name="Rectángulo redondeado 4">
            <a:extLst>
              <a:ext uri="{FF2B5EF4-FFF2-40B4-BE49-F238E27FC236}">
                <a16:creationId xmlns:a16="http://schemas.microsoft.com/office/drawing/2014/main" id="{0258D5AE-8EF3-1646-A1F6-82D582E49CD9}"/>
              </a:ext>
            </a:extLst>
          </p:cNvPr>
          <p:cNvSpPr/>
          <p:nvPr/>
        </p:nvSpPr>
        <p:spPr>
          <a:xfrm>
            <a:off x="6326509" y="2638233"/>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sz="1600" dirty="0"/>
              <a:t>Efecto</a:t>
            </a:r>
          </a:p>
        </p:txBody>
      </p:sp>
      <p:sp>
        <p:nvSpPr>
          <p:cNvPr id="6" name="Flecha a la derecha con bandas 5">
            <a:extLst>
              <a:ext uri="{FF2B5EF4-FFF2-40B4-BE49-F238E27FC236}">
                <a16:creationId xmlns:a16="http://schemas.microsoft.com/office/drawing/2014/main" id="{AE55C9BF-FA96-E148-A88A-B479F89E36EE}"/>
              </a:ext>
            </a:extLst>
          </p:cNvPr>
          <p:cNvSpPr/>
          <p:nvPr/>
        </p:nvSpPr>
        <p:spPr>
          <a:xfrm>
            <a:off x="3275856" y="2949662"/>
            <a:ext cx="1728192"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cxnSp>
        <p:nvCxnSpPr>
          <p:cNvPr id="8" name="Conector recto de flecha 7">
            <a:extLst>
              <a:ext uri="{FF2B5EF4-FFF2-40B4-BE49-F238E27FC236}">
                <a16:creationId xmlns:a16="http://schemas.microsoft.com/office/drawing/2014/main" id="{A7720335-754C-AF4D-A1B7-73EDE0635B6E}"/>
              </a:ext>
            </a:extLst>
          </p:cNvPr>
          <p:cNvCxnSpPr>
            <a:cxnSpLocks/>
          </p:cNvCxnSpPr>
          <p:nvPr/>
        </p:nvCxnSpPr>
        <p:spPr>
          <a:xfrm>
            <a:off x="6876693" y="3717767"/>
            <a:ext cx="379286" cy="416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B9C03E4F-96F6-B249-9736-91E4F275EA58}"/>
              </a:ext>
            </a:extLst>
          </p:cNvPr>
          <p:cNvCxnSpPr>
            <a:cxnSpLocks/>
          </p:cNvCxnSpPr>
          <p:nvPr/>
        </p:nvCxnSpPr>
        <p:spPr>
          <a:xfrm flipH="1">
            <a:off x="6563509" y="3724862"/>
            <a:ext cx="313184" cy="416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4B89DD1A-51A5-B045-9EC5-78E3942D2B64}"/>
              </a:ext>
            </a:extLst>
          </p:cNvPr>
          <p:cNvSpPr txBox="1"/>
          <p:nvPr/>
        </p:nvSpPr>
        <p:spPr>
          <a:xfrm>
            <a:off x="5947264" y="4157705"/>
            <a:ext cx="851515" cy="369332"/>
          </a:xfrm>
          <a:prstGeom prst="rect">
            <a:avLst/>
          </a:prstGeom>
          <a:noFill/>
        </p:spPr>
        <p:txBody>
          <a:bodyPr wrap="none" rtlCol="0">
            <a:spAutoFit/>
          </a:bodyPr>
          <a:lstStyle/>
          <a:p>
            <a:r>
              <a:rPr lang="es-CR" dirty="0"/>
              <a:t>Hecho</a:t>
            </a:r>
          </a:p>
        </p:txBody>
      </p:sp>
      <p:sp>
        <p:nvSpPr>
          <p:cNvPr id="18" name="CuadroTexto 17">
            <a:extLst>
              <a:ext uri="{FF2B5EF4-FFF2-40B4-BE49-F238E27FC236}">
                <a16:creationId xmlns:a16="http://schemas.microsoft.com/office/drawing/2014/main" id="{6D3AF702-F1A1-9D42-A118-00853AAAB6C1}"/>
              </a:ext>
            </a:extLst>
          </p:cNvPr>
          <p:cNvSpPr txBox="1"/>
          <p:nvPr/>
        </p:nvSpPr>
        <p:spPr>
          <a:xfrm>
            <a:off x="6948264" y="4185742"/>
            <a:ext cx="706155" cy="369332"/>
          </a:xfrm>
          <a:prstGeom prst="rect">
            <a:avLst/>
          </a:prstGeom>
          <a:noFill/>
        </p:spPr>
        <p:txBody>
          <a:bodyPr wrap="none" rtlCol="0">
            <a:spAutoFit/>
          </a:bodyPr>
          <a:lstStyle/>
          <a:p>
            <a:r>
              <a:rPr lang="es-CR" dirty="0"/>
              <a:t>Valor</a:t>
            </a:r>
          </a:p>
        </p:txBody>
      </p:sp>
      <p:sp>
        <p:nvSpPr>
          <p:cNvPr id="19" name="Flecha abajo 18">
            <a:extLst>
              <a:ext uri="{FF2B5EF4-FFF2-40B4-BE49-F238E27FC236}">
                <a16:creationId xmlns:a16="http://schemas.microsoft.com/office/drawing/2014/main" id="{FA7278DD-3626-BE46-8C3B-1AADD6B162C1}"/>
              </a:ext>
            </a:extLst>
          </p:cNvPr>
          <p:cNvSpPr/>
          <p:nvPr/>
        </p:nvSpPr>
        <p:spPr>
          <a:xfrm>
            <a:off x="6302813" y="4536868"/>
            <a:ext cx="136029"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20" name="CuadroTexto 19">
            <a:extLst>
              <a:ext uri="{FF2B5EF4-FFF2-40B4-BE49-F238E27FC236}">
                <a16:creationId xmlns:a16="http://schemas.microsoft.com/office/drawing/2014/main" id="{BBF96AFB-3EB1-C047-9F62-8C238543B1F0}"/>
              </a:ext>
            </a:extLst>
          </p:cNvPr>
          <p:cNvSpPr txBox="1"/>
          <p:nvPr/>
        </p:nvSpPr>
        <p:spPr>
          <a:xfrm>
            <a:off x="5626072" y="4897064"/>
            <a:ext cx="1489510" cy="461665"/>
          </a:xfrm>
          <a:prstGeom prst="rect">
            <a:avLst/>
          </a:prstGeom>
          <a:noFill/>
        </p:spPr>
        <p:txBody>
          <a:bodyPr wrap="none" rtlCol="0">
            <a:spAutoFit/>
          </a:bodyPr>
          <a:lstStyle/>
          <a:p>
            <a:r>
              <a:rPr lang="es-CR" sz="1200" dirty="0"/>
              <a:t>En función efectual</a:t>
            </a:r>
          </a:p>
          <a:p>
            <a:pPr algn="ctr"/>
            <a:r>
              <a:rPr lang="es-CR" sz="1200" dirty="0"/>
              <a:t>(Pagar)</a:t>
            </a:r>
          </a:p>
        </p:txBody>
      </p:sp>
      <p:sp>
        <p:nvSpPr>
          <p:cNvPr id="21" name="Flecha abajo 20">
            <a:extLst>
              <a:ext uri="{FF2B5EF4-FFF2-40B4-BE49-F238E27FC236}">
                <a16:creationId xmlns:a16="http://schemas.microsoft.com/office/drawing/2014/main" id="{7D58622E-3248-3D4C-89C2-248D986588BA}"/>
              </a:ext>
            </a:extLst>
          </p:cNvPr>
          <p:cNvSpPr/>
          <p:nvPr/>
        </p:nvSpPr>
        <p:spPr>
          <a:xfrm>
            <a:off x="1526160" y="3933056"/>
            <a:ext cx="187022" cy="3269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22" name="CuadroTexto 21">
            <a:extLst>
              <a:ext uri="{FF2B5EF4-FFF2-40B4-BE49-F238E27FC236}">
                <a16:creationId xmlns:a16="http://schemas.microsoft.com/office/drawing/2014/main" id="{A75A2D62-E946-9942-9F96-30747DBAFC37}"/>
              </a:ext>
            </a:extLst>
          </p:cNvPr>
          <p:cNvSpPr txBox="1"/>
          <p:nvPr/>
        </p:nvSpPr>
        <p:spPr>
          <a:xfrm>
            <a:off x="1011972" y="4355573"/>
            <a:ext cx="1215397" cy="461665"/>
          </a:xfrm>
          <a:prstGeom prst="rect">
            <a:avLst/>
          </a:prstGeom>
          <a:noFill/>
        </p:spPr>
        <p:txBody>
          <a:bodyPr wrap="none" rtlCol="0">
            <a:spAutoFit/>
          </a:bodyPr>
          <a:lstStyle/>
          <a:p>
            <a:r>
              <a:rPr lang="es-CR" sz="1200" dirty="0"/>
              <a:t>Función causal</a:t>
            </a:r>
          </a:p>
          <a:p>
            <a:pPr algn="ctr"/>
            <a:r>
              <a:rPr lang="es-CR" sz="1200" dirty="0"/>
              <a:t>( prestar)</a:t>
            </a:r>
          </a:p>
        </p:txBody>
      </p:sp>
    </p:spTree>
    <p:extLst>
      <p:ext uri="{BB962C8B-B14F-4D97-AF65-F5344CB8AC3E}">
        <p14:creationId xmlns:p14="http://schemas.microsoft.com/office/powerpoint/2010/main" val="541027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E54621-2CB3-4D45-9C2A-9C8478EAFA65}"/>
              </a:ext>
            </a:extLst>
          </p:cNvPr>
          <p:cNvSpPr>
            <a:spLocks noGrp="1"/>
          </p:cNvSpPr>
          <p:nvPr>
            <p:ph type="title"/>
          </p:nvPr>
        </p:nvSpPr>
        <p:spPr/>
        <p:txBody>
          <a:bodyPr>
            <a:normAutofit/>
          </a:bodyPr>
          <a:lstStyle/>
          <a:p>
            <a:pPr algn="ctr"/>
            <a:r>
              <a:rPr lang="es-CR" b="1" u="sng" dirty="0"/>
              <a:t>Hechos relevantes por sí mismos</a:t>
            </a:r>
          </a:p>
        </p:txBody>
      </p:sp>
      <p:sp>
        <p:nvSpPr>
          <p:cNvPr id="3" name="CuadroTexto 2">
            <a:extLst>
              <a:ext uri="{FF2B5EF4-FFF2-40B4-BE49-F238E27FC236}">
                <a16:creationId xmlns:a16="http://schemas.microsoft.com/office/drawing/2014/main" id="{81657026-445D-234E-8A7F-A96F431CB53E}"/>
              </a:ext>
            </a:extLst>
          </p:cNvPr>
          <p:cNvSpPr txBox="1"/>
          <p:nvPr/>
        </p:nvSpPr>
        <p:spPr>
          <a:xfrm>
            <a:off x="3372441" y="5373216"/>
            <a:ext cx="2488182" cy="369332"/>
          </a:xfrm>
          <a:prstGeom prst="rect">
            <a:avLst/>
          </a:prstGeom>
          <a:noFill/>
        </p:spPr>
        <p:txBody>
          <a:bodyPr wrap="none" rtlCol="0">
            <a:spAutoFit/>
          </a:bodyPr>
          <a:lstStyle/>
          <a:p>
            <a:r>
              <a:rPr lang="es-CR" dirty="0"/>
              <a:t>Ejemplo: </a:t>
            </a:r>
            <a:r>
              <a:rPr lang="es-CR" b="1" u="sng" dirty="0"/>
              <a:t>Testamento</a:t>
            </a:r>
            <a:r>
              <a:rPr lang="es-CR" dirty="0"/>
              <a:t>.</a:t>
            </a:r>
          </a:p>
        </p:txBody>
      </p:sp>
      <p:pic>
        <p:nvPicPr>
          <p:cNvPr id="4" name="Imagen 3">
            <a:extLst>
              <a:ext uri="{FF2B5EF4-FFF2-40B4-BE49-F238E27FC236}">
                <a16:creationId xmlns:a16="http://schemas.microsoft.com/office/drawing/2014/main" id="{25BAF1E0-5C7F-1142-8868-0B6711845CE6}"/>
              </a:ext>
            </a:extLst>
          </p:cNvPr>
          <p:cNvPicPr>
            <a:picLocks noChangeAspect="1"/>
          </p:cNvPicPr>
          <p:nvPr/>
        </p:nvPicPr>
        <p:blipFill>
          <a:blip r:embed="rId2"/>
          <a:stretch>
            <a:fillRect/>
          </a:stretch>
        </p:blipFill>
        <p:spPr>
          <a:xfrm>
            <a:off x="2463798" y="2574126"/>
            <a:ext cx="4216404" cy="2259772"/>
          </a:xfrm>
          <a:prstGeom prst="rect">
            <a:avLst/>
          </a:prstGeom>
        </p:spPr>
      </p:pic>
    </p:spTree>
    <p:extLst>
      <p:ext uri="{BB962C8B-B14F-4D97-AF65-F5344CB8AC3E}">
        <p14:creationId xmlns:p14="http://schemas.microsoft.com/office/powerpoint/2010/main" val="24965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s-CR" u="sng" dirty="0">
                <a:solidFill>
                  <a:srgbClr val="C00000"/>
                </a:solidFill>
              </a:rPr>
              <a:t>Todo lo que no es acto:</a:t>
            </a:r>
            <a:endParaRPr lang="es-MX" u="sng" dirty="0">
              <a:solidFill>
                <a:srgbClr val="C00000"/>
              </a:solidFill>
            </a:endParaRPr>
          </a:p>
        </p:txBody>
      </p:sp>
      <p:sp>
        <p:nvSpPr>
          <p:cNvPr id="3" name="Content Placeholder 2"/>
          <p:cNvSpPr>
            <a:spLocks noGrp="1"/>
          </p:cNvSpPr>
          <p:nvPr>
            <p:ph idx="4294967295"/>
          </p:nvPr>
        </p:nvSpPr>
        <p:spPr>
          <a:xfrm>
            <a:off x="1079500" y="1773238"/>
            <a:ext cx="8064500" cy="4389437"/>
          </a:xfrm>
        </p:spPr>
        <p:txBody>
          <a:bodyPr>
            <a:normAutofit/>
          </a:bodyPr>
          <a:lstStyle/>
          <a:p>
            <a:pPr marL="274320" indent="-274320" eaLnBrk="1" fontAlgn="auto" hangingPunct="1">
              <a:spcAft>
                <a:spcPts val="0"/>
              </a:spcAft>
              <a:buClr>
                <a:schemeClr val="accent3"/>
              </a:buClr>
              <a:buFont typeface="Wingdings 2"/>
              <a:buNone/>
              <a:defRPr/>
            </a:pPr>
            <a:endParaRPr lang="es-ES_tradnl" dirty="0">
              <a:solidFill>
                <a:schemeClr val="tx2">
                  <a:lumMod val="50000"/>
                </a:schemeClr>
              </a:solidFill>
            </a:endParaRPr>
          </a:p>
          <a:p>
            <a:pPr marL="274320" indent="-274320" eaLnBrk="1" fontAlgn="auto" hangingPunct="1">
              <a:spcAft>
                <a:spcPts val="0"/>
              </a:spcAft>
              <a:buClr>
                <a:schemeClr val="accent3"/>
              </a:buClr>
              <a:buFont typeface="Wingdings 2"/>
              <a:buNone/>
              <a:defRPr/>
            </a:pPr>
            <a:r>
              <a:rPr lang="es-ES_tradnl" dirty="0">
                <a:solidFill>
                  <a:schemeClr val="tx2">
                    <a:lumMod val="50000"/>
                  </a:schemeClr>
                </a:solidFill>
              </a:rPr>
              <a:t>No es cierto porque:</a:t>
            </a:r>
          </a:p>
          <a:p>
            <a:pPr marL="274320" indent="-274320" eaLnBrk="1" fontAlgn="auto" hangingPunct="1">
              <a:spcAft>
                <a:spcPts val="0"/>
              </a:spcAft>
              <a:buClr>
                <a:schemeClr val="accent3"/>
              </a:buClr>
              <a:buFont typeface="Wingdings 2"/>
              <a:buNone/>
              <a:defRPr/>
            </a:pPr>
            <a:endParaRPr lang="es-ES_tradnl" dirty="0">
              <a:solidFill>
                <a:schemeClr val="tx2">
                  <a:lumMod val="50000"/>
                </a:schemeClr>
              </a:solidFill>
            </a:endParaRPr>
          </a:p>
          <a:p>
            <a:pPr marL="274320" indent="-274320" eaLnBrk="1" fontAlgn="auto" hangingPunct="1">
              <a:spcAft>
                <a:spcPts val="0"/>
              </a:spcAft>
              <a:buClr>
                <a:schemeClr val="accent3"/>
              </a:buClr>
              <a:buFont typeface="Wingdings" pitchFamily="2" charset="2"/>
              <a:buChar char="ü"/>
              <a:defRPr/>
            </a:pPr>
            <a:r>
              <a:rPr lang="es-CR" dirty="0">
                <a:solidFill>
                  <a:schemeClr val="tx2">
                    <a:lumMod val="50000"/>
                  </a:schemeClr>
                </a:solidFill>
              </a:rPr>
              <a:t>Nunca se define un fenómeno diciendo que no lo es.</a:t>
            </a:r>
            <a:endParaRPr lang="es-MX" dirty="0">
              <a:solidFill>
                <a:schemeClr val="tx2">
                  <a:lumMod val="50000"/>
                </a:schemeClr>
              </a:solidFill>
            </a:endParaRPr>
          </a:p>
          <a:p>
            <a:pPr marL="274320" indent="-274320" eaLnBrk="1" fontAlgn="auto" hangingPunct="1">
              <a:spcAft>
                <a:spcPts val="0"/>
              </a:spcAft>
              <a:buClr>
                <a:schemeClr val="accent3"/>
              </a:buClr>
              <a:buFont typeface="Wingdings" pitchFamily="2" charset="2"/>
              <a:buChar char="ü"/>
              <a:defRPr/>
            </a:pPr>
            <a:r>
              <a:rPr lang="es-ES_tradnl" dirty="0">
                <a:solidFill>
                  <a:schemeClr val="tx2">
                    <a:lumMod val="50000"/>
                  </a:schemeClr>
                </a:solidFill>
              </a:rPr>
              <a:t>Deja por fuera los hechos propiamente dichos.</a:t>
            </a:r>
            <a:endParaRPr lang="es-MX" dirty="0">
              <a:solidFill>
                <a:schemeClr val="tx2">
                  <a:lumMod val="50000"/>
                </a:schemeClr>
              </a:solidFill>
            </a:endParaRPr>
          </a:p>
        </p:txBody>
      </p:sp>
      <p:pic>
        <p:nvPicPr>
          <p:cNvPr id="4" name="Imagen 3">
            <a:extLst>
              <a:ext uri="{FF2B5EF4-FFF2-40B4-BE49-F238E27FC236}">
                <a16:creationId xmlns:a16="http://schemas.microsoft.com/office/drawing/2014/main" id="{0B00A52B-C1AF-954D-BA41-0C801BDFEA40}"/>
              </a:ext>
            </a:extLst>
          </p:cNvPr>
          <p:cNvPicPr>
            <a:picLocks noChangeAspect="1"/>
          </p:cNvPicPr>
          <p:nvPr/>
        </p:nvPicPr>
        <p:blipFill>
          <a:blip r:embed="rId2"/>
          <a:stretch>
            <a:fillRect/>
          </a:stretch>
        </p:blipFill>
        <p:spPr>
          <a:xfrm>
            <a:off x="3239852" y="4365104"/>
            <a:ext cx="2664296" cy="15841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CR" u="sng" dirty="0">
                <a:solidFill>
                  <a:schemeClr val="accent1"/>
                </a:solidFill>
              </a:rPr>
              <a:t>Definición  correcta de hecho jurídico: </a:t>
            </a:r>
            <a:endParaRPr lang="es-MX" u="sng" dirty="0">
              <a:solidFill>
                <a:schemeClr val="accent1"/>
              </a:solidFill>
            </a:endParaRPr>
          </a:p>
        </p:txBody>
      </p:sp>
      <p:sp>
        <p:nvSpPr>
          <p:cNvPr id="20482" name="Content Placeholder 2"/>
          <p:cNvSpPr>
            <a:spLocks noGrp="1"/>
          </p:cNvSpPr>
          <p:nvPr>
            <p:ph idx="4294967295"/>
          </p:nvPr>
        </p:nvSpPr>
        <p:spPr>
          <a:xfrm>
            <a:off x="457200" y="1617064"/>
            <a:ext cx="8229600" cy="3214688"/>
          </a:xfrm>
        </p:spPr>
        <p:txBody>
          <a:bodyPr/>
          <a:lstStyle/>
          <a:p>
            <a:pPr algn="just" eaLnBrk="1" hangingPunct="1">
              <a:buFont typeface="Wingdings 2" pitchFamily="18" charset="2"/>
              <a:buNone/>
            </a:pPr>
            <a:endParaRPr lang="es-CR" dirty="0"/>
          </a:p>
          <a:p>
            <a:pPr algn="just" eaLnBrk="1" hangingPunct="1">
              <a:buFont typeface="Wingdings 2" pitchFamily="18" charset="2"/>
              <a:buNone/>
            </a:pPr>
            <a:endParaRPr lang="es-CR" dirty="0"/>
          </a:p>
          <a:p>
            <a:pPr algn="just" eaLnBrk="1" hangingPunct="1">
              <a:buFont typeface="Wingdings 2" pitchFamily="18" charset="2"/>
              <a:buNone/>
            </a:pPr>
            <a:r>
              <a:rPr lang="es-CR" dirty="0"/>
              <a:t>	</a:t>
            </a:r>
            <a:r>
              <a:rPr lang="es-CR" sz="3600" dirty="0"/>
              <a:t>El hecho jurídico es todo evento o comportamiento relevante o eficaz, causal o efectual.</a:t>
            </a:r>
            <a:endParaRPr lang="es-MX" sz="3600" dirty="0"/>
          </a:p>
          <a:p>
            <a:pPr eaLnBrk="1" hangingPunct="1">
              <a:buFont typeface="Wingdings 2" pitchFamily="18" charset="2"/>
              <a:buNone/>
            </a:pPr>
            <a:endParaRPr lang="es-MX" dirty="0"/>
          </a:p>
        </p:txBody>
      </p:sp>
      <p:pic>
        <p:nvPicPr>
          <p:cNvPr id="3" name="Imagen 2">
            <a:extLst>
              <a:ext uri="{FF2B5EF4-FFF2-40B4-BE49-F238E27FC236}">
                <a16:creationId xmlns:a16="http://schemas.microsoft.com/office/drawing/2014/main" id="{B6C99B0F-BC91-E041-916C-C70F09E56C9F}"/>
              </a:ext>
            </a:extLst>
          </p:cNvPr>
          <p:cNvPicPr>
            <a:picLocks noChangeAspect="1"/>
          </p:cNvPicPr>
          <p:nvPr/>
        </p:nvPicPr>
        <p:blipFill>
          <a:blip r:embed="rId2"/>
          <a:stretch>
            <a:fillRect/>
          </a:stretch>
        </p:blipFill>
        <p:spPr>
          <a:xfrm>
            <a:off x="796282" y="4869159"/>
            <a:ext cx="2191542" cy="1445147"/>
          </a:xfrm>
          <a:prstGeom prst="rect">
            <a:avLst/>
          </a:prstGeom>
        </p:spPr>
      </p:pic>
      <p:pic>
        <p:nvPicPr>
          <p:cNvPr id="4" name="Imagen 3">
            <a:extLst>
              <a:ext uri="{FF2B5EF4-FFF2-40B4-BE49-F238E27FC236}">
                <a16:creationId xmlns:a16="http://schemas.microsoft.com/office/drawing/2014/main" id="{D11D8F2E-095D-FD49-95BB-3ADF6AF874D5}"/>
              </a:ext>
            </a:extLst>
          </p:cNvPr>
          <p:cNvPicPr>
            <a:picLocks noChangeAspect="1"/>
          </p:cNvPicPr>
          <p:nvPr/>
        </p:nvPicPr>
        <p:blipFill>
          <a:blip r:embed="rId3"/>
          <a:stretch>
            <a:fillRect/>
          </a:stretch>
        </p:blipFill>
        <p:spPr>
          <a:xfrm>
            <a:off x="5855746" y="4869158"/>
            <a:ext cx="2580620" cy="1445147"/>
          </a:xfrm>
          <a:prstGeom prst="rect">
            <a:avLst/>
          </a:prstGeom>
        </p:spPr>
      </p:pic>
      <p:sp>
        <p:nvSpPr>
          <p:cNvPr id="5" name="Llamada de flecha izquierda y derecha 4">
            <a:extLst>
              <a:ext uri="{FF2B5EF4-FFF2-40B4-BE49-F238E27FC236}">
                <a16:creationId xmlns:a16="http://schemas.microsoft.com/office/drawing/2014/main" id="{53310E72-FF93-5149-AF1C-94664DD66144}"/>
              </a:ext>
            </a:extLst>
          </p:cNvPr>
          <p:cNvSpPr/>
          <p:nvPr/>
        </p:nvSpPr>
        <p:spPr>
          <a:xfrm>
            <a:off x="3635896" y="5303695"/>
            <a:ext cx="1872208" cy="576072"/>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CR" b="1" u="sng" dirty="0">
                <a:solidFill>
                  <a:schemeClr val="accent2">
                    <a:lumMod val="50000"/>
                  </a:schemeClr>
                </a:solidFill>
              </a:rPr>
              <a:t>Aspectos Generales del Hecho Jurídico</a:t>
            </a:r>
            <a:r>
              <a:rPr lang="es-CR" u="sng" dirty="0">
                <a:solidFill>
                  <a:schemeClr val="accent2">
                    <a:lumMod val="50000"/>
                  </a:schemeClr>
                </a:solidFill>
              </a:rPr>
              <a:t>.</a:t>
            </a:r>
            <a:br>
              <a:rPr lang="es-MX" dirty="0">
                <a:solidFill>
                  <a:schemeClr val="accent2">
                    <a:lumMod val="50000"/>
                  </a:schemeClr>
                </a:solidFill>
              </a:rPr>
            </a:br>
            <a:endParaRPr lang="es-MX" dirty="0">
              <a:solidFill>
                <a:schemeClr val="accent2">
                  <a:lumMod val="50000"/>
                </a:schemeClr>
              </a:solidFill>
            </a:endParaRPr>
          </a:p>
        </p:txBody>
      </p:sp>
      <p:sp>
        <p:nvSpPr>
          <p:cNvPr id="21506" name="Content Placeholder 2"/>
          <p:cNvSpPr>
            <a:spLocks noGrp="1"/>
          </p:cNvSpPr>
          <p:nvPr>
            <p:ph idx="4294967295"/>
          </p:nvPr>
        </p:nvSpPr>
        <p:spPr>
          <a:xfrm>
            <a:off x="323528" y="3429000"/>
            <a:ext cx="8229600" cy="3071813"/>
          </a:xfrm>
        </p:spPr>
        <p:txBody>
          <a:bodyPr/>
          <a:lstStyle/>
          <a:p>
            <a:pPr algn="just" eaLnBrk="1" hangingPunct="1">
              <a:buFont typeface="Wingdings" pitchFamily="2" charset="2"/>
              <a:buChar char="Ø"/>
            </a:pPr>
            <a:r>
              <a:rPr lang="es-CR" dirty="0"/>
              <a:t>Un hecho jurídico puede producir diversos efectos jurídicos.</a:t>
            </a:r>
            <a:endParaRPr lang="es-MX" dirty="0"/>
          </a:p>
          <a:p>
            <a:pPr algn="just" eaLnBrk="1" hangingPunct="1">
              <a:buFont typeface="Wingdings" pitchFamily="2" charset="2"/>
              <a:buChar char="Ø"/>
            </a:pPr>
            <a:r>
              <a:rPr lang="es-CR" dirty="0"/>
              <a:t> Un hecho jurídico podría revestir diversas calificaciones jurídicas.  Ejemplo el hombre maltrata físicamente y de palabra a la esposa. Se puede clasificar como </a:t>
            </a:r>
            <a:r>
              <a:rPr lang="es-CR" b="1" dirty="0"/>
              <a:t>sevicia</a:t>
            </a:r>
            <a:r>
              <a:rPr lang="es-CR" dirty="0"/>
              <a:t> y a su vez es causa de indignidad  para recibir la herencia.</a:t>
            </a:r>
            <a:endParaRPr lang="es-MX" dirty="0"/>
          </a:p>
          <a:p>
            <a:pPr algn="just" eaLnBrk="1" hangingPunct="1">
              <a:buFont typeface="Wingdings" pitchFamily="2" charset="2"/>
              <a:buChar char="Ø"/>
            </a:pPr>
            <a:r>
              <a:rPr lang="es-CR" dirty="0"/>
              <a:t>Situaciones de hecho: unión de hecho, sociedad de hecho etc.</a:t>
            </a:r>
            <a:endParaRPr lang="es-MX" dirty="0"/>
          </a:p>
          <a:p>
            <a:pPr algn="just" eaLnBrk="1" hangingPunct="1"/>
            <a:endParaRPr lang="es-MX" dirty="0"/>
          </a:p>
        </p:txBody>
      </p:sp>
      <p:pic>
        <p:nvPicPr>
          <p:cNvPr id="3" name="Imagen 2">
            <a:extLst>
              <a:ext uri="{FF2B5EF4-FFF2-40B4-BE49-F238E27FC236}">
                <a16:creationId xmlns:a16="http://schemas.microsoft.com/office/drawing/2014/main" id="{1531C699-C52D-5C4D-85B8-DB90C85A96A0}"/>
              </a:ext>
            </a:extLst>
          </p:cNvPr>
          <p:cNvPicPr>
            <a:picLocks noChangeAspect="1"/>
          </p:cNvPicPr>
          <p:nvPr/>
        </p:nvPicPr>
        <p:blipFill>
          <a:blip r:embed="rId3"/>
          <a:stretch>
            <a:fillRect/>
          </a:stretch>
        </p:blipFill>
        <p:spPr>
          <a:xfrm>
            <a:off x="3485828" y="2014194"/>
            <a:ext cx="1905000" cy="1066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412776"/>
            <a:ext cx="7680960" cy="1371600"/>
          </a:xfrm>
        </p:spPr>
        <p:txBody>
          <a:bodyPr>
            <a:normAutofit fontScale="90000"/>
          </a:bodyPr>
          <a:lstStyle/>
          <a:p>
            <a:pPr eaLnBrk="1" fontAlgn="auto" hangingPunct="1">
              <a:spcAft>
                <a:spcPts val="0"/>
              </a:spcAft>
              <a:defRPr/>
            </a:pPr>
            <a:r>
              <a:rPr lang="es-CR" b="1" u="sng" dirty="0">
                <a:solidFill>
                  <a:srgbClr val="0070C0"/>
                </a:solidFill>
              </a:rPr>
              <a:t>Los hechos jurídicos </a:t>
            </a:r>
            <a:br>
              <a:rPr lang="es-CR" b="1" u="sng" dirty="0">
                <a:solidFill>
                  <a:srgbClr val="0070C0"/>
                </a:solidFill>
              </a:rPr>
            </a:br>
            <a:r>
              <a:rPr lang="es-CR" b="1" u="sng" dirty="0">
                <a:solidFill>
                  <a:srgbClr val="0070C0"/>
                </a:solidFill>
              </a:rPr>
              <a:t>pueden tener:</a:t>
            </a:r>
            <a:br>
              <a:rPr lang="es-MX" u="sng" dirty="0">
                <a:solidFill>
                  <a:srgbClr val="0070C0"/>
                </a:solidFill>
              </a:rPr>
            </a:br>
            <a:endParaRPr lang="es-MX" u="sng" dirty="0">
              <a:solidFill>
                <a:srgbClr val="0070C0"/>
              </a:solidFill>
            </a:endParaRPr>
          </a:p>
        </p:txBody>
      </p:sp>
      <p:sp>
        <p:nvSpPr>
          <p:cNvPr id="23554" name="Content Placeholder 2"/>
          <p:cNvSpPr>
            <a:spLocks noGrp="1"/>
          </p:cNvSpPr>
          <p:nvPr>
            <p:ph idx="4294967295"/>
          </p:nvPr>
        </p:nvSpPr>
        <p:spPr>
          <a:xfrm>
            <a:off x="395536" y="3068960"/>
            <a:ext cx="8468845" cy="2604662"/>
          </a:xfrm>
        </p:spPr>
        <p:txBody>
          <a:bodyPr/>
          <a:lstStyle/>
          <a:p>
            <a:pPr algn="just" eaLnBrk="1" hangingPunct="1">
              <a:buFont typeface="Wingdings" pitchFamily="2" charset="2"/>
              <a:buChar char="Ø"/>
            </a:pPr>
            <a:r>
              <a:rPr lang="es-CR" b="1" dirty="0"/>
              <a:t>Conexiones internas</a:t>
            </a:r>
            <a:r>
              <a:rPr lang="es-CR" dirty="0"/>
              <a:t>: si hacemos un contrato de compraventa por un vehículo. Hecho puro y simple. Si se incluye a la venta se hace efectiva hasta que el comprador obtenga un titulo universitario. Hay una conexión interna entre la condición y el contrato.</a:t>
            </a:r>
          </a:p>
          <a:p>
            <a:pPr eaLnBrk="1" hangingPunct="1">
              <a:buFont typeface="Wingdings 2" pitchFamily="18" charset="2"/>
              <a:buNone/>
            </a:pPr>
            <a:endParaRPr lang="es-MX" dirty="0"/>
          </a:p>
          <a:p>
            <a:pPr algn="just" eaLnBrk="1" hangingPunct="1">
              <a:buFont typeface="Wingdings" pitchFamily="2" charset="2"/>
              <a:buChar char="Ø"/>
            </a:pPr>
            <a:r>
              <a:rPr lang="es-CR" b="1" dirty="0"/>
              <a:t>Conexión externa: </a:t>
            </a:r>
            <a:r>
              <a:rPr lang="es-CR" dirty="0"/>
              <a:t>si reclamamos sevicia con el fin de divorciarse se debe estar casado la conexión se da entre la sevicia y estar casado.</a:t>
            </a:r>
            <a:endParaRPr lang="es-MX" dirty="0"/>
          </a:p>
          <a:p>
            <a:pPr eaLnBrk="1" hangingPunct="1"/>
            <a:endParaRPr lang="es-MX" dirty="0"/>
          </a:p>
        </p:txBody>
      </p:sp>
      <p:pic>
        <p:nvPicPr>
          <p:cNvPr id="3" name="Imagen 2">
            <a:extLst>
              <a:ext uri="{FF2B5EF4-FFF2-40B4-BE49-F238E27FC236}">
                <a16:creationId xmlns:a16="http://schemas.microsoft.com/office/drawing/2014/main" id="{48371637-8A0B-2D4F-9682-4A878213F5DA}"/>
              </a:ext>
            </a:extLst>
          </p:cNvPr>
          <p:cNvPicPr>
            <a:picLocks noChangeAspect="1"/>
          </p:cNvPicPr>
          <p:nvPr/>
        </p:nvPicPr>
        <p:blipFill>
          <a:blip r:embed="rId2"/>
          <a:stretch>
            <a:fillRect/>
          </a:stretch>
        </p:blipFill>
        <p:spPr>
          <a:xfrm>
            <a:off x="5796136" y="667848"/>
            <a:ext cx="2777604" cy="181741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CR" b="1" u="sng" dirty="0">
                <a:solidFill>
                  <a:srgbClr val="C00000"/>
                </a:solidFill>
              </a:rPr>
              <a:t>Clasificación de los hechos jurídicos.</a:t>
            </a:r>
            <a:br>
              <a:rPr lang="es-MX" dirty="0">
                <a:solidFill>
                  <a:srgbClr val="C00000"/>
                </a:solidFill>
              </a:rPr>
            </a:br>
            <a:endParaRPr lang="es-MX" dirty="0">
              <a:solidFill>
                <a:srgbClr val="C00000"/>
              </a:solidFill>
            </a:endParaRPr>
          </a:p>
        </p:txBody>
      </p:sp>
      <p:sp>
        <p:nvSpPr>
          <p:cNvPr id="24578" name="Content Placeholder 2"/>
          <p:cNvSpPr>
            <a:spLocks noGrp="1"/>
          </p:cNvSpPr>
          <p:nvPr>
            <p:ph idx="4294967295"/>
          </p:nvPr>
        </p:nvSpPr>
        <p:spPr>
          <a:xfrm>
            <a:off x="822960" y="1772816"/>
            <a:ext cx="7498080" cy="3960813"/>
          </a:xfrm>
        </p:spPr>
        <p:txBody>
          <a:bodyPr>
            <a:normAutofit/>
          </a:bodyPr>
          <a:lstStyle/>
          <a:p>
            <a:pPr eaLnBrk="1" hangingPunct="1"/>
            <a:endParaRPr lang="es-CR" b="1" u="sng" dirty="0">
              <a:solidFill>
                <a:srgbClr val="002060"/>
              </a:solidFill>
            </a:endParaRPr>
          </a:p>
          <a:p>
            <a:pPr eaLnBrk="1" hangingPunct="1">
              <a:buFont typeface="Arial" charset="0"/>
              <a:buChar char="•"/>
            </a:pPr>
            <a:r>
              <a:rPr lang="es-CR" b="1" u="sng" dirty="0">
                <a:solidFill>
                  <a:srgbClr val="002060"/>
                </a:solidFill>
              </a:rPr>
              <a:t>Criterio de Eficacia</a:t>
            </a:r>
            <a:r>
              <a:rPr lang="es-CR" u="sng" dirty="0">
                <a:solidFill>
                  <a:srgbClr val="002060"/>
                </a:solidFill>
              </a:rPr>
              <a:t>: </a:t>
            </a:r>
          </a:p>
          <a:p>
            <a:pPr eaLnBrk="1" hangingPunct="1">
              <a:buFont typeface="Wingdings 2" pitchFamily="18" charset="2"/>
              <a:buNone/>
            </a:pPr>
            <a:endParaRPr lang="es-CR" dirty="0">
              <a:solidFill>
                <a:srgbClr val="002060"/>
              </a:solidFill>
            </a:endParaRPr>
          </a:p>
          <a:p>
            <a:pPr lvl="2" eaLnBrk="1" hangingPunct="1">
              <a:buFont typeface="Wingdings" pitchFamily="2" charset="2"/>
              <a:buChar char="§"/>
            </a:pPr>
            <a:r>
              <a:rPr lang="es-CR" sz="2800" dirty="0">
                <a:solidFill>
                  <a:srgbClr val="002060"/>
                </a:solidFill>
              </a:rPr>
              <a:t>En relación  con la situación jurídica sucesiva.</a:t>
            </a:r>
            <a:endParaRPr lang="es-MX" sz="2800" dirty="0">
              <a:solidFill>
                <a:srgbClr val="002060"/>
              </a:solidFill>
            </a:endParaRPr>
          </a:p>
          <a:p>
            <a:pPr lvl="2" eaLnBrk="1" hangingPunct="1">
              <a:buFont typeface="Wingdings" pitchFamily="2" charset="2"/>
              <a:buChar char="§"/>
            </a:pPr>
            <a:r>
              <a:rPr lang="es-CR" sz="2800" dirty="0">
                <a:solidFill>
                  <a:srgbClr val="002060"/>
                </a:solidFill>
              </a:rPr>
              <a:t>En relación con la situación jurídica anterior.</a:t>
            </a:r>
            <a:endParaRPr lang="es-MX" sz="2800" dirty="0">
              <a:solidFill>
                <a:srgbClr val="002060"/>
              </a:solidFill>
            </a:endParaRPr>
          </a:p>
          <a:p>
            <a:pPr lvl="2" eaLnBrk="1" hangingPunct="1">
              <a:buFont typeface="Wingdings" pitchFamily="2" charset="2"/>
              <a:buChar char="§"/>
            </a:pPr>
            <a:r>
              <a:rPr lang="es-CR" sz="2800" dirty="0">
                <a:solidFill>
                  <a:srgbClr val="002060"/>
                </a:solidFill>
              </a:rPr>
              <a:t>En relación con la situación jurídica  anterior y posterior.</a:t>
            </a:r>
            <a:endParaRPr lang="es-MX" sz="2800" dirty="0">
              <a:solidFill>
                <a:srgbClr val="002060"/>
              </a:solidFill>
            </a:endParaRPr>
          </a:p>
          <a:p>
            <a:pPr lvl="2" eaLnBrk="1" hangingPunct="1">
              <a:buFont typeface="Wingdings" pitchFamily="2" charset="2"/>
              <a:buChar char="§"/>
            </a:pPr>
            <a:endParaRPr lang="es-MX"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1" y="404664"/>
            <a:ext cx="7680960" cy="1371600"/>
          </a:xfrm>
        </p:spPr>
        <p:txBody>
          <a:bodyPr>
            <a:normAutofit fontScale="90000"/>
          </a:bodyPr>
          <a:lstStyle/>
          <a:p>
            <a:pPr algn="ctr" eaLnBrk="1" fontAlgn="auto" hangingPunct="1">
              <a:spcAft>
                <a:spcPts val="0"/>
              </a:spcAft>
              <a:defRPr/>
            </a:pPr>
            <a:r>
              <a:rPr lang="es-CR" b="1" u="sng" dirty="0">
                <a:solidFill>
                  <a:schemeClr val="accent1"/>
                </a:solidFill>
              </a:rPr>
              <a:t>En relación  con la situación jurídica sucesiva.</a:t>
            </a:r>
            <a:br>
              <a:rPr lang="es-MX" dirty="0">
                <a:solidFill>
                  <a:schemeClr val="bg2">
                    <a:lumMod val="25000"/>
                  </a:schemeClr>
                </a:solidFill>
              </a:rPr>
            </a:br>
            <a:endParaRPr lang="es-MX" dirty="0">
              <a:solidFill>
                <a:schemeClr val="bg2">
                  <a:lumMod val="25000"/>
                </a:schemeClr>
              </a:solidFill>
            </a:endParaRPr>
          </a:p>
        </p:txBody>
      </p:sp>
      <p:sp>
        <p:nvSpPr>
          <p:cNvPr id="25602" name="Content Placeholder 2"/>
          <p:cNvSpPr>
            <a:spLocks noGrp="1"/>
          </p:cNvSpPr>
          <p:nvPr>
            <p:ph idx="4294967295"/>
          </p:nvPr>
        </p:nvSpPr>
        <p:spPr>
          <a:xfrm>
            <a:off x="251521" y="1787022"/>
            <a:ext cx="8640960" cy="4176464"/>
          </a:xfrm>
        </p:spPr>
        <p:txBody>
          <a:bodyPr/>
          <a:lstStyle/>
          <a:p>
            <a:pPr algn="just" eaLnBrk="1" hangingPunct="1">
              <a:buFont typeface="Wingdings" pitchFamily="2" charset="2"/>
              <a:buChar char="Ø"/>
            </a:pPr>
            <a:r>
              <a:rPr lang="es-CR" dirty="0"/>
              <a:t>Los hechos jurídicos serían los que producen efectos conformes y efectos disconformes.</a:t>
            </a:r>
          </a:p>
          <a:p>
            <a:pPr marL="0" indent="0" algn="just" eaLnBrk="1" hangingPunct="1">
              <a:buNone/>
            </a:pPr>
            <a:endParaRPr lang="es-CR" dirty="0"/>
          </a:p>
          <a:p>
            <a:pPr algn="just" eaLnBrk="1" hangingPunct="1">
              <a:buFont typeface="Wingdings" pitchFamily="2" charset="2"/>
              <a:buChar char="Ø"/>
            </a:pPr>
            <a:r>
              <a:rPr lang="es-CR" dirty="0"/>
              <a:t>Esta teoría se considera equivocada. </a:t>
            </a:r>
          </a:p>
          <a:p>
            <a:pPr marL="0" indent="0" algn="just" eaLnBrk="1" hangingPunct="1">
              <a:buNone/>
            </a:pPr>
            <a:endParaRPr lang="es-CR" dirty="0"/>
          </a:p>
          <a:p>
            <a:pPr algn="just" eaLnBrk="1" hangingPunct="1">
              <a:buFont typeface="Wingdings" pitchFamily="2" charset="2"/>
              <a:buChar char="Ø"/>
            </a:pPr>
            <a:r>
              <a:rPr lang="es-CR" dirty="0"/>
              <a:t>No se ajusta al principio de conveniencia del efecto al hecho.</a:t>
            </a:r>
          </a:p>
          <a:p>
            <a:pPr marL="0" indent="0" algn="just" eaLnBrk="1" hangingPunct="1">
              <a:buNone/>
            </a:pPr>
            <a:endParaRPr lang="es-CR" dirty="0"/>
          </a:p>
          <a:p>
            <a:pPr algn="just" eaLnBrk="1" hangingPunct="1">
              <a:buFont typeface="Wingdings" pitchFamily="2" charset="2"/>
              <a:buChar char="Ø"/>
            </a:pPr>
            <a:r>
              <a:rPr lang="es-CR" dirty="0"/>
              <a:t>Sea cual sea el efecto siempre va a ser el más adecuado por esto no pueden haber efectos disconformes. </a:t>
            </a:r>
          </a:p>
          <a:p>
            <a:pPr marL="0" indent="0" algn="just" eaLnBrk="1" hangingPunct="1">
              <a:buNone/>
            </a:pPr>
            <a:endParaRPr lang="es-CR" dirty="0"/>
          </a:p>
          <a:p>
            <a:pPr algn="just" eaLnBrk="1" hangingPunct="1">
              <a:buFont typeface="Wingdings" pitchFamily="2" charset="2"/>
              <a:buChar char="Ø"/>
            </a:pPr>
            <a:r>
              <a:rPr lang="es-CR" dirty="0"/>
              <a:t>Los efectos siempre serán conformes.</a:t>
            </a:r>
            <a:endParaRPr lang="es-MX" dirty="0"/>
          </a:p>
          <a:p>
            <a:pPr eaLnBrk="1" hangingPunct="1"/>
            <a:endParaRPr lang="es-MX" dirty="0"/>
          </a:p>
        </p:txBody>
      </p:sp>
      <p:pic>
        <p:nvPicPr>
          <p:cNvPr id="3" name="Imagen 2">
            <a:extLst>
              <a:ext uri="{FF2B5EF4-FFF2-40B4-BE49-F238E27FC236}">
                <a16:creationId xmlns:a16="http://schemas.microsoft.com/office/drawing/2014/main" id="{7A71DE59-41A9-9746-89B6-3CBF6173339C}"/>
              </a:ext>
            </a:extLst>
          </p:cNvPr>
          <p:cNvPicPr>
            <a:picLocks noChangeAspect="1"/>
          </p:cNvPicPr>
          <p:nvPr/>
        </p:nvPicPr>
        <p:blipFill>
          <a:blip r:embed="rId2"/>
          <a:stretch>
            <a:fillRect/>
          </a:stretch>
        </p:blipFill>
        <p:spPr>
          <a:xfrm>
            <a:off x="5940152" y="5157192"/>
            <a:ext cx="1930400" cy="10541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CR" b="1" u="sng" dirty="0">
                <a:solidFill>
                  <a:srgbClr val="C00000"/>
                </a:solidFill>
              </a:rPr>
              <a:t>Relación con la situación jurídica anterior.</a:t>
            </a:r>
            <a:br>
              <a:rPr lang="es-MX" dirty="0"/>
            </a:br>
            <a:endParaRPr lang="es-MX" dirty="0"/>
          </a:p>
        </p:txBody>
      </p:sp>
      <p:sp>
        <p:nvSpPr>
          <p:cNvPr id="3" name="Content Placeholder 2"/>
          <p:cNvSpPr>
            <a:spLocks noGrp="1"/>
          </p:cNvSpPr>
          <p:nvPr>
            <p:ph idx="4294967295"/>
          </p:nvPr>
        </p:nvSpPr>
        <p:spPr>
          <a:xfrm>
            <a:off x="611560" y="2014194"/>
            <a:ext cx="8229600" cy="4411663"/>
          </a:xfrm>
        </p:spPr>
        <p:txBody>
          <a:bodyPr>
            <a:normAutofit/>
          </a:bodyPr>
          <a:lstStyle/>
          <a:p>
            <a:pPr marL="274320" indent="-274320" algn="just" eaLnBrk="1" fontAlgn="auto" hangingPunct="1">
              <a:spcAft>
                <a:spcPts val="0"/>
              </a:spcAft>
              <a:buClr>
                <a:schemeClr val="accent3"/>
              </a:buClr>
              <a:buFont typeface="Wingdings" pitchFamily="2" charset="2"/>
              <a:buChar char="q"/>
              <a:defRPr/>
            </a:pPr>
            <a:r>
              <a:rPr lang="es-CR" b="1" dirty="0">
                <a:solidFill>
                  <a:schemeClr val="accent3">
                    <a:lumMod val="50000"/>
                  </a:schemeClr>
                </a:solidFill>
              </a:rPr>
              <a:t>Acto lícito: </a:t>
            </a:r>
            <a:r>
              <a:rPr lang="es-CR" dirty="0">
                <a:solidFill>
                  <a:schemeClr val="accent3">
                    <a:lumMod val="50000"/>
                  </a:schemeClr>
                </a:solidFill>
              </a:rPr>
              <a:t>va precedido de un poder- hacer.</a:t>
            </a:r>
            <a:endParaRPr lang="es-MX" dirty="0">
              <a:solidFill>
                <a:schemeClr val="accent3">
                  <a:lumMod val="50000"/>
                </a:schemeClr>
              </a:solidFill>
            </a:endParaRPr>
          </a:p>
          <a:p>
            <a:pPr marL="274320" indent="-274320" algn="just" eaLnBrk="1" fontAlgn="auto" hangingPunct="1">
              <a:spcAft>
                <a:spcPts val="0"/>
              </a:spcAft>
              <a:buClr>
                <a:schemeClr val="accent3"/>
              </a:buClr>
              <a:buFont typeface="Wingdings" pitchFamily="2" charset="2"/>
              <a:buChar char="q"/>
              <a:defRPr/>
            </a:pPr>
            <a:r>
              <a:rPr lang="es-CR" b="1" dirty="0">
                <a:solidFill>
                  <a:schemeClr val="accent3">
                    <a:lumMod val="50000"/>
                  </a:schemeClr>
                </a:solidFill>
              </a:rPr>
              <a:t>Acto debido: </a:t>
            </a:r>
            <a:r>
              <a:rPr lang="es-CR" dirty="0">
                <a:solidFill>
                  <a:schemeClr val="accent3">
                    <a:lumMod val="50000"/>
                  </a:schemeClr>
                </a:solidFill>
              </a:rPr>
              <a:t>precedido de un deber- hacer.</a:t>
            </a:r>
            <a:endParaRPr lang="es-MX" dirty="0">
              <a:solidFill>
                <a:schemeClr val="accent3">
                  <a:lumMod val="50000"/>
                </a:schemeClr>
              </a:solidFill>
            </a:endParaRPr>
          </a:p>
          <a:p>
            <a:pPr marL="274320" indent="-274320" algn="just" eaLnBrk="1" fontAlgn="auto" hangingPunct="1">
              <a:spcAft>
                <a:spcPts val="0"/>
              </a:spcAft>
              <a:buClr>
                <a:schemeClr val="accent3"/>
              </a:buClr>
              <a:buFont typeface="Wingdings" pitchFamily="2" charset="2"/>
              <a:buChar char="q"/>
              <a:defRPr/>
            </a:pPr>
            <a:r>
              <a:rPr lang="es-CR" b="1" dirty="0">
                <a:solidFill>
                  <a:schemeClr val="accent3">
                    <a:lumMod val="50000"/>
                  </a:schemeClr>
                </a:solidFill>
              </a:rPr>
              <a:t>Actos ilícitos: </a:t>
            </a:r>
            <a:r>
              <a:rPr lang="es-CR" dirty="0">
                <a:solidFill>
                  <a:schemeClr val="accent3">
                    <a:lumMod val="50000"/>
                  </a:schemeClr>
                </a:solidFill>
              </a:rPr>
              <a:t>precedido de un deber no hacer.</a:t>
            </a:r>
          </a:p>
          <a:p>
            <a:pPr marL="0" indent="0" algn="just" eaLnBrk="1" fontAlgn="auto" hangingPunct="1">
              <a:spcAft>
                <a:spcPts val="0"/>
              </a:spcAft>
              <a:buClr>
                <a:schemeClr val="accent3"/>
              </a:buClr>
              <a:buNone/>
              <a:defRPr/>
            </a:pPr>
            <a:endParaRPr lang="es-CR" dirty="0">
              <a:solidFill>
                <a:schemeClr val="accent3">
                  <a:lumMod val="50000"/>
                </a:schemeClr>
              </a:solidFill>
            </a:endParaRPr>
          </a:p>
          <a:p>
            <a:pPr marL="274320" indent="-274320" algn="just" eaLnBrk="1" fontAlgn="auto" hangingPunct="1">
              <a:spcAft>
                <a:spcPts val="0"/>
              </a:spcAft>
              <a:buClr>
                <a:schemeClr val="accent3"/>
              </a:buClr>
              <a:buFont typeface="Wingdings 2"/>
              <a:buNone/>
              <a:defRPr/>
            </a:pPr>
            <a:r>
              <a:rPr lang="es-CR" b="1" u="sng" dirty="0">
                <a:solidFill>
                  <a:srgbClr val="C00000"/>
                </a:solidFill>
              </a:rPr>
              <a:t>Críticas:</a:t>
            </a:r>
          </a:p>
          <a:p>
            <a:pPr marL="274320" indent="-274320" algn="just" eaLnBrk="1" fontAlgn="auto" hangingPunct="1">
              <a:spcAft>
                <a:spcPts val="0"/>
              </a:spcAft>
              <a:buClr>
                <a:schemeClr val="accent3"/>
              </a:buClr>
              <a:buFont typeface="Wingdings 2"/>
              <a:buNone/>
              <a:defRPr/>
            </a:pPr>
            <a:endParaRPr lang="es-MX" b="1" u="sng" dirty="0">
              <a:solidFill>
                <a:srgbClr val="C00000"/>
              </a:solidFill>
            </a:endParaRPr>
          </a:p>
          <a:p>
            <a:pPr marL="274320" indent="-274320" algn="just" eaLnBrk="1" fontAlgn="auto" hangingPunct="1">
              <a:spcAft>
                <a:spcPts val="0"/>
              </a:spcAft>
              <a:buClr>
                <a:schemeClr val="accent3"/>
              </a:buClr>
              <a:buFont typeface="Wingdings" pitchFamily="2" charset="2"/>
              <a:buChar char="Ø"/>
              <a:defRPr/>
            </a:pPr>
            <a:r>
              <a:rPr lang="es-CR" dirty="0">
                <a:solidFill>
                  <a:schemeClr val="accent3">
                    <a:lumMod val="50000"/>
                  </a:schemeClr>
                </a:solidFill>
              </a:rPr>
              <a:t>Sólo se refiere a los comportamientos y no a los eventos. </a:t>
            </a:r>
          </a:p>
          <a:p>
            <a:pPr marL="274320" indent="-274320" algn="just" eaLnBrk="1" fontAlgn="auto" hangingPunct="1">
              <a:spcAft>
                <a:spcPts val="0"/>
              </a:spcAft>
              <a:buClr>
                <a:schemeClr val="accent3"/>
              </a:buClr>
              <a:buFont typeface="Wingdings" pitchFamily="2" charset="2"/>
              <a:buChar char="Ø"/>
              <a:defRPr/>
            </a:pPr>
            <a:r>
              <a:rPr lang="es-CR" dirty="0">
                <a:solidFill>
                  <a:schemeClr val="accent3">
                    <a:lumMod val="50000"/>
                  </a:schemeClr>
                </a:solidFill>
              </a:rPr>
              <a:t>No es una clasificación unitaria porque un acto podría ser lícito y a la vez debido.</a:t>
            </a:r>
            <a:endParaRPr lang="es-MX" dirty="0">
              <a:solidFill>
                <a:schemeClr val="accent3">
                  <a:lumMod val="50000"/>
                </a:schemeClr>
              </a:solidFill>
            </a:endParaRPr>
          </a:p>
          <a:p>
            <a:pPr marL="274320" indent="-274320" eaLnBrk="1" fontAlgn="auto" hangingPunct="1">
              <a:spcAft>
                <a:spcPts val="0"/>
              </a:spcAft>
              <a:buClr>
                <a:schemeClr val="accent3"/>
              </a:buClr>
              <a:buFont typeface="Wingdings 2"/>
              <a:buChar char=""/>
              <a:defRPr/>
            </a:pPr>
            <a:endParaRPr lang="es-MX" dirty="0"/>
          </a:p>
        </p:txBody>
      </p:sp>
      <p:pic>
        <p:nvPicPr>
          <p:cNvPr id="4" name="Imagen 3">
            <a:extLst>
              <a:ext uri="{FF2B5EF4-FFF2-40B4-BE49-F238E27FC236}">
                <a16:creationId xmlns:a16="http://schemas.microsoft.com/office/drawing/2014/main" id="{7D994D2D-6A9B-0C41-9527-2FF7F56572D4}"/>
              </a:ext>
            </a:extLst>
          </p:cNvPr>
          <p:cNvPicPr>
            <a:picLocks noChangeAspect="1"/>
          </p:cNvPicPr>
          <p:nvPr/>
        </p:nvPicPr>
        <p:blipFill>
          <a:blip r:embed="rId2"/>
          <a:stretch>
            <a:fillRect/>
          </a:stretch>
        </p:blipFill>
        <p:spPr>
          <a:xfrm>
            <a:off x="6393180" y="3216725"/>
            <a:ext cx="2019300" cy="10033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680960" cy="1371600"/>
          </a:xfrm>
        </p:spPr>
        <p:txBody>
          <a:bodyPr>
            <a:normAutofit fontScale="90000"/>
          </a:bodyPr>
          <a:lstStyle/>
          <a:p>
            <a:pPr algn="ctr" eaLnBrk="1" fontAlgn="auto" hangingPunct="1">
              <a:spcAft>
                <a:spcPts val="0"/>
              </a:spcAft>
              <a:defRPr/>
            </a:pPr>
            <a:br>
              <a:rPr lang="es-CR" b="1" u="sng" dirty="0">
                <a:solidFill>
                  <a:schemeClr val="accent2">
                    <a:lumMod val="75000"/>
                  </a:schemeClr>
                </a:solidFill>
              </a:rPr>
            </a:br>
            <a:r>
              <a:rPr lang="es-CR" sz="4400" b="1" u="sng" dirty="0">
                <a:solidFill>
                  <a:schemeClr val="accent2">
                    <a:lumMod val="75000"/>
                  </a:schemeClr>
                </a:solidFill>
              </a:rPr>
              <a:t>En relación con la situación jurídica  anterior y posterior.</a:t>
            </a:r>
            <a:br>
              <a:rPr lang="es-MX" sz="4400" dirty="0"/>
            </a:br>
            <a:endParaRPr lang="es-MX" sz="4400" dirty="0"/>
          </a:p>
        </p:txBody>
      </p:sp>
      <p:sp>
        <p:nvSpPr>
          <p:cNvPr id="3" name="Content Placeholder 2"/>
          <p:cNvSpPr>
            <a:spLocks noGrp="1"/>
          </p:cNvSpPr>
          <p:nvPr>
            <p:ph idx="4294967295"/>
          </p:nvPr>
        </p:nvSpPr>
        <p:spPr>
          <a:xfrm>
            <a:off x="895023" y="2132856"/>
            <a:ext cx="7258050" cy="4983162"/>
          </a:xfrm>
        </p:spPr>
        <p:txBody>
          <a:bodyPr>
            <a:normAutofit fontScale="32500" lnSpcReduction="20000"/>
          </a:bodyPr>
          <a:lstStyle/>
          <a:p>
            <a:pPr marL="274320" indent="-274320" eaLnBrk="1" fontAlgn="auto" hangingPunct="1">
              <a:spcAft>
                <a:spcPts val="0"/>
              </a:spcAft>
              <a:buClr>
                <a:schemeClr val="accent3"/>
              </a:buClr>
              <a:buFont typeface="Wingdings 2"/>
              <a:buNone/>
              <a:defRPr/>
            </a:pPr>
            <a:r>
              <a:rPr lang="es-CR" sz="4200" b="1" dirty="0">
                <a:solidFill>
                  <a:schemeClr val="bg2">
                    <a:lumMod val="10000"/>
                  </a:schemeClr>
                </a:solidFill>
              </a:rPr>
              <a:t>Conformados por 3 situaciones:</a:t>
            </a:r>
          </a:p>
          <a:p>
            <a:pPr marL="274320" indent="-274320" eaLnBrk="1" fontAlgn="auto" hangingPunct="1">
              <a:spcAft>
                <a:spcPts val="0"/>
              </a:spcAft>
              <a:buClr>
                <a:schemeClr val="accent3"/>
              </a:buClr>
              <a:buFont typeface="Wingdings 2"/>
              <a:buNone/>
              <a:defRPr/>
            </a:pPr>
            <a:endParaRPr lang="es-CR" dirty="0">
              <a:solidFill>
                <a:schemeClr val="bg2">
                  <a:lumMod val="10000"/>
                </a:schemeClr>
              </a:solidFill>
            </a:endParaRPr>
          </a:p>
          <a:p>
            <a:pPr marL="274320" indent="-274320" eaLnBrk="1" fontAlgn="auto" hangingPunct="1">
              <a:spcAft>
                <a:spcPts val="0"/>
              </a:spcAft>
              <a:buClr>
                <a:schemeClr val="accent3"/>
              </a:buClr>
              <a:buFont typeface="Wingdings" pitchFamily="2" charset="2"/>
              <a:buChar char="v"/>
              <a:defRPr/>
            </a:pPr>
            <a:r>
              <a:rPr lang="es-CR" sz="5000" b="1" dirty="0">
                <a:solidFill>
                  <a:schemeClr val="bg2">
                    <a:lumMod val="10000"/>
                  </a:schemeClr>
                </a:solidFill>
              </a:rPr>
              <a:t>Innovativos:</a:t>
            </a:r>
          </a:p>
          <a:p>
            <a:pPr marL="274320" indent="-274320" eaLnBrk="1" fontAlgn="auto" hangingPunct="1">
              <a:spcAft>
                <a:spcPts val="0"/>
              </a:spcAft>
              <a:buClr>
                <a:schemeClr val="accent3"/>
              </a:buClr>
              <a:buFont typeface="Wingdings 2"/>
              <a:buNone/>
              <a:defRPr/>
            </a:pPr>
            <a:endParaRPr lang="es-MX" b="1"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Constitutivos: constituyo una nueva relación jurídica</a:t>
            </a:r>
            <a:endParaRPr lang="es-MX" sz="3800"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Extintivos: pagar una deuda</a:t>
            </a:r>
            <a:endParaRPr lang="es-MX" sz="3800"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Modificativos: novación objetiva.</a:t>
            </a:r>
            <a:endParaRPr lang="es-MX" sz="3800" dirty="0">
              <a:solidFill>
                <a:schemeClr val="bg2">
                  <a:lumMod val="10000"/>
                </a:schemeClr>
              </a:solidFill>
            </a:endParaRPr>
          </a:p>
          <a:p>
            <a:pPr marL="640080" lvl="1" indent="-246888" eaLnBrk="1" fontAlgn="auto" hangingPunct="1">
              <a:spcAft>
                <a:spcPts val="0"/>
              </a:spcAft>
              <a:buFont typeface="Wingdings 2"/>
              <a:buNone/>
              <a:defRPr/>
            </a:pPr>
            <a:endParaRPr lang="es-MX" sz="5000" dirty="0">
              <a:solidFill>
                <a:schemeClr val="bg2">
                  <a:lumMod val="10000"/>
                </a:schemeClr>
              </a:solidFill>
            </a:endParaRPr>
          </a:p>
          <a:p>
            <a:pPr marL="274320" indent="-274320" eaLnBrk="1" fontAlgn="auto" hangingPunct="1">
              <a:spcAft>
                <a:spcPts val="0"/>
              </a:spcAft>
              <a:buClr>
                <a:schemeClr val="accent3"/>
              </a:buClr>
              <a:buFont typeface="Wingdings" pitchFamily="2" charset="2"/>
              <a:buChar char="v"/>
              <a:defRPr/>
            </a:pPr>
            <a:r>
              <a:rPr lang="es-CR" sz="5000" b="1" dirty="0">
                <a:solidFill>
                  <a:schemeClr val="bg2">
                    <a:lumMod val="10000"/>
                  </a:schemeClr>
                </a:solidFill>
              </a:rPr>
              <a:t>Conservativos</a:t>
            </a:r>
            <a:r>
              <a:rPr lang="es-CR" sz="5000" dirty="0">
                <a:solidFill>
                  <a:schemeClr val="bg2">
                    <a:lumMod val="10000"/>
                  </a:schemeClr>
                </a:solidFill>
              </a:rPr>
              <a:t>: </a:t>
            </a:r>
          </a:p>
          <a:p>
            <a:pPr marL="274320" indent="-274320" eaLnBrk="1" fontAlgn="auto" hangingPunct="1">
              <a:spcAft>
                <a:spcPts val="0"/>
              </a:spcAft>
              <a:buClr>
                <a:schemeClr val="accent3"/>
              </a:buClr>
              <a:buFont typeface="Wingdings 2"/>
              <a:buNone/>
              <a:defRPr/>
            </a:pPr>
            <a:endParaRPr lang="es-MX"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Fortalecedores: reconocimiento de una deuda documentada.</a:t>
            </a:r>
            <a:endParaRPr lang="es-MX" sz="3800"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Debilitadores: hipotecar una propiedad, debilita el derecho de propiedad.</a:t>
            </a:r>
            <a:endParaRPr lang="es-MX" sz="3800"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Especificadores: especificaciones que da el patrono al trabajador.</a:t>
            </a:r>
            <a:endParaRPr lang="es-MX" sz="3800" dirty="0">
              <a:solidFill>
                <a:schemeClr val="bg2">
                  <a:lumMod val="10000"/>
                </a:schemeClr>
              </a:solidFill>
            </a:endParaRPr>
          </a:p>
          <a:p>
            <a:pPr marL="640080" lvl="1" indent="-246888" eaLnBrk="1" fontAlgn="auto" hangingPunct="1">
              <a:spcAft>
                <a:spcPts val="0"/>
              </a:spcAft>
              <a:buFont typeface="Wingdings 2"/>
              <a:buNone/>
              <a:defRPr/>
            </a:pPr>
            <a:endParaRPr lang="es-MX" dirty="0">
              <a:solidFill>
                <a:schemeClr val="bg2">
                  <a:lumMod val="10000"/>
                </a:schemeClr>
              </a:solidFill>
            </a:endParaRPr>
          </a:p>
          <a:p>
            <a:pPr marL="274320" indent="-274320" eaLnBrk="1" fontAlgn="auto" hangingPunct="1">
              <a:spcAft>
                <a:spcPts val="0"/>
              </a:spcAft>
              <a:buClr>
                <a:schemeClr val="accent3"/>
              </a:buClr>
              <a:buFont typeface="Wingdings" pitchFamily="2" charset="2"/>
              <a:buChar char="v"/>
              <a:defRPr/>
            </a:pPr>
            <a:r>
              <a:rPr lang="es-CR" sz="5000" b="1" dirty="0">
                <a:solidFill>
                  <a:schemeClr val="bg2">
                    <a:lumMod val="10000"/>
                  </a:schemeClr>
                </a:solidFill>
              </a:rPr>
              <a:t>Preclusivos</a:t>
            </a:r>
            <a:r>
              <a:rPr lang="es-CR" sz="5000" dirty="0">
                <a:solidFill>
                  <a:schemeClr val="bg2">
                    <a:lumMod val="10000"/>
                  </a:schemeClr>
                </a:solidFill>
              </a:rPr>
              <a:t>:</a:t>
            </a:r>
          </a:p>
          <a:p>
            <a:pPr marL="274320" indent="-274320" eaLnBrk="1" fontAlgn="auto" hangingPunct="1">
              <a:spcAft>
                <a:spcPts val="0"/>
              </a:spcAft>
              <a:buClr>
                <a:schemeClr val="accent3"/>
              </a:buClr>
              <a:buFont typeface="Wingdings 2"/>
              <a:buNone/>
              <a:defRPr/>
            </a:pPr>
            <a:endParaRPr lang="es-MX"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Remueven incerteza debido al tiempo: prescripción positiva o negativa.	</a:t>
            </a:r>
            <a:endParaRPr lang="es-MX" sz="3800" dirty="0">
              <a:solidFill>
                <a:schemeClr val="bg2">
                  <a:lumMod val="10000"/>
                </a:schemeClr>
              </a:solidFill>
            </a:endParaRPr>
          </a:p>
          <a:p>
            <a:pPr marL="640080" lvl="1" indent="-246888" eaLnBrk="1" fontAlgn="auto" hangingPunct="1">
              <a:spcAft>
                <a:spcPts val="0"/>
              </a:spcAft>
              <a:buFont typeface="Wingdings" pitchFamily="2" charset="2"/>
              <a:buChar char="Ø"/>
              <a:defRPr/>
            </a:pPr>
            <a:r>
              <a:rPr lang="es-CR" sz="3800" dirty="0">
                <a:solidFill>
                  <a:schemeClr val="bg2">
                    <a:lumMod val="10000"/>
                  </a:schemeClr>
                </a:solidFill>
              </a:rPr>
              <a:t>Remueven incerteza debido a discusión: por ejemplo una sentencia judicial, una conciliación  o el laudo</a:t>
            </a:r>
            <a:r>
              <a:rPr lang="es-ES_tradnl" sz="3800" b="1" dirty="0">
                <a:solidFill>
                  <a:schemeClr val="bg2">
                    <a:lumMod val="10000"/>
                  </a:schemeClr>
                </a:solidFill>
              </a:rPr>
              <a:t> </a:t>
            </a:r>
            <a:endParaRPr lang="es-MX" sz="3800" dirty="0">
              <a:solidFill>
                <a:schemeClr val="bg2">
                  <a:lumMod val="10000"/>
                </a:schemeClr>
              </a:solidFill>
            </a:endParaRPr>
          </a:p>
          <a:p>
            <a:pPr marL="274320" indent="-274320" eaLnBrk="1" fontAlgn="auto" hangingPunct="1">
              <a:spcAft>
                <a:spcPts val="0"/>
              </a:spcAft>
              <a:buClr>
                <a:schemeClr val="accent3"/>
              </a:buClr>
              <a:buFont typeface="Wingdings 2"/>
              <a:buChar char=""/>
              <a:defRPr/>
            </a:pPr>
            <a:endParaRPr lang="es-MX" dirty="0"/>
          </a:p>
        </p:txBody>
      </p:sp>
      <p:pic>
        <p:nvPicPr>
          <p:cNvPr id="4" name="Imagen 3">
            <a:extLst>
              <a:ext uri="{FF2B5EF4-FFF2-40B4-BE49-F238E27FC236}">
                <a16:creationId xmlns:a16="http://schemas.microsoft.com/office/drawing/2014/main" id="{ECD9DD31-61B5-424A-8367-B2E4CF79FF03}"/>
              </a:ext>
            </a:extLst>
          </p:cNvPr>
          <p:cNvPicPr>
            <a:picLocks noChangeAspect="1"/>
          </p:cNvPicPr>
          <p:nvPr/>
        </p:nvPicPr>
        <p:blipFill>
          <a:blip r:embed="rId2"/>
          <a:stretch>
            <a:fillRect/>
          </a:stretch>
        </p:blipFill>
        <p:spPr>
          <a:xfrm>
            <a:off x="5724128" y="1916832"/>
            <a:ext cx="2644683" cy="18037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ES_tradnl" b="1" u="sng" dirty="0">
                <a:solidFill>
                  <a:srgbClr val="C00000"/>
                </a:solidFill>
              </a:rPr>
              <a:t>Analizar los hechos jurídicos a través del criterio voluntad</a:t>
            </a:r>
            <a:br>
              <a:rPr lang="es-MX" dirty="0"/>
            </a:br>
            <a:endParaRPr lang="es-MX" dirty="0"/>
          </a:p>
        </p:txBody>
      </p:sp>
      <p:sp>
        <p:nvSpPr>
          <p:cNvPr id="28674" name="Content Placeholder 2"/>
          <p:cNvSpPr>
            <a:spLocks noGrp="1"/>
          </p:cNvSpPr>
          <p:nvPr>
            <p:ph idx="4294967295"/>
          </p:nvPr>
        </p:nvSpPr>
        <p:spPr>
          <a:xfrm>
            <a:off x="467544" y="1885875"/>
            <a:ext cx="8229600" cy="4229249"/>
          </a:xfrm>
        </p:spPr>
        <p:txBody>
          <a:bodyPr>
            <a:normAutofit fontScale="92500" lnSpcReduction="10000"/>
          </a:bodyPr>
          <a:lstStyle/>
          <a:p>
            <a:pPr algn="ctr" eaLnBrk="1" hangingPunct="1">
              <a:buFont typeface="Wingdings 2" pitchFamily="18" charset="2"/>
              <a:buNone/>
            </a:pPr>
            <a:endParaRPr lang="es-ES_tradnl" b="1" u="sng" dirty="0"/>
          </a:p>
          <a:p>
            <a:pPr algn="ctr" eaLnBrk="1" hangingPunct="1">
              <a:buFont typeface="Wingdings 2" pitchFamily="18" charset="2"/>
              <a:buNone/>
            </a:pPr>
            <a:r>
              <a:rPr lang="es-ES_tradnl" sz="2400" b="1" u="sng" dirty="0"/>
              <a:t>Hechos Jurídicos</a:t>
            </a:r>
          </a:p>
          <a:p>
            <a:pPr algn="ctr" eaLnBrk="1" hangingPunct="1">
              <a:buFont typeface="Wingdings 2" pitchFamily="18" charset="2"/>
              <a:buNone/>
            </a:pPr>
            <a:endParaRPr lang="es-ES_tradnl" b="1" u="sng" dirty="0"/>
          </a:p>
          <a:p>
            <a:pPr algn="ctr" eaLnBrk="1" hangingPunct="1">
              <a:buFont typeface="Wingdings 2" pitchFamily="18" charset="2"/>
              <a:buNone/>
            </a:pPr>
            <a:endParaRPr lang="es-ES_tradnl" b="1" dirty="0"/>
          </a:p>
          <a:p>
            <a:pPr algn="ctr" eaLnBrk="1" hangingPunct="1">
              <a:buFont typeface="Wingdings 2" pitchFamily="18" charset="2"/>
              <a:buNone/>
            </a:pPr>
            <a:r>
              <a:rPr lang="es-ES_tradnl" b="1" dirty="0"/>
              <a:t>hechos             actos</a:t>
            </a:r>
          </a:p>
          <a:p>
            <a:pPr algn="ctr" eaLnBrk="1" hangingPunct="1">
              <a:buFont typeface="Wingdings 2" pitchFamily="18" charset="2"/>
              <a:buNone/>
            </a:pPr>
            <a:endParaRPr lang="es-ES_tradnl" b="1" u="sng" dirty="0"/>
          </a:p>
          <a:p>
            <a:pPr algn="ctr" eaLnBrk="1" hangingPunct="1">
              <a:buFont typeface="Wingdings 2" pitchFamily="18" charset="2"/>
              <a:buNone/>
            </a:pPr>
            <a:r>
              <a:rPr lang="es-ES_tradnl" b="1" dirty="0"/>
              <a:t>		</a:t>
            </a:r>
          </a:p>
          <a:p>
            <a:pPr algn="ctr" eaLnBrk="1" hangingPunct="1">
              <a:buFont typeface="Wingdings 2" pitchFamily="18" charset="2"/>
              <a:buNone/>
            </a:pPr>
            <a:r>
              <a:rPr lang="es-ES_tradnl" b="1" dirty="0"/>
              <a:t>    Naturaleza     voluntad humana</a:t>
            </a:r>
          </a:p>
          <a:p>
            <a:pPr algn="ctr" eaLnBrk="1" hangingPunct="1">
              <a:buFont typeface="Wingdings 2" pitchFamily="18" charset="2"/>
              <a:buNone/>
            </a:pPr>
            <a:endParaRPr lang="es-ES_tradnl" b="1" dirty="0"/>
          </a:p>
          <a:p>
            <a:pPr algn="just" eaLnBrk="1" hangingPunct="1">
              <a:buFont typeface="Wingdings 2" pitchFamily="18" charset="2"/>
              <a:buNone/>
            </a:pPr>
            <a:endParaRPr lang="es-ES_tradnl" b="1" u="sng" dirty="0"/>
          </a:p>
          <a:p>
            <a:pPr algn="just" eaLnBrk="1" hangingPunct="1">
              <a:buFont typeface="Wingdings 2" pitchFamily="18" charset="2"/>
              <a:buNone/>
            </a:pPr>
            <a:r>
              <a:rPr lang="es-ES_tradnl" b="1" u="sng" dirty="0">
                <a:solidFill>
                  <a:srgbClr val="C00000"/>
                </a:solidFill>
              </a:rPr>
              <a:t>Crítica:</a:t>
            </a:r>
            <a:r>
              <a:rPr lang="es-ES_tradnl" dirty="0"/>
              <a:t> Deja por fuera a los incapaces, porque estos no tienen 	capacidad cognoscitiva ni volitiva.</a:t>
            </a:r>
            <a:endParaRPr lang="es-ES_tradnl" b="1" dirty="0"/>
          </a:p>
        </p:txBody>
      </p:sp>
      <p:sp>
        <p:nvSpPr>
          <p:cNvPr id="25" name="Down Arrow 24"/>
          <p:cNvSpPr/>
          <p:nvPr/>
        </p:nvSpPr>
        <p:spPr>
          <a:xfrm>
            <a:off x="3635896" y="2754505"/>
            <a:ext cx="484188" cy="50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solidFill>
                <a:srgbClr val="C00000"/>
              </a:solidFill>
            </a:endParaRPr>
          </a:p>
        </p:txBody>
      </p:sp>
      <p:sp>
        <p:nvSpPr>
          <p:cNvPr id="26" name="Down Arrow 25"/>
          <p:cNvSpPr/>
          <p:nvPr/>
        </p:nvSpPr>
        <p:spPr>
          <a:xfrm>
            <a:off x="5054074" y="2746056"/>
            <a:ext cx="484188" cy="50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
        <p:nvSpPr>
          <p:cNvPr id="27" name="Down Arrow 26"/>
          <p:cNvSpPr/>
          <p:nvPr/>
        </p:nvSpPr>
        <p:spPr>
          <a:xfrm>
            <a:off x="3563888" y="3721977"/>
            <a:ext cx="48418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
        <p:nvSpPr>
          <p:cNvPr id="28" name="Down Arrow 27"/>
          <p:cNvSpPr/>
          <p:nvPr/>
        </p:nvSpPr>
        <p:spPr>
          <a:xfrm>
            <a:off x="5148064" y="3721977"/>
            <a:ext cx="484188"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chemeClr val="accent4">
                    <a:lumMod val="75000"/>
                  </a:schemeClr>
                </a:solidFill>
              </a:rPr>
              <a:t>Clasificaciones tradicionales </a:t>
            </a:r>
            <a:br>
              <a:rPr lang="es-MX" b="1" u="sng" dirty="0"/>
            </a:br>
            <a:endParaRPr lang="es-MX" b="1" u="sng" dirty="0"/>
          </a:p>
        </p:txBody>
      </p:sp>
      <p:sp>
        <p:nvSpPr>
          <p:cNvPr id="29698" name="Content Placeholder 2"/>
          <p:cNvSpPr>
            <a:spLocks noGrp="1"/>
          </p:cNvSpPr>
          <p:nvPr>
            <p:ph idx="4294967295"/>
          </p:nvPr>
        </p:nvSpPr>
        <p:spPr>
          <a:xfrm>
            <a:off x="457200" y="1844824"/>
            <a:ext cx="8229600" cy="4389437"/>
          </a:xfrm>
        </p:spPr>
        <p:txBody>
          <a:bodyPr/>
          <a:lstStyle/>
          <a:p>
            <a:pPr algn="just" eaLnBrk="1" hangingPunct="1"/>
            <a:r>
              <a:rPr lang="es-ES_tradnl" dirty="0"/>
              <a:t>Hechos </a:t>
            </a:r>
            <a:r>
              <a:rPr lang="es-ES_tradnl" b="1" i="1" u="sng" dirty="0">
                <a:solidFill>
                  <a:schemeClr val="accent4">
                    <a:lumMod val="75000"/>
                  </a:schemeClr>
                </a:solidFill>
              </a:rPr>
              <a:t>instantáneos</a:t>
            </a:r>
            <a:r>
              <a:rPr lang="es-ES_tradnl" dirty="0"/>
              <a:t> (quebrar  vidrio) y  </a:t>
            </a:r>
            <a:r>
              <a:rPr lang="es-ES_tradnl" b="1" i="1" u="sng" dirty="0">
                <a:solidFill>
                  <a:schemeClr val="accent4">
                    <a:lumMod val="75000"/>
                  </a:schemeClr>
                </a:solidFill>
              </a:rPr>
              <a:t>duraderos</a:t>
            </a:r>
            <a:r>
              <a:rPr lang="es-ES_tradnl" dirty="0"/>
              <a:t> (contrato laboral).</a:t>
            </a:r>
          </a:p>
          <a:p>
            <a:pPr algn="just" eaLnBrk="1" hangingPunct="1">
              <a:buFont typeface="Wingdings 2" pitchFamily="18" charset="2"/>
              <a:buNone/>
            </a:pPr>
            <a:endParaRPr lang="es-ES_tradnl" dirty="0"/>
          </a:p>
          <a:p>
            <a:pPr algn="just" eaLnBrk="1" hangingPunct="1"/>
            <a:r>
              <a:rPr lang="es-ES_tradnl" dirty="0"/>
              <a:t>Hechos </a:t>
            </a:r>
            <a:r>
              <a:rPr lang="es-ES_tradnl" b="1" i="1" u="sng" dirty="0">
                <a:solidFill>
                  <a:schemeClr val="accent4">
                    <a:lumMod val="75000"/>
                  </a:schemeClr>
                </a:solidFill>
              </a:rPr>
              <a:t>positivos</a:t>
            </a:r>
            <a:r>
              <a:rPr lang="es-ES_tradnl" dirty="0"/>
              <a:t> (un hacer como pintar el aula), y </a:t>
            </a:r>
            <a:r>
              <a:rPr lang="es-ES_tradnl" b="1" i="1" u="sng" dirty="0">
                <a:solidFill>
                  <a:schemeClr val="accent4">
                    <a:lumMod val="75000"/>
                  </a:schemeClr>
                </a:solidFill>
              </a:rPr>
              <a:t>negativos</a:t>
            </a:r>
            <a:r>
              <a:rPr lang="es-ES_tradnl" dirty="0"/>
              <a:t> (un no hacer). </a:t>
            </a:r>
          </a:p>
          <a:p>
            <a:pPr algn="just" eaLnBrk="1" hangingPunct="1">
              <a:buFont typeface="Wingdings 2" pitchFamily="18" charset="2"/>
              <a:buNone/>
            </a:pPr>
            <a:endParaRPr lang="es-MX" dirty="0"/>
          </a:p>
          <a:p>
            <a:pPr algn="just" eaLnBrk="1" hangingPunct="1"/>
            <a:r>
              <a:rPr lang="es-ES_tradnl" b="1" i="1" u="sng" dirty="0">
                <a:solidFill>
                  <a:schemeClr val="accent4">
                    <a:lumMod val="75000"/>
                  </a:schemeClr>
                </a:solidFill>
              </a:rPr>
              <a:t>Simples</a:t>
            </a:r>
            <a:r>
              <a:rPr lang="es-ES_tradnl" dirty="0"/>
              <a:t> (se dan en forma aislada) y </a:t>
            </a:r>
            <a:r>
              <a:rPr lang="es-ES_tradnl" b="1" i="1" u="sng" dirty="0">
                <a:solidFill>
                  <a:schemeClr val="accent4">
                    <a:lumMod val="75000"/>
                  </a:schemeClr>
                </a:solidFill>
              </a:rPr>
              <a:t>complejos</a:t>
            </a:r>
            <a:r>
              <a:rPr lang="es-ES_tradnl" dirty="0"/>
              <a:t> (consecuencia de otros hechos). No existen hechos simples en la vida real</a:t>
            </a:r>
            <a:endParaRPr lang="es-MX" dirty="0"/>
          </a:p>
        </p:txBody>
      </p:sp>
      <p:pic>
        <p:nvPicPr>
          <p:cNvPr id="3" name="Imagen 2">
            <a:extLst>
              <a:ext uri="{FF2B5EF4-FFF2-40B4-BE49-F238E27FC236}">
                <a16:creationId xmlns:a16="http://schemas.microsoft.com/office/drawing/2014/main" id="{49946514-BD28-434C-ADFA-FC944E216D5B}"/>
              </a:ext>
            </a:extLst>
          </p:cNvPr>
          <p:cNvPicPr>
            <a:picLocks noChangeAspect="1"/>
          </p:cNvPicPr>
          <p:nvPr/>
        </p:nvPicPr>
        <p:blipFill>
          <a:blip r:embed="rId2"/>
          <a:stretch>
            <a:fillRect/>
          </a:stretch>
        </p:blipFill>
        <p:spPr>
          <a:xfrm>
            <a:off x="2879812" y="4989413"/>
            <a:ext cx="3384376" cy="12448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chemeClr val="accent2">
                    <a:lumMod val="75000"/>
                  </a:schemeClr>
                </a:solidFill>
              </a:rPr>
              <a:t>Clasificación bajo la Teoría Real Objetiva.</a:t>
            </a:r>
            <a:endParaRPr lang="es-MX" b="1" u="sng" dirty="0">
              <a:solidFill>
                <a:schemeClr val="accent2">
                  <a:lumMod val="75000"/>
                </a:schemeClr>
              </a:solidFill>
            </a:endParaRPr>
          </a:p>
        </p:txBody>
      </p:sp>
      <p:sp>
        <p:nvSpPr>
          <p:cNvPr id="30722" name="Content Placeholder 2"/>
          <p:cNvSpPr>
            <a:spLocks noGrp="1"/>
          </p:cNvSpPr>
          <p:nvPr>
            <p:ph idx="4294967295"/>
          </p:nvPr>
        </p:nvSpPr>
        <p:spPr>
          <a:xfrm>
            <a:off x="731520" y="1935163"/>
            <a:ext cx="7498080" cy="4389437"/>
          </a:xfrm>
        </p:spPr>
        <p:txBody>
          <a:bodyPr/>
          <a:lstStyle/>
          <a:p>
            <a:pPr eaLnBrk="1" hangingPunct="1"/>
            <a:endParaRPr lang="es-ES_tradnl" dirty="0"/>
          </a:p>
          <a:p>
            <a:pPr algn="ctr" eaLnBrk="1" hangingPunct="1">
              <a:buFont typeface="Wingdings 2" pitchFamily="18" charset="2"/>
              <a:buNone/>
            </a:pPr>
            <a:r>
              <a:rPr lang="es-ES_tradnl" sz="3200" b="1" u="sng" dirty="0">
                <a:solidFill>
                  <a:schemeClr val="accent1">
                    <a:lumMod val="75000"/>
                  </a:schemeClr>
                </a:solidFill>
              </a:rPr>
              <a:t>Hechos Jurídicos</a:t>
            </a:r>
          </a:p>
          <a:p>
            <a:pPr algn="ctr" eaLnBrk="1" hangingPunct="1">
              <a:buFont typeface="Wingdings 2" pitchFamily="18" charset="2"/>
              <a:buNone/>
            </a:pPr>
            <a:endParaRPr lang="es-ES_tradnl" b="1" u="sng" dirty="0"/>
          </a:p>
          <a:p>
            <a:pPr algn="ctr" eaLnBrk="1" hangingPunct="1">
              <a:buFont typeface="Wingdings 2" pitchFamily="18" charset="2"/>
              <a:buNone/>
            </a:pPr>
            <a:r>
              <a:rPr lang="es-ES_tradnl" b="1" dirty="0"/>
              <a:t>		</a:t>
            </a:r>
          </a:p>
          <a:p>
            <a:pPr algn="ctr" eaLnBrk="1" hangingPunct="1">
              <a:buFont typeface="Wingdings 2" pitchFamily="18" charset="2"/>
              <a:buNone/>
            </a:pPr>
            <a:r>
              <a:rPr lang="es-ES_tradnl" b="1" dirty="0"/>
              <a:t>		Eventos                     Comportamientos</a:t>
            </a:r>
          </a:p>
          <a:p>
            <a:pPr algn="ctr" eaLnBrk="1" hangingPunct="1">
              <a:buFont typeface="Wingdings 2" pitchFamily="18" charset="2"/>
              <a:buNone/>
            </a:pPr>
            <a:endParaRPr lang="es-ES_tradnl" b="1" u="sng" dirty="0"/>
          </a:p>
          <a:p>
            <a:pPr algn="ctr" eaLnBrk="1" hangingPunct="1">
              <a:buFont typeface="Wingdings 2" pitchFamily="18" charset="2"/>
              <a:buNone/>
            </a:pPr>
            <a:r>
              <a:rPr lang="es-ES_tradnl" b="1" dirty="0"/>
              <a:t>		</a:t>
            </a:r>
          </a:p>
          <a:p>
            <a:pPr algn="ctr" eaLnBrk="1" hangingPunct="1">
              <a:buFont typeface="Wingdings 2" pitchFamily="18" charset="2"/>
              <a:buNone/>
            </a:pPr>
            <a:r>
              <a:rPr lang="es-ES_tradnl" b="1" dirty="0"/>
              <a:t>           Naturaleza                  Iniciativa humana</a:t>
            </a:r>
          </a:p>
          <a:p>
            <a:pPr algn="ctr" eaLnBrk="1" hangingPunct="1">
              <a:buFont typeface="Wingdings 2" pitchFamily="18" charset="2"/>
              <a:buNone/>
            </a:pPr>
            <a:endParaRPr lang="es-ES_tradnl" b="1" dirty="0"/>
          </a:p>
          <a:p>
            <a:pPr algn="just" eaLnBrk="1" hangingPunct="1">
              <a:buFont typeface="Wingdings 2" pitchFamily="18" charset="2"/>
              <a:buNone/>
            </a:pPr>
            <a:r>
              <a:rPr lang="es-ES_tradnl" b="1" u="sng" dirty="0">
                <a:solidFill>
                  <a:schemeClr val="accent2">
                    <a:lumMod val="75000"/>
                  </a:schemeClr>
                </a:solidFill>
              </a:rPr>
              <a:t>Crítica:</a:t>
            </a:r>
            <a:r>
              <a:rPr lang="es-ES_tradnl" dirty="0">
                <a:solidFill>
                  <a:schemeClr val="accent2">
                    <a:lumMod val="75000"/>
                  </a:schemeClr>
                </a:solidFill>
              </a:rPr>
              <a:t> </a:t>
            </a:r>
            <a:r>
              <a:rPr lang="es-ES_tradnl" dirty="0"/>
              <a:t>Incluye a los incapaces, pues tienen iniciativa humana.</a:t>
            </a:r>
            <a:endParaRPr lang="es-ES_tradnl" b="1" dirty="0"/>
          </a:p>
          <a:p>
            <a:pPr eaLnBrk="1" hangingPunct="1"/>
            <a:endParaRPr lang="es-MX" dirty="0"/>
          </a:p>
        </p:txBody>
      </p:sp>
      <p:sp>
        <p:nvSpPr>
          <p:cNvPr id="4" name="Down Arrow 3"/>
          <p:cNvSpPr/>
          <p:nvPr/>
        </p:nvSpPr>
        <p:spPr>
          <a:xfrm>
            <a:off x="3071813" y="2928938"/>
            <a:ext cx="48418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
        <p:nvSpPr>
          <p:cNvPr id="5" name="Down Arrow 4"/>
          <p:cNvSpPr/>
          <p:nvPr/>
        </p:nvSpPr>
        <p:spPr>
          <a:xfrm>
            <a:off x="5500688" y="2928938"/>
            <a:ext cx="484187" cy="571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
        <p:nvSpPr>
          <p:cNvPr id="6" name="Down Arrow 5"/>
          <p:cNvSpPr/>
          <p:nvPr/>
        </p:nvSpPr>
        <p:spPr>
          <a:xfrm>
            <a:off x="3071812" y="4166938"/>
            <a:ext cx="484187" cy="6429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
        <p:nvSpPr>
          <p:cNvPr id="7" name="Down Arrow 6"/>
          <p:cNvSpPr/>
          <p:nvPr/>
        </p:nvSpPr>
        <p:spPr>
          <a:xfrm>
            <a:off x="5500687" y="4166937"/>
            <a:ext cx="484188" cy="6429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normAutofit fontScale="90000"/>
          </a:bodyPr>
          <a:lstStyle/>
          <a:p>
            <a:pPr algn="ctr" eaLnBrk="1" hangingPunct="1"/>
            <a:r>
              <a:rPr lang="es-ES_tradnl" sz="4000" b="1" u="sng" dirty="0">
                <a:solidFill>
                  <a:srgbClr val="C00000"/>
                </a:solidFill>
              </a:rPr>
              <a:t>Hechos  de la naturaleza en tres grupos</a:t>
            </a:r>
            <a:br>
              <a:rPr lang="es-MX" sz="4000" u="sng" dirty="0"/>
            </a:br>
            <a:endParaRPr lang="es-MX" sz="4000" u="sng" dirty="0"/>
          </a:p>
        </p:txBody>
      </p:sp>
      <p:sp>
        <p:nvSpPr>
          <p:cNvPr id="31746" name="Content Placeholder 2"/>
          <p:cNvSpPr>
            <a:spLocks noGrp="1"/>
          </p:cNvSpPr>
          <p:nvPr>
            <p:ph idx="4294967295"/>
          </p:nvPr>
        </p:nvSpPr>
        <p:spPr>
          <a:xfrm>
            <a:off x="467544" y="1935163"/>
            <a:ext cx="7944936" cy="4389437"/>
          </a:xfrm>
        </p:spPr>
        <p:txBody>
          <a:bodyPr/>
          <a:lstStyle/>
          <a:p>
            <a:pPr algn="just" eaLnBrk="1" hangingPunct="1">
              <a:buFont typeface="Wingdings" pitchFamily="2" charset="2"/>
              <a:buChar char="v"/>
            </a:pPr>
            <a:r>
              <a:rPr lang="es-ES_tradnl" b="1" u="sng" dirty="0">
                <a:solidFill>
                  <a:srgbClr val="C00000"/>
                </a:solidFill>
              </a:rPr>
              <a:t>Hechos naturales de valor positivo</a:t>
            </a:r>
            <a:r>
              <a:rPr lang="es-ES_tradnl" dirty="0"/>
              <a:t>, son aquellos que le son favorables a los intereses de los sujetos, producen una cosa o incrementan una que ya existe. </a:t>
            </a:r>
          </a:p>
          <a:p>
            <a:pPr marL="0" indent="0" algn="just" eaLnBrk="1" hangingPunct="1">
              <a:buNone/>
            </a:pPr>
            <a:endParaRPr lang="es-MX" dirty="0"/>
          </a:p>
          <a:p>
            <a:pPr algn="just" eaLnBrk="1" hangingPunct="1">
              <a:buFont typeface="Wingdings" pitchFamily="2" charset="2"/>
              <a:buChar char="v"/>
            </a:pPr>
            <a:r>
              <a:rPr lang="es-ES_tradnl" b="1" u="sng" dirty="0">
                <a:solidFill>
                  <a:srgbClr val="C00000"/>
                </a:solidFill>
              </a:rPr>
              <a:t>Hechos naturales de valor negativo</a:t>
            </a:r>
            <a:r>
              <a:rPr lang="es-ES_tradnl" dirty="0"/>
              <a:t>, los que son contrarios a los intereses de los sujetos, como una inundación o un derrumbe.</a:t>
            </a:r>
          </a:p>
          <a:p>
            <a:pPr algn="just" eaLnBrk="1" hangingPunct="1">
              <a:buFont typeface="Wingdings" pitchFamily="2" charset="2"/>
              <a:buChar char="v"/>
            </a:pPr>
            <a:endParaRPr lang="es-MX" dirty="0"/>
          </a:p>
          <a:p>
            <a:pPr algn="just" eaLnBrk="1" hangingPunct="1">
              <a:buFont typeface="Wingdings" pitchFamily="2" charset="2"/>
              <a:buChar char="v"/>
            </a:pPr>
            <a:r>
              <a:rPr lang="es-ES_tradnl" b="1" u="sng" dirty="0">
                <a:solidFill>
                  <a:srgbClr val="C00000"/>
                </a:solidFill>
              </a:rPr>
              <a:t>Hechos naturales en parte de valor positivo y negativo</a:t>
            </a:r>
            <a:r>
              <a:rPr lang="es-ES_tradnl" dirty="0"/>
              <a:t>, porque favorecen un interés pero perjudican a otro, como un río que cambio de curso ya no pasa por una propiedad sino por otra.</a:t>
            </a:r>
            <a:endParaRPr lang="es-MX" dirty="0"/>
          </a:p>
          <a:p>
            <a:pPr eaLnBrk="1" hangingPunct="1"/>
            <a:endParaRPr lang="es-MX" dirty="0"/>
          </a:p>
        </p:txBody>
      </p:sp>
      <p:pic>
        <p:nvPicPr>
          <p:cNvPr id="2" name="Imagen 1">
            <a:extLst>
              <a:ext uri="{FF2B5EF4-FFF2-40B4-BE49-F238E27FC236}">
                <a16:creationId xmlns:a16="http://schemas.microsoft.com/office/drawing/2014/main" id="{7FF5A473-7913-F347-B1F5-A5B31A207AC0}"/>
              </a:ext>
            </a:extLst>
          </p:cNvPr>
          <p:cNvPicPr>
            <a:picLocks noChangeAspect="1"/>
          </p:cNvPicPr>
          <p:nvPr/>
        </p:nvPicPr>
        <p:blipFill>
          <a:blip r:embed="rId2"/>
          <a:stretch>
            <a:fillRect/>
          </a:stretch>
        </p:blipFill>
        <p:spPr>
          <a:xfrm>
            <a:off x="2927844" y="5229200"/>
            <a:ext cx="3024336" cy="13887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eaLnBrk="1" fontAlgn="auto" hangingPunct="1">
              <a:spcAft>
                <a:spcPts val="0"/>
              </a:spcAft>
              <a:defRPr/>
            </a:pPr>
            <a:r>
              <a:rPr lang="es-ES_tradnl" b="1" u="sng" dirty="0">
                <a:solidFill>
                  <a:schemeClr val="accent5">
                    <a:lumMod val="75000"/>
                  </a:schemeClr>
                </a:solidFill>
              </a:rPr>
              <a:t>Modificaciones de los hechos naturales</a:t>
            </a:r>
            <a:r>
              <a:rPr lang="es-ES_tradnl" b="1" dirty="0">
                <a:solidFill>
                  <a:schemeClr val="accent5">
                    <a:lumMod val="75000"/>
                  </a:schemeClr>
                </a:solidFill>
              </a:rPr>
              <a:t>.</a:t>
            </a:r>
            <a:endParaRPr lang="es-MX" b="1" dirty="0">
              <a:solidFill>
                <a:schemeClr val="accent5">
                  <a:lumMod val="75000"/>
                </a:schemeClr>
              </a:solidFill>
            </a:endParaRPr>
          </a:p>
        </p:txBody>
      </p:sp>
      <p:sp>
        <p:nvSpPr>
          <p:cNvPr id="32770" name="Subtitle 4"/>
          <p:cNvSpPr>
            <a:spLocks noGrp="1"/>
          </p:cNvSpPr>
          <p:nvPr>
            <p:ph type="subTitle" idx="4294967295"/>
          </p:nvPr>
        </p:nvSpPr>
        <p:spPr>
          <a:xfrm>
            <a:off x="323528" y="2420888"/>
            <a:ext cx="7854950" cy="2552700"/>
          </a:xfrm>
        </p:spPr>
        <p:txBody>
          <a:bodyPr/>
          <a:lstStyle/>
          <a:p>
            <a:pPr marR="0" algn="just" eaLnBrk="1" hangingPunct="1"/>
            <a:r>
              <a:rPr lang="es-ES_tradnl" b="1" u="sng" dirty="0">
                <a:solidFill>
                  <a:schemeClr val="accent5">
                    <a:lumMod val="75000"/>
                  </a:schemeClr>
                </a:solidFill>
              </a:rPr>
              <a:t>Reversibles</a:t>
            </a:r>
            <a:r>
              <a:rPr lang="es-ES_tradnl" dirty="0">
                <a:solidFill>
                  <a:schemeClr val="accent5">
                    <a:lumMod val="75000"/>
                  </a:schemeClr>
                </a:solidFill>
              </a:rPr>
              <a:t>:</a:t>
            </a:r>
            <a:r>
              <a:rPr lang="es-ES_tradnl" dirty="0"/>
              <a:t> </a:t>
            </a:r>
          </a:p>
          <a:p>
            <a:pPr marR="0" algn="just" eaLnBrk="1" hangingPunct="1"/>
            <a:r>
              <a:rPr lang="es-ES_tradnl" dirty="0"/>
              <a:t>	Vuelve todo a su estado original.</a:t>
            </a:r>
          </a:p>
          <a:p>
            <a:pPr marR="0" algn="just" eaLnBrk="1" hangingPunct="1"/>
            <a:endParaRPr lang="es-ES_tradnl" dirty="0"/>
          </a:p>
          <a:p>
            <a:pPr marR="0" algn="just" eaLnBrk="1" hangingPunct="1"/>
            <a:r>
              <a:rPr lang="es-ES_tradnl" dirty="0"/>
              <a:t> </a:t>
            </a:r>
            <a:r>
              <a:rPr lang="es-ES_tradnl" b="1" u="sng" dirty="0">
                <a:solidFill>
                  <a:schemeClr val="accent5">
                    <a:lumMod val="75000"/>
                  </a:schemeClr>
                </a:solidFill>
              </a:rPr>
              <a:t>Irreversibles:</a:t>
            </a:r>
          </a:p>
          <a:p>
            <a:pPr marR="0" algn="just" eaLnBrk="1" hangingPunct="1"/>
            <a:r>
              <a:rPr lang="es-ES_tradnl" dirty="0"/>
              <a:t>	No se vuelve a su estado original.</a:t>
            </a:r>
            <a:endParaRPr lang="es-MX" dirty="0"/>
          </a:p>
          <a:p>
            <a:pPr marR="0" algn="just" eaLnBrk="1" hangingPunct="1"/>
            <a:endParaRPr lang="es-MX" dirty="0"/>
          </a:p>
        </p:txBody>
      </p:sp>
      <p:pic>
        <p:nvPicPr>
          <p:cNvPr id="2" name="Imagen 1">
            <a:extLst>
              <a:ext uri="{FF2B5EF4-FFF2-40B4-BE49-F238E27FC236}">
                <a16:creationId xmlns:a16="http://schemas.microsoft.com/office/drawing/2014/main" id="{1BD8DC1A-7522-AB40-9F47-B6E5D8A5E671}"/>
              </a:ext>
            </a:extLst>
          </p:cNvPr>
          <p:cNvPicPr>
            <a:picLocks noChangeAspect="1"/>
          </p:cNvPicPr>
          <p:nvPr/>
        </p:nvPicPr>
        <p:blipFill>
          <a:blip r:embed="rId2"/>
          <a:stretch>
            <a:fillRect/>
          </a:stretch>
        </p:blipFill>
        <p:spPr>
          <a:xfrm>
            <a:off x="5292080" y="2420888"/>
            <a:ext cx="3464570" cy="230425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3"/>
          <p:cNvSpPr>
            <a:spLocks noGrp="1"/>
          </p:cNvSpPr>
          <p:nvPr>
            <p:ph type="title"/>
          </p:nvPr>
        </p:nvSpPr>
        <p:spPr/>
        <p:txBody>
          <a:bodyPr/>
          <a:lstStyle/>
          <a:p>
            <a:pPr algn="ctr" eaLnBrk="1" hangingPunct="1"/>
            <a:r>
              <a:rPr lang="es-ES_tradnl" sz="3600" b="1" u="sng" dirty="0">
                <a:solidFill>
                  <a:schemeClr val="accent5">
                    <a:lumMod val="75000"/>
                  </a:schemeClr>
                </a:solidFill>
              </a:rPr>
              <a:t>El tiempo.</a:t>
            </a:r>
            <a:endParaRPr lang="es-MX" sz="3600" b="1" u="sng" dirty="0">
              <a:solidFill>
                <a:schemeClr val="accent5">
                  <a:lumMod val="75000"/>
                </a:schemeClr>
              </a:solidFill>
            </a:endParaRPr>
          </a:p>
        </p:txBody>
      </p:sp>
      <p:sp>
        <p:nvSpPr>
          <p:cNvPr id="33794" name="Text Placeholder 5"/>
          <p:cNvSpPr>
            <a:spLocks noGrp="1"/>
          </p:cNvSpPr>
          <p:nvPr>
            <p:ph type="body" sz="half" idx="4294967295"/>
          </p:nvPr>
        </p:nvSpPr>
        <p:spPr>
          <a:xfrm>
            <a:off x="731520" y="2626723"/>
            <a:ext cx="2533650" cy="2179638"/>
          </a:xfrm>
        </p:spPr>
        <p:txBody>
          <a:bodyPr>
            <a:normAutofit/>
          </a:bodyPr>
          <a:lstStyle/>
          <a:p>
            <a:pPr eaLnBrk="1" hangingPunct="1">
              <a:buFont typeface="Arial" charset="0"/>
              <a:buChar char="•"/>
            </a:pPr>
            <a:endParaRPr lang="es-ES_tradnl" sz="2000" dirty="0"/>
          </a:p>
          <a:p>
            <a:pPr eaLnBrk="1" hangingPunct="1">
              <a:buFont typeface="Arial" charset="0"/>
              <a:buChar char="•"/>
            </a:pPr>
            <a:r>
              <a:rPr lang="es-ES_tradnl" sz="2000" dirty="0"/>
              <a:t>No son hechos.</a:t>
            </a:r>
          </a:p>
          <a:p>
            <a:pPr eaLnBrk="1" hangingPunct="1">
              <a:buFont typeface="Arial" charset="0"/>
              <a:buChar char="•"/>
            </a:pPr>
            <a:endParaRPr lang="es-ES_tradnl" sz="2000" dirty="0"/>
          </a:p>
          <a:p>
            <a:pPr eaLnBrk="1" hangingPunct="1">
              <a:buFont typeface="Arial" charset="0"/>
              <a:buChar char="•"/>
            </a:pPr>
            <a:r>
              <a:rPr lang="es-ES_tradnl" sz="2000" dirty="0"/>
              <a:t>Ubican los hechos.</a:t>
            </a:r>
            <a:endParaRPr lang="es-MX" sz="2000" dirty="0"/>
          </a:p>
        </p:txBody>
      </p:sp>
      <p:pic>
        <p:nvPicPr>
          <p:cNvPr id="33795" name="Picture 2"/>
          <p:cNvPicPr>
            <a:picLocks noGrp="1" noChangeAspect="1" noChangeArrowheads="1"/>
          </p:cNvPicPr>
          <p:nvPr>
            <p:ph type="pic" idx="4294967295"/>
          </p:nvPr>
        </p:nvPicPr>
        <p:blipFill>
          <a:blip r:embed="rId2" cstate="print"/>
          <a:srcRect t="9937" b="9937"/>
          <a:stretch>
            <a:fillRect/>
          </a:stretch>
        </p:blipFill>
        <p:spPr>
          <a:xfrm rot="420000">
            <a:off x="4146231" y="2280943"/>
            <a:ext cx="4618037" cy="3930650"/>
          </a:xfrm>
          <a:noFill/>
          <a:ln w="9525">
            <a:noFill/>
            <a:miter lim="800000"/>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normAutofit fontScale="90000"/>
          </a:bodyPr>
          <a:lstStyle/>
          <a:p>
            <a:pPr algn="ctr" eaLnBrk="1" hangingPunct="1"/>
            <a:r>
              <a:rPr lang="es-ES_tradnl" sz="3200" b="1" u="sng" dirty="0">
                <a:solidFill>
                  <a:srgbClr val="FF9300"/>
                </a:solidFill>
              </a:rPr>
              <a:t>Hechos de la esfera física(son los que tienen incidencia en la esfera orgánica).</a:t>
            </a:r>
            <a:endParaRPr lang="es-MX" sz="3200" b="1" u="sng" dirty="0">
              <a:solidFill>
                <a:srgbClr val="FF9300"/>
              </a:solidFill>
            </a:endParaRPr>
          </a:p>
        </p:txBody>
      </p:sp>
      <p:sp>
        <p:nvSpPr>
          <p:cNvPr id="34818" name="Text Placeholder 2"/>
          <p:cNvSpPr>
            <a:spLocks noGrp="1"/>
          </p:cNvSpPr>
          <p:nvPr>
            <p:ph type="body" sz="half" idx="4294967295"/>
          </p:nvPr>
        </p:nvSpPr>
        <p:spPr>
          <a:xfrm>
            <a:off x="0" y="2133600"/>
            <a:ext cx="3384550" cy="3817938"/>
          </a:xfrm>
        </p:spPr>
        <p:txBody>
          <a:bodyPr>
            <a:normAutofit/>
          </a:bodyPr>
          <a:lstStyle/>
          <a:p>
            <a:pPr eaLnBrk="1" hangingPunct="1"/>
            <a:endParaRPr lang="es-ES_tradnl" dirty="0"/>
          </a:p>
          <a:p>
            <a:pPr algn="ctr" eaLnBrk="1" hangingPunct="1">
              <a:buFont typeface="Arial" charset="0"/>
              <a:buChar char="•"/>
            </a:pPr>
            <a:r>
              <a:rPr lang="es-ES_tradnl" sz="2400" dirty="0"/>
              <a:t>Son verdaderos hechos jurídicos, y se ubican dentro de los eventos (ej. Nacimiento, crecimiento, enfermedad, muerte.)</a:t>
            </a:r>
            <a:endParaRPr lang="es-MX" sz="2400" dirty="0"/>
          </a:p>
        </p:txBody>
      </p:sp>
      <p:pic>
        <p:nvPicPr>
          <p:cNvPr id="34819" name="Picture 2"/>
          <p:cNvPicPr>
            <a:picLocks noGrp="1" noChangeAspect="1" noChangeArrowheads="1"/>
          </p:cNvPicPr>
          <p:nvPr>
            <p:ph type="pic" idx="4294967295"/>
          </p:nvPr>
        </p:nvPicPr>
        <p:blipFill>
          <a:blip r:embed="rId2" cstate="print"/>
          <a:srcRect t="16132" b="16132"/>
          <a:stretch>
            <a:fillRect/>
          </a:stretch>
        </p:blipFill>
        <p:spPr>
          <a:xfrm rot="420000">
            <a:off x="4214272" y="2400593"/>
            <a:ext cx="4618037" cy="3865562"/>
          </a:xfrm>
          <a:noFill/>
          <a:ln w="9525">
            <a:noFill/>
            <a:miter lim="800000"/>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s-ES_tradnl" sz="2800" b="1" u="sng" dirty="0">
                <a:solidFill>
                  <a:srgbClr val="FF9300"/>
                </a:solidFill>
              </a:rPr>
              <a:t>Sentimientos:</a:t>
            </a:r>
            <a:endParaRPr lang="es-MX" sz="2800" b="1" u="sng" dirty="0">
              <a:solidFill>
                <a:srgbClr val="FF9300"/>
              </a:solidFill>
            </a:endParaRPr>
          </a:p>
        </p:txBody>
      </p:sp>
      <p:sp>
        <p:nvSpPr>
          <p:cNvPr id="35842" name="Text Placeholder 2"/>
          <p:cNvSpPr>
            <a:spLocks noGrp="1"/>
          </p:cNvSpPr>
          <p:nvPr>
            <p:ph type="body" sz="half" idx="4294967295"/>
          </p:nvPr>
        </p:nvSpPr>
        <p:spPr>
          <a:xfrm>
            <a:off x="107504" y="2046292"/>
            <a:ext cx="3995738" cy="2179638"/>
          </a:xfrm>
        </p:spPr>
        <p:txBody>
          <a:bodyPr/>
          <a:lstStyle/>
          <a:p>
            <a:pPr algn="ctr" eaLnBrk="1" hangingPunct="1"/>
            <a:endParaRPr lang="es-ES_tradnl" sz="2000" dirty="0"/>
          </a:p>
          <a:p>
            <a:pPr algn="ctr" eaLnBrk="1" hangingPunct="1"/>
            <a:r>
              <a:rPr lang="es-ES_tradnl" sz="2000" dirty="0"/>
              <a:t>No son hechos porque se desarrollan en un ámbito subjetivo</a:t>
            </a:r>
            <a:endParaRPr lang="es-MX" sz="2000" dirty="0"/>
          </a:p>
        </p:txBody>
      </p:sp>
      <p:pic>
        <p:nvPicPr>
          <p:cNvPr id="35843" name="Picture 2"/>
          <p:cNvPicPr>
            <a:picLocks noGrp="1" noChangeAspect="1" noChangeArrowheads="1"/>
          </p:cNvPicPr>
          <p:nvPr>
            <p:ph type="pic" idx="4294967295"/>
          </p:nvPr>
        </p:nvPicPr>
        <p:blipFill>
          <a:blip r:embed="rId2" cstate="print"/>
          <a:srcRect t="5624" b="5624"/>
          <a:stretch>
            <a:fillRect/>
          </a:stretch>
        </p:blipFill>
        <p:spPr>
          <a:xfrm rot="420000">
            <a:off x="4074221" y="1953419"/>
            <a:ext cx="4618037" cy="3930650"/>
          </a:xfrm>
          <a:noFill/>
          <a:ln w="9525">
            <a:noFill/>
            <a:miter lim="800000"/>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57158" y="2500306"/>
            <a:ext cx="8877876" cy="212365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6600" b="1" spc="50" dirty="0">
                <a:ln w="11430"/>
                <a:solidFill>
                  <a:srgbClr val="002060"/>
                </a:solidFill>
                <a:effectLst>
                  <a:outerShdw blurRad="76200" dist="50800" dir="5400000" algn="tl" rotWithShape="0">
                    <a:srgbClr val="000000">
                      <a:alpha val="65000"/>
                    </a:srgbClr>
                  </a:outerShdw>
                </a:effectLst>
                <a:latin typeface="+mn-lt"/>
              </a:rPr>
              <a:t>La </a:t>
            </a:r>
            <a:r>
              <a:rPr lang="en-US" sz="6600" b="1" spc="50" dirty="0" err="1">
                <a:ln w="11430"/>
                <a:solidFill>
                  <a:srgbClr val="002060"/>
                </a:solidFill>
                <a:effectLst>
                  <a:outerShdw blurRad="76200" dist="50800" dir="5400000" algn="tl" rotWithShape="0">
                    <a:srgbClr val="000000">
                      <a:alpha val="65000"/>
                    </a:srgbClr>
                  </a:outerShdw>
                </a:effectLst>
                <a:latin typeface="+mn-lt"/>
              </a:rPr>
              <a:t>prescripción</a:t>
            </a:r>
            <a:r>
              <a:rPr lang="en-US" sz="6600" b="1" spc="50" dirty="0">
                <a:ln w="11430"/>
                <a:solidFill>
                  <a:srgbClr val="002060"/>
                </a:solidFill>
                <a:effectLst>
                  <a:outerShdw blurRad="76200" dist="50800" dir="5400000" algn="tl" rotWithShape="0">
                    <a:srgbClr val="000000">
                      <a:alpha val="65000"/>
                    </a:srgbClr>
                  </a:outerShdw>
                </a:effectLst>
                <a:latin typeface="+mn-lt"/>
              </a:rPr>
              <a:t> y </a:t>
            </a:r>
          </a:p>
          <a:p>
            <a:pPr algn="ctr" fontAlgn="auto">
              <a:spcBef>
                <a:spcPts val="0"/>
              </a:spcBef>
              <a:spcAft>
                <a:spcPts val="0"/>
              </a:spcAft>
              <a:defRPr/>
            </a:pPr>
            <a:r>
              <a:rPr lang="en-US" sz="6600" b="1" spc="50" dirty="0">
                <a:ln w="11430"/>
                <a:solidFill>
                  <a:srgbClr val="002060"/>
                </a:solidFill>
                <a:effectLst>
                  <a:outerShdw blurRad="76200" dist="50800" dir="5400000" algn="tl" rotWithShape="0">
                    <a:srgbClr val="000000">
                      <a:alpha val="65000"/>
                    </a:srgbClr>
                  </a:outerShdw>
                </a:effectLst>
                <a:latin typeface="+mn-lt"/>
              </a:rPr>
              <a:t>la caducidad</a:t>
            </a:r>
          </a:p>
        </p:txBody>
      </p:sp>
      <p:sp>
        <p:nvSpPr>
          <p:cNvPr id="2" name="Título 1"/>
          <p:cNvSpPr>
            <a:spLocks noGrp="1"/>
          </p:cNvSpPr>
          <p:nvPr>
            <p:ph type="title"/>
          </p:nvPr>
        </p:nvSpPr>
        <p:spPr/>
        <p:txBody>
          <a:bodyPr/>
          <a:lstStyle/>
          <a:p>
            <a:endParaRPr lang="es-ES" dirty="0"/>
          </a:p>
        </p:txBody>
      </p:sp>
      <p:pic>
        <p:nvPicPr>
          <p:cNvPr id="3" name="Imagen 2">
            <a:extLst>
              <a:ext uri="{FF2B5EF4-FFF2-40B4-BE49-F238E27FC236}">
                <a16:creationId xmlns:a16="http://schemas.microsoft.com/office/drawing/2014/main" id="{FA5F00BE-C2A3-EC46-89C7-AAB106F0DD60}"/>
              </a:ext>
            </a:extLst>
          </p:cNvPr>
          <p:cNvPicPr>
            <a:picLocks noChangeAspect="1"/>
          </p:cNvPicPr>
          <p:nvPr/>
        </p:nvPicPr>
        <p:blipFill>
          <a:blip r:embed="rId2"/>
          <a:stretch>
            <a:fillRect/>
          </a:stretch>
        </p:blipFill>
        <p:spPr>
          <a:xfrm>
            <a:off x="3311860" y="642594"/>
            <a:ext cx="2520280" cy="1371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s-ES_tradnl" b="1" u="sng" dirty="0">
                <a:solidFill>
                  <a:srgbClr val="942092"/>
                </a:solidFill>
              </a:rPr>
              <a:t>La prescripción negativa</a:t>
            </a:r>
            <a:endParaRPr lang="es-MX" b="1" u="sng" dirty="0">
              <a:solidFill>
                <a:srgbClr val="942092"/>
              </a:solidFill>
            </a:endParaRPr>
          </a:p>
        </p:txBody>
      </p:sp>
      <p:sp>
        <p:nvSpPr>
          <p:cNvPr id="37890" name="Subtitle 2"/>
          <p:cNvSpPr>
            <a:spLocks noGrp="1"/>
          </p:cNvSpPr>
          <p:nvPr>
            <p:ph type="subTitle" idx="4294967295"/>
          </p:nvPr>
        </p:nvSpPr>
        <p:spPr>
          <a:xfrm>
            <a:off x="644525" y="1844824"/>
            <a:ext cx="7854950" cy="4500562"/>
          </a:xfrm>
        </p:spPr>
        <p:txBody>
          <a:bodyPr>
            <a:normAutofit lnSpcReduction="10000"/>
          </a:bodyPr>
          <a:lstStyle/>
          <a:p>
            <a:pPr marR="0" algn="just" eaLnBrk="1" hangingPunct="1">
              <a:buFont typeface="Wingdings" pitchFamily="2" charset="2"/>
              <a:buChar char="Ø"/>
            </a:pPr>
            <a:r>
              <a:rPr lang="es-ES_tradnl" sz="2000" dirty="0"/>
              <a:t> Existe un titular de un derecho que por una razón no ejercita su derecho.</a:t>
            </a:r>
          </a:p>
          <a:p>
            <a:pPr marR="0" algn="just" eaLnBrk="1" hangingPunct="1">
              <a:buFont typeface="Wingdings" pitchFamily="2" charset="2"/>
              <a:buChar char="Ø"/>
            </a:pPr>
            <a:r>
              <a:rPr lang="es-ES_tradnl" sz="2000" dirty="0"/>
              <a:t>Esa situación va a generar inseguridad jurídica a otros sujetos.</a:t>
            </a:r>
          </a:p>
          <a:p>
            <a:pPr marR="0" algn="just" eaLnBrk="1" hangingPunct="1">
              <a:buFont typeface="Wingdings" pitchFamily="2" charset="2"/>
              <a:buChar char="Ø"/>
            </a:pPr>
            <a:r>
              <a:rPr lang="es-ES_tradnl" sz="2000" dirty="0"/>
              <a:t>En consecuencia el derecho tiene que eliminar cualquier situación jurídica de incerteza.</a:t>
            </a:r>
          </a:p>
          <a:p>
            <a:pPr marR="0" algn="just" eaLnBrk="1" hangingPunct="1">
              <a:buFont typeface="Wingdings" pitchFamily="2" charset="2"/>
              <a:buChar char="Ø"/>
            </a:pPr>
            <a:r>
              <a:rPr lang="es-ES_tradnl" sz="2000" dirty="0"/>
              <a:t>Por ello se creo el instituto de la prescripción negativa.</a:t>
            </a:r>
          </a:p>
          <a:p>
            <a:pPr marR="0" algn="just" eaLnBrk="1" hangingPunct="1">
              <a:buFont typeface="Wingdings" pitchFamily="2" charset="2"/>
              <a:buChar char="Ø"/>
            </a:pPr>
            <a:r>
              <a:rPr lang="es-ES_tradnl" sz="2000" dirty="0"/>
              <a:t>La prescripción no es una sanción es un elemento para crear seguridad jurídica.</a:t>
            </a:r>
          </a:p>
          <a:p>
            <a:pPr marR="0" algn="just" eaLnBrk="1" hangingPunct="1">
              <a:buFont typeface="Wingdings" pitchFamily="2" charset="2"/>
              <a:buChar char="Ø"/>
            </a:pPr>
            <a:r>
              <a:rPr lang="es-ES_tradnl" sz="2000" dirty="0"/>
              <a:t>Hay hechos que por su naturaleza no prescriben nunca, como la patria potestad.</a:t>
            </a:r>
          </a:p>
          <a:p>
            <a:pPr marR="0" algn="just" eaLnBrk="1" hangingPunct="1">
              <a:buFont typeface="Wingdings" pitchFamily="2" charset="2"/>
              <a:buChar char="Ø"/>
            </a:pPr>
            <a:r>
              <a:rPr lang="es-ES_tradnl" sz="2000" dirty="0"/>
              <a:t>Hay un derecho típico que no prescribe negativamente como el derecho de propiedad.</a:t>
            </a:r>
            <a:endParaRPr lang="es-MX" sz="2000" dirty="0"/>
          </a:p>
          <a:p>
            <a:pPr marR="0" eaLnBrk="1" hangingPunct="1"/>
            <a:endParaRPr lang="es-MX"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algn="ctr" eaLnBrk="1" hangingPunct="1"/>
            <a:r>
              <a:rPr lang="es-ES_tradnl" b="1" u="sng" dirty="0">
                <a:solidFill>
                  <a:schemeClr val="accent2"/>
                </a:solidFill>
              </a:rPr>
              <a:t>Renuncia a la prescripción</a:t>
            </a:r>
            <a:endParaRPr lang="es-MX" u="sng" dirty="0">
              <a:solidFill>
                <a:schemeClr val="accent2"/>
              </a:solidFill>
            </a:endParaRPr>
          </a:p>
        </p:txBody>
      </p:sp>
      <p:sp>
        <p:nvSpPr>
          <p:cNvPr id="38914" name="Content Placeholder 2"/>
          <p:cNvSpPr>
            <a:spLocks noGrp="1"/>
          </p:cNvSpPr>
          <p:nvPr>
            <p:ph idx="4294967295"/>
          </p:nvPr>
        </p:nvSpPr>
        <p:spPr>
          <a:xfrm>
            <a:off x="457200" y="2060848"/>
            <a:ext cx="8229600" cy="3946748"/>
          </a:xfrm>
        </p:spPr>
        <p:txBody>
          <a:bodyPr>
            <a:normAutofit/>
          </a:bodyPr>
          <a:lstStyle/>
          <a:p>
            <a:pPr algn="just" eaLnBrk="1" hangingPunct="1">
              <a:lnSpc>
                <a:spcPct val="80000"/>
              </a:lnSpc>
              <a:buFont typeface="Wingdings" pitchFamily="2" charset="2"/>
              <a:buChar char="Ø"/>
            </a:pPr>
            <a:r>
              <a:rPr lang="es-ES_tradnl" sz="2000" dirty="0"/>
              <a:t>No puede renunciarse anticipadamente a la prescripción. </a:t>
            </a:r>
          </a:p>
          <a:p>
            <a:pPr algn="just" eaLnBrk="1" hangingPunct="1">
              <a:lnSpc>
                <a:spcPct val="80000"/>
              </a:lnSpc>
              <a:buFont typeface="Wingdings" pitchFamily="2" charset="2"/>
              <a:buChar char="Ø"/>
            </a:pPr>
            <a:r>
              <a:rPr lang="es-ES_tradnl" sz="2000" dirty="0"/>
              <a:t>No se puede renunciar a lo que no se tiene. </a:t>
            </a:r>
          </a:p>
          <a:p>
            <a:pPr algn="just" eaLnBrk="1" hangingPunct="1">
              <a:lnSpc>
                <a:spcPct val="80000"/>
              </a:lnSpc>
              <a:buFont typeface="Wingdings" pitchFamily="2" charset="2"/>
              <a:buChar char="Ø"/>
            </a:pPr>
            <a:r>
              <a:rPr lang="es-ES_tradnl" sz="2000" dirty="0"/>
              <a:t>Las partes por la vía de la voluntad no pueden crear situaciones de incerteza, que ya el derecho había quitado con la prescripción. </a:t>
            </a:r>
          </a:p>
          <a:p>
            <a:pPr algn="just" eaLnBrk="1" hangingPunct="1">
              <a:lnSpc>
                <a:spcPct val="80000"/>
              </a:lnSpc>
              <a:buFont typeface="Wingdings" pitchFamily="2" charset="2"/>
              <a:buChar char="Ø"/>
            </a:pPr>
            <a:r>
              <a:rPr lang="es-ES_tradnl" sz="2000" dirty="0"/>
              <a:t>Pero la prescripción ya cumplida sí se puede renunciar. </a:t>
            </a:r>
          </a:p>
          <a:p>
            <a:pPr algn="just" eaLnBrk="1" hangingPunct="1">
              <a:lnSpc>
                <a:spcPct val="80000"/>
              </a:lnSpc>
              <a:buFont typeface="Wingdings" pitchFamily="2" charset="2"/>
              <a:buChar char="Ø"/>
            </a:pPr>
            <a:r>
              <a:rPr lang="es-ES_tradnl" sz="2000" u="sng" dirty="0"/>
              <a:t>La prescripción articulo 850 código civil, renuncia tacita articulo 851</a:t>
            </a:r>
          </a:p>
          <a:p>
            <a:pPr algn="just" eaLnBrk="1" hangingPunct="1">
              <a:lnSpc>
                <a:spcPct val="80000"/>
              </a:lnSpc>
              <a:buFont typeface="Wingdings 2" pitchFamily="18" charset="2"/>
              <a:buNone/>
            </a:pPr>
            <a:endParaRPr lang="es-MX" sz="2000" u="sng" dirty="0"/>
          </a:p>
        </p:txBody>
      </p:sp>
      <p:pic>
        <p:nvPicPr>
          <p:cNvPr id="3" name="Imagen 2">
            <a:extLst>
              <a:ext uri="{FF2B5EF4-FFF2-40B4-BE49-F238E27FC236}">
                <a16:creationId xmlns:a16="http://schemas.microsoft.com/office/drawing/2014/main" id="{9BACDA7C-98CE-5D49-8BDA-F006D6A3F5B8}"/>
              </a:ext>
            </a:extLst>
          </p:cNvPr>
          <p:cNvPicPr>
            <a:picLocks noChangeAspect="1"/>
          </p:cNvPicPr>
          <p:nvPr/>
        </p:nvPicPr>
        <p:blipFill>
          <a:blip r:embed="rId2"/>
          <a:stretch>
            <a:fillRect/>
          </a:stretch>
        </p:blipFill>
        <p:spPr>
          <a:xfrm>
            <a:off x="3095836" y="4797152"/>
            <a:ext cx="2952328" cy="145224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D93DB83-78C3-4D90-9A7B-323A334187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006" r="203" b="62424"/>
          <a:stretch/>
        </p:blipFill>
        <p:spPr>
          <a:xfrm>
            <a:off x="971600" y="1268760"/>
            <a:ext cx="7440880" cy="4536504"/>
          </a:xfrm>
          <a:prstGeom prst="rect">
            <a:avLst/>
          </a:prstGeom>
        </p:spPr>
      </p:pic>
    </p:spTree>
    <p:extLst>
      <p:ext uri="{BB962C8B-B14F-4D97-AF65-F5344CB8AC3E}">
        <p14:creationId xmlns:p14="http://schemas.microsoft.com/office/powerpoint/2010/main" val="2497116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73FB0B-F71B-854A-B832-F059D1ECE746}"/>
              </a:ext>
            </a:extLst>
          </p:cNvPr>
          <p:cNvSpPr>
            <a:spLocks noGrp="1"/>
          </p:cNvSpPr>
          <p:nvPr>
            <p:ph type="title"/>
          </p:nvPr>
        </p:nvSpPr>
        <p:spPr/>
        <p:txBody>
          <a:bodyPr/>
          <a:lstStyle/>
          <a:p>
            <a:pPr algn="ctr"/>
            <a:r>
              <a:rPr lang="en-US" b="1" u="sng" spc="50" dirty="0">
                <a:ln w="11430"/>
                <a:solidFill>
                  <a:srgbClr val="002060"/>
                </a:solidFill>
                <a:effectLst>
                  <a:outerShdw blurRad="76200" dist="50800" dir="5400000" algn="tl" rotWithShape="0">
                    <a:srgbClr val="000000">
                      <a:alpha val="65000"/>
                    </a:srgbClr>
                  </a:outerShdw>
                </a:effectLst>
              </a:rPr>
              <a:t>Prescripción</a:t>
            </a:r>
            <a:endParaRPr lang="es-CR" u="sng" dirty="0"/>
          </a:p>
        </p:txBody>
      </p:sp>
      <p:sp>
        <p:nvSpPr>
          <p:cNvPr id="3" name="CuadroTexto 2">
            <a:extLst>
              <a:ext uri="{FF2B5EF4-FFF2-40B4-BE49-F238E27FC236}">
                <a16:creationId xmlns:a16="http://schemas.microsoft.com/office/drawing/2014/main" id="{121CC322-1FF8-2A42-93AE-67FA044E1D78}"/>
              </a:ext>
            </a:extLst>
          </p:cNvPr>
          <p:cNvSpPr txBox="1"/>
          <p:nvPr/>
        </p:nvSpPr>
        <p:spPr>
          <a:xfrm>
            <a:off x="731520" y="2636912"/>
            <a:ext cx="7680960" cy="1477328"/>
          </a:xfrm>
          <a:prstGeom prst="rect">
            <a:avLst/>
          </a:prstGeom>
          <a:noFill/>
        </p:spPr>
        <p:txBody>
          <a:bodyPr wrap="square" rtlCol="0">
            <a:spAutoFit/>
          </a:bodyPr>
          <a:lstStyle/>
          <a:p>
            <a:pPr algn="just" eaLnBrk="1" hangingPunct="1">
              <a:lnSpc>
                <a:spcPct val="80000"/>
              </a:lnSpc>
              <a:buFont typeface="Wingdings" pitchFamily="2" charset="2"/>
              <a:buChar char="Ø"/>
            </a:pPr>
            <a:r>
              <a:rPr lang="es-ES_tradnl" dirty="0"/>
              <a:t>Que prescribe la acción o el derecho? </a:t>
            </a:r>
          </a:p>
          <a:p>
            <a:pPr algn="just" eaLnBrk="1" hangingPunct="1">
              <a:lnSpc>
                <a:spcPct val="80000"/>
              </a:lnSpc>
              <a:buFont typeface="Wingdings" pitchFamily="2" charset="2"/>
              <a:buChar char="Ø"/>
            </a:pPr>
            <a:endParaRPr lang="es-ES_tradnl" dirty="0"/>
          </a:p>
          <a:p>
            <a:pPr algn="just" eaLnBrk="1" hangingPunct="1">
              <a:lnSpc>
                <a:spcPct val="80000"/>
              </a:lnSpc>
              <a:buFont typeface="Wingdings" pitchFamily="2" charset="2"/>
              <a:buChar char="Ø"/>
            </a:pPr>
            <a:r>
              <a:rPr lang="es-ES_tradnl" dirty="0"/>
              <a:t>Lo que prescribe es el derecho no la acción. la acción es la posibilidad que tiene el ciudadano de poner a funcionar el aparato jurisdiccional.  </a:t>
            </a:r>
          </a:p>
          <a:p>
            <a:pPr algn="just" eaLnBrk="1" hangingPunct="1">
              <a:lnSpc>
                <a:spcPct val="80000"/>
              </a:lnSpc>
              <a:buFont typeface="Wingdings 2" pitchFamily="18" charset="2"/>
              <a:buNone/>
            </a:pPr>
            <a:endParaRPr lang="es-MX" dirty="0"/>
          </a:p>
          <a:p>
            <a:endParaRPr lang="es-CR" dirty="0"/>
          </a:p>
        </p:txBody>
      </p:sp>
      <p:pic>
        <p:nvPicPr>
          <p:cNvPr id="4" name="Imagen 3">
            <a:extLst>
              <a:ext uri="{FF2B5EF4-FFF2-40B4-BE49-F238E27FC236}">
                <a16:creationId xmlns:a16="http://schemas.microsoft.com/office/drawing/2014/main" id="{4F0F42B2-8C40-0B49-AB5A-3DF0303DDE8F}"/>
              </a:ext>
            </a:extLst>
          </p:cNvPr>
          <p:cNvPicPr>
            <a:picLocks noChangeAspect="1"/>
          </p:cNvPicPr>
          <p:nvPr/>
        </p:nvPicPr>
        <p:blipFill>
          <a:blip r:embed="rId2"/>
          <a:stretch>
            <a:fillRect/>
          </a:stretch>
        </p:blipFill>
        <p:spPr>
          <a:xfrm>
            <a:off x="2937582" y="4350832"/>
            <a:ext cx="3268836" cy="1924379"/>
          </a:xfrm>
          <a:prstGeom prst="rect">
            <a:avLst/>
          </a:prstGeom>
        </p:spPr>
      </p:pic>
    </p:spTree>
    <p:extLst>
      <p:ext uri="{BB962C8B-B14F-4D97-AF65-F5344CB8AC3E}">
        <p14:creationId xmlns:p14="http://schemas.microsoft.com/office/powerpoint/2010/main" val="512648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9A545D-05DF-CD47-9B27-91D7420C2303}"/>
              </a:ext>
            </a:extLst>
          </p:cNvPr>
          <p:cNvSpPr>
            <a:spLocks noGrp="1"/>
          </p:cNvSpPr>
          <p:nvPr>
            <p:ph type="title"/>
          </p:nvPr>
        </p:nvSpPr>
        <p:spPr/>
        <p:txBody>
          <a:bodyPr/>
          <a:lstStyle/>
          <a:p>
            <a:pPr algn="ctr"/>
            <a:r>
              <a:rPr lang="es-CR" b="1" u="sng" dirty="0">
                <a:solidFill>
                  <a:srgbClr val="942092"/>
                </a:solidFill>
              </a:rPr>
              <a:t>Obligación Prescrita.</a:t>
            </a:r>
          </a:p>
        </p:txBody>
      </p:sp>
      <p:sp>
        <p:nvSpPr>
          <p:cNvPr id="3" name="CuadroTexto 2">
            <a:extLst>
              <a:ext uri="{FF2B5EF4-FFF2-40B4-BE49-F238E27FC236}">
                <a16:creationId xmlns:a16="http://schemas.microsoft.com/office/drawing/2014/main" id="{68DEBF33-3CA3-1646-A23D-A290F6822D40}"/>
              </a:ext>
            </a:extLst>
          </p:cNvPr>
          <p:cNvSpPr txBox="1"/>
          <p:nvPr/>
        </p:nvSpPr>
        <p:spPr>
          <a:xfrm>
            <a:off x="467544" y="2708920"/>
            <a:ext cx="8208912" cy="1477328"/>
          </a:xfrm>
          <a:prstGeom prst="rect">
            <a:avLst/>
          </a:prstGeom>
          <a:noFill/>
        </p:spPr>
        <p:txBody>
          <a:bodyPr wrap="square" rtlCol="0">
            <a:spAutoFit/>
          </a:bodyPr>
          <a:lstStyle/>
          <a:p>
            <a:r>
              <a:rPr lang="es-ES_tradnl" dirty="0"/>
              <a:t>La obligación prescrita es una obligación natural. </a:t>
            </a:r>
          </a:p>
          <a:p>
            <a:endParaRPr lang="es-ES_tradnl" dirty="0"/>
          </a:p>
          <a:p>
            <a:r>
              <a:rPr lang="es-ES_tradnl" dirty="0"/>
              <a:t>Si yo cumplo no puedo pedir que se devuelva lo pagado, está en el ámbito de honor pagar. </a:t>
            </a:r>
            <a:endParaRPr lang="es-MX" dirty="0"/>
          </a:p>
          <a:p>
            <a:endParaRPr lang="es-CR" dirty="0"/>
          </a:p>
        </p:txBody>
      </p:sp>
      <p:pic>
        <p:nvPicPr>
          <p:cNvPr id="4" name="Imagen 3">
            <a:extLst>
              <a:ext uri="{FF2B5EF4-FFF2-40B4-BE49-F238E27FC236}">
                <a16:creationId xmlns:a16="http://schemas.microsoft.com/office/drawing/2014/main" id="{72AC9ECA-BAC7-254A-A626-442485098619}"/>
              </a:ext>
            </a:extLst>
          </p:cNvPr>
          <p:cNvPicPr>
            <a:picLocks noChangeAspect="1"/>
          </p:cNvPicPr>
          <p:nvPr/>
        </p:nvPicPr>
        <p:blipFill>
          <a:blip r:embed="rId2"/>
          <a:stretch>
            <a:fillRect/>
          </a:stretch>
        </p:blipFill>
        <p:spPr>
          <a:xfrm>
            <a:off x="3635896" y="4186248"/>
            <a:ext cx="2892028" cy="1691024"/>
          </a:xfrm>
          <a:prstGeom prst="rect">
            <a:avLst/>
          </a:prstGeom>
        </p:spPr>
      </p:pic>
    </p:spTree>
    <p:extLst>
      <p:ext uri="{BB962C8B-B14F-4D97-AF65-F5344CB8AC3E}">
        <p14:creationId xmlns:p14="http://schemas.microsoft.com/office/powerpoint/2010/main" val="3018356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B16F76C-2F1A-4FF1-9346-B9C06D3F99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1165"/>
          <a:stretch/>
        </p:blipFill>
        <p:spPr>
          <a:xfrm>
            <a:off x="1193015" y="1412776"/>
            <a:ext cx="6757970" cy="4524746"/>
          </a:xfrm>
          <a:prstGeom prst="rect">
            <a:avLst/>
          </a:prstGeom>
        </p:spPr>
      </p:pic>
    </p:spTree>
    <p:extLst>
      <p:ext uri="{BB962C8B-B14F-4D97-AF65-F5344CB8AC3E}">
        <p14:creationId xmlns:p14="http://schemas.microsoft.com/office/powerpoint/2010/main" val="2441972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algn="ctr" eaLnBrk="1" hangingPunct="1"/>
            <a:r>
              <a:rPr lang="es-ES_tradnl" b="1" u="sng" dirty="0">
                <a:solidFill>
                  <a:schemeClr val="bg2">
                    <a:lumMod val="50000"/>
                  </a:schemeClr>
                </a:solidFill>
              </a:rPr>
              <a:t>Duración plazo de prescripción</a:t>
            </a:r>
            <a:r>
              <a:rPr lang="es-ES_tradnl" b="1" dirty="0">
                <a:solidFill>
                  <a:schemeClr val="bg2">
                    <a:lumMod val="50000"/>
                  </a:schemeClr>
                </a:solidFill>
              </a:rPr>
              <a:t> </a:t>
            </a:r>
            <a:endParaRPr lang="es-MX" dirty="0">
              <a:solidFill>
                <a:schemeClr val="bg2">
                  <a:lumMod val="50000"/>
                </a:schemeClr>
              </a:solidFill>
            </a:endParaRPr>
          </a:p>
        </p:txBody>
      </p:sp>
      <p:sp>
        <p:nvSpPr>
          <p:cNvPr id="3" name="Content Placeholder 2"/>
          <p:cNvSpPr>
            <a:spLocks noGrp="1"/>
          </p:cNvSpPr>
          <p:nvPr>
            <p:ph idx="4294967295"/>
          </p:nvPr>
        </p:nvSpPr>
        <p:spPr>
          <a:xfrm>
            <a:off x="323528" y="2473967"/>
            <a:ext cx="8229600" cy="3979369"/>
          </a:xfrm>
        </p:spPr>
        <p:txBody>
          <a:bodyPr>
            <a:normAutofit/>
          </a:bodyPr>
          <a:lstStyle/>
          <a:p>
            <a:pPr marL="274320" indent="-274320" eaLnBrk="1" fontAlgn="auto" hangingPunct="1">
              <a:spcAft>
                <a:spcPts val="0"/>
              </a:spcAft>
              <a:buClr>
                <a:schemeClr val="accent3"/>
              </a:buClr>
              <a:buFont typeface="Wingdings 2"/>
              <a:buChar char=""/>
              <a:defRPr/>
            </a:pPr>
            <a:r>
              <a:rPr lang="es-ES_tradnl" dirty="0"/>
              <a:t>Dos tipos de plazos: </a:t>
            </a:r>
          </a:p>
          <a:p>
            <a:pPr marL="274320" indent="-274320" eaLnBrk="1" fontAlgn="auto" hangingPunct="1">
              <a:spcAft>
                <a:spcPts val="0"/>
              </a:spcAft>
              <a:buClr>
                <a:schemeClr val="accent3"/>
              </a:buClr>
              <a:buFont typeface="Wingdings 2"/>
              <a:buChar char=""/>
              <a:defRPr/>
            </a:pPr>
            <a:endParaRPr lang="es-ES_tradnl" dirty="0"/>
          </a:p>
          <a:p>
            <a:pPr lvl="5">
              <a:buClr>
                <a:schemeClr val="accent3"/>
              </a:buClr>
              <a:buSzPct val="79000"/>
              <a:buFont typeface="Courier New" pitchFamily="49" charset="0"/>
              <a:buChar char="o"/>
              <a:defRPr/>
            </a:pPr>
            <a:r>
              <a:rPr lang="es-ES_tradnl" sz="2400" dirty="0"/>
              <a:t>Los ordinarios y los breves.</a:t>
            </a:r>
          </a:p>
          <a:p>
            <a:pPr lvl="5">
              <a:buClr>
                <a:schemeClr val="accent3"/>
              </a:buClr>
              <a:buSzPct val="79000"/>
              <a:buFont typeface="Wingdings 2"/>
              <a:buNone/>
              <a:defRPr/>
            </a:pPr>
            <a:endParaRPr lang="es-ES_tradnl" sz="2400" dirty="0"/>
          </a:p>
          <a:p>
            <a:pPr marL="274320" indent="-274320" algn="just" eaLnBrk="1" fontAlgn="auto" hangingPunct="1">
              <a:spcAft>
                <a:spcPts val="0"/>
              </a:spcAft>
              <a:buClr>
                <a:schemeClr val="accent3"/>
              </a:buClr>
              <a:buFont typeface="Wingdings" pitchFamily="2" charset="2"/>
              <a:buChar char="Ø"/>
              <a:defRPr/>
            </a:pPr>
            <a:r>
              <a:rPr lang="es-ES_tradnl" dirty="0"/>
              <a:t>Los ordinarios para las obligaciones civiles 10 años, para las obligaciones mercantiles 4 años, dos artículos claves para plazos breves el 869 plazo breve de 3 años y el 870 de plazo de un año </a:t>
            </a:r>
            <a:endParaRPr lang="es-MX" dirty="0"/>
          </a:p>
          <a:p>
            <a:pPr marL="274320" indent="-274320" algn="just" eaLnBrk="1" fontAlgn="auto" hangingPunct="1">
              <a:spcAft>
                <a:spcPts val="0"/>
              </a:spcAft>
              <a:buClr>
                <a:schemeClr val="accent3"/>
              </a:buClr>
              <a:buFont typeface="Wingdings" pitchFamily="2" charset="2"/>
              <a:buChar char="Ø"/>
              <a:defRPr/>
            </a:pPr>
            <a:r>
              <a:rPr lang="es-ES_tradnl" dirty="0"/>
              <a:t>Si ninguna norma señala plazo de prescripción para el caso específico se aplica la ordinaria, el plazo de prescripción comienza a correr en el momento que se pueda hacer valer el derecho, termina en el plazo que la ley lo diga artículo 874</a:t>
            </a:r>
            <a:endParaRPr lang="es-MX" dirty="0"/>
          </a:p>
          <a:p>
            <a:pPr marL="274320" indent="-274320" eaLnBrk="1" fontAlgn="auto" hangingPunct="1">
              <a:spcAft>
                <a:spcPts val="0"/>
              </a:spcAft>
              <a:buClr>
                <a:schemeClr val="accent3"/>
              </a:buClr>
              <a:buFont typeface="Wingdings 2"/>
              <a:buChar char=""/>
              <a:defRPr/>
            </a:pPr>
            <a:endParaRPr lang="es-MX" dirty="0"/>
          </a:p>
        </p:txBody>
      </p:sp>
      <p:pic>
        <p:nvPicPr>
          <p:cNvPr id="2" name="Imagen 1">
            <a:extLst>
              <a:ext uri="{FF2B5EF4-FFF2-40B4-BE49-F238E27FC236}">
                <a16:creationId xmlns:a16="http://schemas.microsoft.com/office/drawing/2014/main" id="{32431754-7EDF-1E47-B659-BFC06F720AF2}"/>
              </a:ext>
            </a:extLst>
          </p:cNvPr>
          <p:cNvPicPr>
            <a:picLocks noChangeAspect="1"/>
          </p:cNvPicPr>
          <p:nvPr/>
        </p:nvPicPr>
        <p:blipFill>
          <a:blip r:embed="rId2"/>
          <a:stretch>
            <a:fillRect/>
          </a:stretch>
        </p:blipFill>
        <p:spPr>
          <a:xfrm>
            <a:off x="6228184" y="2204864"/>
            <a:ext cx="2324944" cy="134154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br>
              <a:rPr lang="es-MX" dirty="0"/>
            </a:br>
            <a:r>
              <a:rPr lang="es-ES_tradnl" b="1" dirty="0"/>
              <a:t> </a:t>
            </a:r>
            <a:r>
              <a:rPr lang="es-ES_tradnl" b="1" u="sng" dirty="0">
                <a:solidFill>
                  <a:srgbClr val="FF40FF"/>
                </a:solidFill>
              </a:rPr>
              <a:t>Curso de la prescripción  </a:t>
            </a:r>
            <a:endParaRPr lang="es-MX" u="sng" dirty="0">
              <a:solidFill>
                <a:srgbClr val="FF40FF"/>
              </a:solidFill>
            </a:endParaRPr>
          </a:p>
        </p:txBody>
      </p:sp>
      <p:sp>
        <p:nvSpPr>
          <p:cNvPr id="40962" name="Content Placeholder 2"/>
          <p:cNvSpPr>
            <a:spLocks noGrp="1"/>
          </p:cNvSpPr>
          <p:nvPr>
            <p:ph idx="4294967295"/>
          </p:nvPr>
        </p:nvSpPr>
        <p:spPr>
          <a:xfrm>
            <a:off x="457200" y="2348880"/>
            <a:ext cx="8229600" cy="4714875"/>
          </a:xfrm>
        </p:spPr>
        <p:txBody>
          <a:bodyPr/>
          <a:lstStyle/>
          <a:p>
            <a:pPr eaLnBrk="1" hangingPunct="1">
              <a:buFont typeface="Wingdings" pitchFamily="2" charset="2"/>
              <a:buChar char="Ø"/>
            </a:pPr>
            <a:r>
              <a:rPr lang="es-ES_tradnl" dirty="0"/>
              <a:t>El impedimento, no se puede hacer valer hasta que no se halla vencido un plazo </a:t>
            </a:r>
            <a:endParaRPr lang="es-MX" dirty="0"/>
          </a:p>
          <a:p>
            <a:pPr eaLnBrk="1" hangingPunct="1">
              <a:buFont typeface="Wingdings" pitchFamily="2" charset="2"/>
              <a:buChar char="Ø"/>
            </a:pPr>
            <a:r>
              <a:rPr lang="es-ES_tradnl" dirty="0"/>
              <a:t>Dos figuras la suspensión y la interrupción: </a:t>
            </a:r>
          </a:p>
          <a:p>
            <a:pPr eaLnBrk="1" hangingPunct="1">
              <a:buFont typeface="Wingdings 2" pitchFamily="18" charset="2"/>
              <a:buNone/>
            </a:pPr>
            <a:endParaRPr lang="es-MX" dirty="0"/>
          </a:p>
          <a:p>
            <a:pPr lvl="1" eaLnBrk="1" hangingPunct="1">
              <a:buFont typeface="Wingdings" pitchFamily="2" charset="2"/>
              <a:buChar char="ü"/>
            </a:pPr>
            <a:r>
              <a:rPr lang="es-ES_tradnl" b="1" dirty="0"/>
              <a:t>La interrupción</a:t>
            </a:r>
            <a:r>
              <a:rPr lang="es-ES_tradnl" dirty="0"/>
              <a:t>, una vez que acontece el hecho que interrumpir el plazo transcurrido no sirve hay que comenzar articulo 865 y 866</a:t>
            </a:r>
            <a:endParaRPr lang="es-MX" dirty="0"/>
          </a:p>
          <a:p>
            <a:pPr lvl="1" eaLnBrk="1" hangingPunct="1">
              <a:buFont typeface="Wingdings" pitchFamily="2" charset="2"/>
              <a:buChar char="ü"/>
            </a:pPr>
            <a:r>
              <a:rPr lang="es-ES_tradnl" b="1" dirty="0"/>
              <a:t>La suspensión </a:t>
            </a:r>
            <a:r>
              <a:rPr lang="es-ES_tradnl" dirty="0"/>
              <a:t>el plazo transcurrido se suma al que hace falta artículo 880 </a:t>
            </a:r>
          </a:p>
          <a:p>
            <a:pPr eaLnBrk="1" hangingPunct="1">
              <a:buFont typeface="Wingdings" pitchFamily="2" charset="2"/>
              <a:buChar char="Ø"/>
            </a:pPr>
            <a:endParaRPr lang="es-MX" dirty="0"/>
          </a:p>
        </p:txBody>
      </p:sp>
      <p:pic>
        <p:nvPicPr>
          <p:cNvPr id="3" name="Imagen 2">
            <a:extLst>
              <a:ext uri="{FF2B5EF4-FFF2-40B4-BE49-F238E27FC236}">
                <a16:creationId xmlns:a16="http://schemas.microsoft.com/office/drawing/2014/main" id="{F88BEA73-5AAF-2241-A5F1-026588902464}"/>
              </a:ext>
            </a:extLst>
          </p:cNvPr>
          <p:cNvPicPr>
            <a:picLocks noChangeAspect="1"/>
          </p:cNvPicPr>
          <p:nvPr/>
        </p:nvPicPr>
        <p:blipFill>
          <a:blip r:embed="rId2"/>
          <a:stretch>
            <a:fillRect/>
          </a:stretch>
        </p:blipFill>
        <p:spPr>
          <a:xfrm>
            <a:off x="3167844" y="5013176"/>
            <a:ext cx="2808312" cy="146494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EFE624-62CE-4949-8604-CA63532BB4B0}"/>
              </a:ext>
            </a:extLst>
          </p:cNvPr>
          <p:cNvSpPr>
            <a:spLocks noGrp="1"/>
          </p:cNvSpPr>
          <p:nvPr>
            <p:ph type="title"/>
          </p:nvPr>
        </p:nvSpPr>
        <p:spPr/>
        <p:txBody>
          <a:bodyPr/>
          <a:lstStyle/>
          <a:p>
            <a:r>
              <a:rPr lang="es-CR" dirty="0"/>
              <a:t>INTERRUPCIÓN DE LA PRESCRIPCIÓN</a:t>
            </a:r>
            <a:endParaRPr lang="es-ES" dirty="0"/>
          </a:p>
        </p:txBody>
      </p:sp>
      <p:pic>
        <p:nvPicPr>
          <p:cNvPr id="4" name="Marcador de contenido 3">
            <a:extLst>
              <a:ext uri="{FF2B5EF4-FFF2-40B4-BE49-F238E27FC236}">
                <a16:creationId xmlns:a16="http://schemas.microsoft.com/office/drawing/2014/main" id="{229FA96E-A8C6-485F-9336-05C4346138BB}"/>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571" b="15391"/>
          <a:stretch/>
        </p:blipFill>
        <p:spPr>
          <a:xfrm>
            <a:off x="1632198" y="2665396"/>
            <a:ext cx="5879604" cy="2808320"/>
          </a:xfrm>
          <a:prstGeom prst="rect">
            <a:avLst/>
          </a:prstGeom>
        </p:spPr>
      </p:pic>
    </p:spTree>
    <p:extLst>
      <p:ext uri="{BB962C8B-B14F-4D97-AF65-F5344CB8AC3E}">
        <p14:creationId xmlns:p14="http://schemas.microsoft.com/office/powerpoint/2010/main" val="1275398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E811D0-8CE9-4F22-827B-78A4D5A29E02}"/>
              </a:ext>
            </a:extLst>
          </p:cNvPr>
          <p:cNvSpPr>
            <a:spLocks noGrp="1"/>
          </p:cNvSpPr>
          <p:nvPr>
            <p:ph type="title"/>
          </p:nvPr>
        </p:nvSpPr>
        <p:spPr/>
        <p:txBody>
          <a:bodyPr/>
          <a:lstStyle/>
          <a:p>
            <a:r>
              <a:rPr lang="es-CR" dirty="0"/>
              <a:t>SUSPENSIÓN DE LA PRESCRIPCIÓN</a:t>
            </a:r>
            <a:endParaRPr lang="es-ES" dirty="0"/>
          </a:p>
        </p:txBody>
      </p:sp>
      <p:pic>
        <p:nvPicPr>
          <p:cNvPr id="4" name="Marcador de contenido 3">
            <a:extLst>
              <a:ext uri="{FF2B5EF4-FFF2-40B4-BE49-F238E27FC236}">
                <a16:creationId xmlns:a16="http://schemas.microsoft.com/office/drawing/2014/main" id="{C4309F4E-A468-479D-B0B9-7B503A7BCC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7499" b="7342"/>
          <a:stretch/>
        </p:blipFill>
        <p:spPr>
          <a:xfrm>
            <a:off x="731520" y="2014194"/>
            <a:ext cx="7680960" cy="4201212"/>
          </a:xfrm>
          <a:prstGeom prst="rect">
            <a:avLst/>
          </a:prstGeom>
        </p:spPr>
      </p:pic>
    </p:spTree>
    <p:extLst>
      <p:ext uri="{BB962C8B-B14F-4D97-AF65-F5344CB8AC3E}">
        <p14:creationId xmlns:p14="http://schemas.microsoft.com/office/powerpoint/2010/main" val="718102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t>La caducidad</a:t>
            </a:r>
            <a:r>
              <a:rPr lang="es-ES_tradnl" dirty="0"/>
              <a:t> </a:t>
            </a:r>
            <a:br>
              <a:rPr lang="es-ES_tradnl" dirty="0"/>
            </a:br>
            <a:endParaRPr lang="es-MX" dirty="0"/>
          </a:p>
        </p:txBody>
      </p:sp>
      <p:sp>
        <p:nvSpPr>
          <p:cNvPr id="41986" name="Content Placeholder 2"/>
          <p:cNvSpPr>
            <a:spLocks noGrp="1"/>
          </p:cNvSpPr>
          <p:nvPr>
            <p:ph idx="4294967295"/>
          </p:nvPr>
        </p:nvSpPr>
        <p:spPr>
          <a:xfrm>
            <a:off x="457200" y="3206730"/>
            <a:ext cx="8229600" cy="3030582"/>
          </a:xfrm>
        </p:spPr>
        <p:txBody>
          <a:bodyPr/>
          <a:lstStyle/>
          <a:p>
            <a:pPr algn="just" eaLnBrk="1" hangingPunct="1"/>
            <a:r>
              <a:rPr lang="es-ES_tradnl" dirty="0"/>
              <a:t>Estamos hablando de una inactividad especifica, porque la norma jurídica nos va decir que forma debemos actuar en determinado modo, si no actuamos de ese modo especifico cumplido el plazo no se puede hacer nada mas.</a:t>
            </a:r>
          </a:p>
          <a:p>
            <a:pPr algn="just" eaLnBrk="1" hangingPunct="1"/>
            <a:r>
              <a:rPr lang="es-ES_tradnl" b="1" dirty="0"/>
              <a:t>Característica</a:t>
            </a:r>
            <a:r>
              <a:rPr lang="es-ES_tradnl" dirty="0"/>
              <a:t> de la caducidad es que busca una actuación</a:t>
            </a:r>
            <a:r>
              <a:rPr lang="es-ES_tradnl" u="sng" dirty="0"/>
              <a:t> </a:t>
            </a:r>
            <a:r>
              <a:rPr lang="es-ES_tradnl" b="1" u="sng" dirty="0"/>
              <a:t>rápida</a:t>
            </a:r>
            <a:r>
              <a:rPr lang="es-ES_tradnl" dirty="0"/>
              <a:t>, los plazos de la caducidad son mas breves que la prescripción.</a:t>
            </a:r>
            <a:endParaRPr lang="es-MX" dirty="0"/>
          </a:p>
          <a:p>
            <a:pPr eaLnBrk="1" hangingPunct="1"/>
            <a:endParaRPr lang="es-MX" dirty="0"/>
          </a:p>
        </p:txBody>
      </p:sp>
      <p:pic>
        <p:nvPicPr>
          <p:cNvPr id="3" name="Imagen 2">
            <a:extLst>
              <a:ext uri="{FF2B5EF4-FFF2-40B4-BE49-F238E27FC236}">
                <a16:creationId xmlns:a16="http://schemas.microsoft.com/office/drawing/2014/main" id="{2E4111E1-060A-1745-A79D-7A9A3E175300}"/>
              </a:ext>
            </a:extLst>
          </p:cNvPr>
          <p:cNvPicPr>
            <a:picLocks noChangeAspect="1"/>
          </p:cNvPicPr>
          <p:nvPr/>
        </p:nvPicPr>
        <p:blipFill>
          <a:blip r:embed="rId2"/>
          <a:stretch>
            <a:fillRect/>
          </a:stretch>
        </p:blipFill>
        <p:spPr>
          <a:xfrm>
            <a:off x="3239852" y="1628800"/>
            <a:ext cx="2664296" cy="1368152"/>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ctr" eaLnBrk="1" hangingPunct="1"/>
            <a:r>
              <a:rPr lang="es-ES_tradnl" b="1" u="sng" dirty="0">
                <a:solidFill>
                  <a:schemeClr val="accent2"/>
                </a:solidFill>
              </a:rPr>
              <a:t>Diferencias </a:t>
            </a:r>
            <a:endParaRPr lang="es-MX" u="sng" dirty="0">
              <a:solidFill>
                <a:schemeClr val="accent2"/>
              </a:solidFill>
            </a:endParaRPr>
          </a:p>
        </p:txBody>
      </p:sp>
      <p:sp>
        <p:nvSpPr>
          <p:cNvPr id="43010" name="Content Placeholder 2"/>
          <p:cNvSpPr>
            <a:spLocks noGrp="1"/>
          </p:cNvSpPr>
          <p:nvPr>
            <p:ph idx="4294967295"/>
          </p:nvPr>
        </p:nvSpPr>
        <p:spPr>
          <a:xfrm>
            <a:off x="457200" y="2996952"/>
            <a:ext cx="8229600" cy="3312368"/>
          </a:xfrm>
        </p:spPr>
        <p:txBody>
          <a:bodyPr>
            <a:normAutofit/>
          </a:bodyPr>
          <a:lstStyle/>
          <a:p>
            <a:pPr algn="just" eaLnBrk="1" hangingPunct="1">
              <a:lnSpc>
                <a:spcPct val="80000"/>
              </a:lnSpc>
              <a:buFont typeface="Wingdings" pitchFamily="2" charset="2"/>
              <a:buChar char="Ø"/>
            </a:pPr>
            <a:r>
              <a:rPr lang="es-ES_tradnl" sz="2000" dirty="0"/>
              <a:t>En la prescripción la actividad es genérica, en la caducidad la actividad es específica, la norma exige un comportamiento.</a:t>
            </a:r>
          </a:p>
          <a:p>
            <a:pPr algn="just" eaLnBrk="1" hangingPunct="1">
              <a:lnSpc>
                <a:spcPct val="80000"/>
              </a:lnSpc>
              <a:buFont typeface="Wingdings 2" pitchFamily="18" charset="2"/>
              <a:buNone/>
            </a:pPr>
            <a:endParaRPr lang="es-MX" sz="2000" dirty="0"/>
          </a:p>
          <a:p>
            <a:pPr algn="just" eaLnBrk="1" hangingPunct="1">
              <a:lnSpc>
                <a:spcPct val="80000"/>
              </a:lnSpc>
              <a:buFont typeface="Wingdings" pitchFamily="2" charset="2"/>
              <a:buChar char="Ø"/>
            </a:pPr>
            <a:r>
              <a:rPr lang="es-ES_tradnl" sz="2000" dirty="0"/>
              <a:t>Al plazo de prescripción se le puede afectar con interrupción y suspensión a la caducidad no el plazo es rígido.</a:t>
            </a:r>
          </a:p>
          <a:p>
            <a:pPr algn="just" eaLnBrk="1" hangingPunct="1">
              <a:lnSpc>
                <a:spcPct val="80000"/>
              </a:lnSpc>
              <a:buFont typeface="Wingdings 2" pitchFamily="18" charset="2"/>
              <a:buNone/>
            </a:pPr>
            <a:endParaRPr lang="es-MX" sz="2000" dirty="0"/>
          </a:p>
          <a:p>
            <a:pPr algn="just" eaLnBrk="1" hangingPunct="1">
              <a:lnSpc>
                <a:spcPct val="80000"/>
              </a:lnSpc>
              <a:buFont typeface="Wingdings" pitchFamily="2" charset="2"/>
              <a:buChar char="Ø"/>
            </a:pPr>
            <a:r>
              <a:rPr lang="es-ES_tradnl" sz="2000" dirty="0"/>
              <a:t>En cuanto a la eficacia, en la prescripción se produce un efecto preclusivo o sea acaba el derecho, mientras que la caducidad produce un efecto innovativo o  extintivo </a:t>
            </a:r>
          </a:p>
          <a:p>
            <a:pPr algn="just" eaLnBrk="1" hangingPunct="1">
              <a:lnSpc>
                <a:spcPct val="80000"/>
              </a:lnSpc>
              <a:buFont typeface="Wingdings 2" pitchFamily="18" charset="2"/>
              <a:buNone/>
            </a:pPr>
            <a:endParaRPr lang="es-MX" sz="2000" dirty="0"/>
          </a:p>
          <a:p>
            <a:pPr eaLnBrk="1" hangingPunct="1">
              <a:lnSpc>
                <a:spcPct val="80000"/>
              </a:lnSpc>
              <a:buFont typeface="Wingdings 2" pitchFamily="18" charset="2"/>
              <a:buNone/>
            </a:pPr>
            <a:endParaRPr lang="es-MX" sz="2000" dirty="0"/>
          </a:p>
        </p:txBody>
      </p:sp>
      <p:pic>
        <p:nvPicPr>
          <p:cNvPr id="2" name="Imagen 1">
            <a:extLst>
              <a:ext uri="{FF2B5EF4-FFF2-40B4-BE49-F238E27FC236}">
                <a16:creationId xmlns:a16="http://schemas.microsoft.com/office/drawing/2014/main" id="{49DAAD70-F435-234F-BC05-AE8C2368FE0A}"/>
              </a:ext>
            </a:extLst>
          </p:cNvPr>
          <p:cNvPicPr>
            <a:picLocks noChangeAspect="1"/>
          </p:cNvPicPr>
          <p:nvPr/>
        </p:nvPicPr>
        <p:blipFill>
          <a:blip r:embed="rId2"/>
          <a:stretch>
            <a:fillRect/>
          </a:stretch>
        </p:blipFill>
        <p:spPr>
          <a:xfrm>
            <a:off x="0" y="0"/>
            <a:ext cx="9144000" cy="6858000"/>
          </a:xfrm>
          <a:prstGeom prst="rect">
            <a:avLst/>
          </a:prstGeom>
        </p:spPr>
      </p:pic>
      <p:pic>
        <p:nvPicPr>
          <p:cNvPr id="3" name="Imagen 2">
            <a:extLst>
              <a:ext uri="{FF2B5EF4-FFF2-40B4-BE49-F238E27FC236}">
                <a16:creationId xmlns:a16="http://schemas.microsoft.com/office/drawing/2014/main" id="{7B74AF84-3C3E-174D-8938-37F9B0778F7B}"/>
              </a:ext>
            </a:extLst>
          </p:cNvPr>
          <p:cNvPicPr>
            <a:picLocks noChangeAspect="1"/>
          </p:cNvPicPr>
          <p:nvPr/>
        </p:nvPicPr>
        <p:blipFill>
          <a:blip r:embed="rId3"/>
          <a:stretch>
            <a:fillRect/>
          </a:stretch>
        </p:blipFill>
        <p:spPr>
          <a:xfrm>
            <a:off x="6588224" y="866134"/>
            <a:ext cx="1824256" cy="182425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BDA241-F6D0-EA41-B87A-3FF202EE8914}"/>
              </a:ext>
            </a:extLst>
          </p:cNvPr>
          <p:cNvSpPr>
            <a:spLocks noGrp="1"/>
          </p:cNvSpPr>
          <p:nvPr>
            <p:ph type="title"/>
          </p:nvPr>
        </p:nvSpPr>
        <p:spPr/>
        <p:txBody>
          <a:bodyPr/>
          <a:lstStyle/>
          <a:p>
            <a:pPr algn="ctr"/>
            <a:r>
              <a:rPr lang="es-ES_tradnl" b="1" u="sng" dirty="0">
                <a:solidFill>
                  <a:schemeClr val="accent2"/>
                </a:solidFill>
              </a:rPr>
              <a:t>Diferencias </a:t>
            </a:r>
            <a:endParaRPr lang="es-CR" dirty="0"/>
          </a:p>
        </p:txBody>
      </p:sp>
      <p:sp>
        <p:nvSpPr>
          <p:cNvPr id="3" name="CuadroTexto 2">
            <a:extLst>
              <a:ext uri="{FF2B5EF4-FFF2-40B4-BE49-F238E27FC236}">
                <a16:creationId xmlns:a16="http://schemas.microsoft.com/office/drawing/2014/main" id="{A7765B34-39E8-154F-8FDE-6B9C5A78D0EC}"/>
              </a:ext>
            </a:extLst>
          </p:cNvPr>
          <p:cNvSpPr txBox="1"/>
          <p:nvPr/>
        </p:nvSpPr>
        <p:spPr>
          <a:xfrm>
            <a:off x="360529" y="2276872"/>
            <a:ext cx="8082752" cy="1920526"/>
          </a:xfrm>
          <a:prstGeom prst="rect">
            <a:avLst/>
          </a:prstGeom>
          <a:noFill/>
        </p:spPr>
        <p:txBody>
          <a:bodyPr wrap="square" rtlCol="0">
            <a:spAutoFit/>
          </a:bodyPr>
          <a:lstStyle/>
          <a:p>
            <a:pPr algn="just" eaLnBrk="1" hangingPunct="1">
              <a:lnSpc>
                <a:spcPct val="80000"/>
              </a:lnSpc>
              <a:buFont typeface="Wingdings" pitchFamily="2" charset="2"/>
              <a:buChar char="Ø"/>
            </a:pPr>
            <a:r>
              <a:rPr lang="es-ES_tradnl" dirty="0"/>
              <a:t>La función de la prescripción lo que se busca es certeza jurídica o que se ejerciten los derechos, en la caducidad que el comportamiento se ejercite en un termino breve.</a:t>
            </a:r>
          </a:p>
          <a:p>
            <a:pPr eaLnBrk="1" hangingPunct="1">
              <a:lnSpc>
                <a:spcPct val="80000"/>
              </a:lnSpc>
            </a:pPr>
            <a:r>
              <a:rPr lang="es-ES_tradnl" dirty="0"/>
              <a:t> </a:t>
            </a:r>
          </a:p>
          <a:p>
            <a:pPr eaLnBrk="1" hangingPunct="1">
              <a:lnSpc>
                <a:spcPct val="80000"/>
              </a:lnSpc>
              <a:buFont typeface="Wingdings 2" pitchFamily="18" charset="2"/>
              <a:buNone/>
            </a:pPr>
            <a:endParaRPr lang="es-MX" dirty="0"/>
          </a:p>
          <a:p>
            <a:pPr algn="just" eaLnBrk="1" hangingPunct="1">
              <a:lnSpc>
                <a:spcPct val="80000"/>
              </a:lnSpc>
              <a:buFont typeface="Wingdings" pitchFamily="2" charset="2"/>
              <a:buChar char="Ø"/>
            </a:pPr>
            <a:r>
              <a:rPr lang="es-ES_tradnl" dirty="0"/>
              <a:t>La prescripción se declara solo a solicitud de la parte y la caducidad se puede declarar de oficio.</a:t>
            </a:r>
            <a:endParaRPr lang="es-MX" dirty="0"/>
          </a:p>
          <a:p>
            <a:endParaRPr lang="es-CR" dirty="0"/>
          </a:p>
        </p:txBody>
      </p:sp>
      <p:pic>
        <p:nvPicPr>
          <p:cNvPr id="4" name="Imagen 3">
            <a:extLst>
              <a:ext uri="{FF2B5EF4-FFF2-40B4-BE49-F238E27FC236}">
                <a16:creationId xmlns:a16="http://schemas.microsoft.com/office/drawing/2014/main" id="{98F36284-A799-1D44-860E-1DA730325012}"/>
              </a:ext>
            </a:extLst>
          </p:cNvPr>
          <p:cNvPicPr>
            <a:picLocks noChangeAspect="1"/>
          </p:cNvPicPr>
          <p:nvPr/>
        </p:nvPicPr>
        <p:blipFill>
          <a:blip r:embed="rId2"/>
          <a:stretch>
            <a:fillRect/>
          </a:stretch>
        </p:blipFill>
        <p:spPr>
          <a:xfrm>
            <a:off x="3995936" y="4460076"/>
            <a:ext cx="2849612" cy="1658000"/>
          </a:xfrm>
          <a:prstGeom prst="rect">
            <a:avLst/>
          </a:prstGeom>
        </p:spPr>
      </p:pic>
    </p:spTree>
    <p:extLst>
      <p:ext uri="{BB962C8B-B14F-4D97-AF65-F5344CB8AC3E}">
        <p14:creationId xmlns:p14="http://schemas.microsoft.com/office/powerpoint/2010/main" val="1926672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algn="ctr" eaLnBrk="1" hangingPunct="1"/>
            <a:r>
              <a:rPr lang="es-ES_tradnl" b="1" u="sng" dirty="0">
                <a:solidFill>
                  <a:schemeClr val="accent2"/>
                </a:solidFill>
              </a:rPr>
              <a:t>Teoría del negocio jurídico</a:t>
            </a:r>
            <a:endParaRPr lang="es-MX" u="sng" dirty="0">
              <a:solidFill>
                <a:schemeClr val="accent2"/>
              </a:solidFill>
            </a:endParaRPr>
          </a:p>
        </p:txBody>
      </p:sp>
      <p:sp>
        <p:nvSpPr>
          <p:cNvPr id="3" name="Content Placeholder 2"/>
          <p:cNvSpPr>
            <a:spLocks noGrp="1"/>
          </p:cNvSpPr>
          <p:nvPr>
            <p:ph idx="4294967295"/>
          </p:nvPr>
        </p:nvSpPr>
        <p:spPr>
          <a:xfrm>
            <a:off x="457200" y="2636912"/>
            <a:ext cx="8229600" cy="3744416"/>
          </a:xfrm>
        </p:spPr>
        <p:txBody>
          <a:bodyPr>
            <a:normAutofit/>
          </a:bodyPr>
          <a:lstStyle/>
          <a:p>
            <a:pPr marL="274320" indent="-274320" algn="just" eaLnBrk="1" fontAlgn="auto" hangingPunct="1">
              <a:spcAft>
                <a:spcPts val="0"/>
              </a:spcAft>
              <a:buClr>
                <a:schemeClr val="accent3"/>
              </a:buClr>
              <a:buFont typeface="Wingdings 2"/>
              <a:buChar char=""/>
              <a:defRPr/>
            </a:pPr>
            <a:r>
              <a:rPr lang="es-ES_tradnl" dirty="0"/>
              <a:t>El negocio jurídico tiene dos momentos distintos: </a:t>
            </a:r>
          </a:p>
          <a:p>
            <a:pPr marL="0" indent="0" algn="just" eaLnBrk="1" fontAlgn="auto" hangingPunct="1">
              <a:spcAft>
                <a:spcPts val="0"/>
              </a:spcAft>
              <a:buClr>
                <a:schemeClr val="accent3"/>
              </a:buClr>
              <a:buNone/>
              <a:defRPr/>
            </a:pPr>
            <a:endParaRPr lang="es-ES_tradnl" dirty="0"/>
          </a:p>
          <a:p>
            <a:pPr marL="822960" lvl="2" indent="-274320" algn="just">
              <a:buClr>
                <a:schemeClr val="accent3"/>
              </a:buClr>
              <a:buFont typeface="Wingdings 2"/>
              <a:buChar char=""/>
              <a:defRPr/>
            </a:pPr>
            <a:r>
              <a:rPr lang="es-ES_tradnl" b="1" dirty="0"/>
              <a:t>Cuando se construye el negocio jurídico, </a:t>
            </a:r>
          </a:p>
          <a:p>
            <a:pPr marL="822960" lvl="2" indent="-274320" algn="just">
              <a:buClr>
                <a:schemeClr val="accent3"/>
              </a:buClr>
              <a:buFont typeface="Wingdings 2"/>
              <a:buChar char=""/>
              <a:defRPr/>
            </a:pPr>
            <a:r>
              <a:rPr lang="es-ES_tradnl" b="1" dirty="0"/>
              <a:t>Cuando se ejecuta el negocio</a:t>
            </a:r>
            <a:r>
              <a:rPr lang="es-ES_tradnl" dirty="0"/>
              <a:t>. </a:t>
            </a:r>
          </a:p>
          <a:p>
            <a:pPr marL="274320" indent="-274320" eaLnBrk="1" fontAlgn="auto" hangingPunct="1">
              <a:spcAft>
                <a:spcPts val="0"/>
              </a:spcAft>
              <a:buClr>
                <a:schemeClr val="accent3"/>
              </a:buClr>
              <a:buFont typeface="Wingdings 2"/>
              <a:buNone/>
              <a:defRPr/>
            </a:pPr>
            <a:endParaRPr lang="es-MX" dirty="0"/>
          </a:p>
          <a:p>
            <a:pPr marL="274320" indent="-274320" eaLnBrk="1" fontAlgn="auto" hangingPunct="1">
              <a:spcAft>
                <a:spcPts val="0"/>
              </a:spcAft>
              <a:buClr>
                <a:schemeClr val="accent3"/>
              </a:buClr>
              <a:buFont typeface="Wingdings 2"/>
              <a:buChar char=""/>
              <a:defRPr/>
            </a:pPr>
            <a:endParaRPr lang="es-MX" dirty="0"/>
          </a:p>
        </p:txBody>
      </p:sp>
      <p:graphicFrame>
        <p:nvGraphicFramePr>
          <p:cNvPr id="2" name="Diagrama 1">
            <a:extLst>
              <a:ext uri="{FF2B5EF4-FFF2-40B4-BE49-F238E27FC236}">
                <a16:creationId xmlns:a16="http://schemas.microsoft.com/office/drawing/2014/main" id="{5568972D-32CB-D343-A767-E63C1C7E1938}"/>
              </a:ext>
            </a:extLst>
          </p:cNvPr>
          <p:cNvGraphicFramePr/>
          <p:nvPr>
            <p:extLst>
              <p:ext uri="{D42A27DB-BD31-4B8C-83A1-F6EECF244321}">
                <p14:modId xmlns:p14="http://schemas.microsoft.com/office/powerpoint/2010/main" val="2013551511"/>
              </p:ext>
            </p:extLst>
          </p:nvPr>
        </p:nvGraphicFramePr>
        <p:xfrm>
          <a:off x="1524000" y="4077072"/>
          <a:ext cx="6096000"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55E8E-E34E-C247-9F45-E20A5611EB2E}"/>
              </a:ext>
            </a:extLst>
          </p:cNvPr>
          <p:cNvSpPr>
            <a:spLocks noGrp="1"/>
          </p:cNvSpPr>
          <p:nvPr>
            <p:ph type="title"/>
          </p:nvPr>
        </p:nvSpPr>
        <p:spPr>
          <a:xfrm>
            <a:off x="-252536" y="642594"/>
            <a:ext cx="7680960" cy="1371600"/>
          </a:xfrm>
        </p:spPr>
        <p:txBody>
          <a:bodyPr/>
          <a:lstStyle/>
          <a:p>
            <a:pPr algn="ctr"/>
            <a:r>
              <a:rPr lang="es-CR" b="1" u="sng" dirty="0">
                <a:solidFill>
                  <a:schemeClr val="bg2">
                    <a:lumMod val="50000"/>
                  </a:schemeClr>
                </a:solidFill>
              </a:rPr>
              <a:t>Etapa de Validez.</a:t>
            </a:r>
            <a:br>
              <a:rPr lang="es-CR" b="1" u="sng" dirty="0">
                <a:solidFill>
                  <a:schemeClr val="bg2">
                    <a:lumMod val="50000"/>
                  </a:schemeClr>
                </a:solidFill>
              </a:rPr>
            </a:br>
            <a:r>
              <a:rPr lang="es-CR" b="1" u="sng" dirty="0">
                <a:solidFill>
                  <a:schemeClr val="bg2">
                    <a:lumMod val="50000"/>
                  </a:schemeClr>
                </a:solidFill>
              </a:rPr>
              <a:t>(Construcción).</a:t>
            </a:r>
          </a:p>
        </p:txBody>
      </p:sp>
      <p:sp>
        <p:nvSpPr>
          <p:cNvPr id="3" name="CuadroTexto 2">
            <a:extLst>
              <a:ext uri="{FF2B5EF4-FFF2-40B4-BE49-F238E27FC236}">
                <a16:creationId xmlns:a16="http://schemas.microsoft.com/office/drawing/2014/main" id="{A9134032-3325-274F-A8CE-48CAF44D9C82}"/>
              </a:ext>
            </a:extLst>
          </p:cNvPr>
          <p:cNvSpPr txBox="1"/>
          <p:nvPr/>
        </p:nvSpPr>
        <p:spPr>
          <a:xfrm>
            <a:off x="431540" y="2636912"/>
            <a:ext cx="8280920" cy="3416320"/>
          </a:xfrm>
          <a:prstGeom prst="rect">
            <a:avLst/>
          </a:prstGeom>
          <a:noFill/>
        </p:spPr>
        <p:txBody>
          <a:bodyPr wrap="square" rtlCol="0">
            <a:spAutoFit/>
          </a:bodyPr>
          <a:lstStyle/>
          <a:p>
            <a:pPr marL="285750" indent="-285750" algn="just">
              <a:buFont typeface="Wingdings" pitchFamily="2" charset="2"/>
              <a:buChar char="v"/>
            </a:pPr>
            <a:r>
              <a:rPr lang="es-ES_tradnl" dirty="0"/>
              <a:t>Cuando estamos en la construcción del negocio jurídico puede tener vicios que sean corregibles  y vicios que sean tan graves que no puedan corregirse. </a:t>
            </a:r>
          </a:p>
          <a:p>
            <a:pPr algn="just"/>
            <a:endParaRPr lang="es-ES_tradnl" dirty="0"/>
          </a:p>
          <a:p>
            <a:pPr marL="285750" indent="-285750" algn="just">
              <a:buFont typeface="Wingdings" pitchFamily="2" charset="2"/>
              <a:buChar char="v"/>
            </a:pPr>
            <a:r>
              <a:rPr lang="es-ES_tradnl" dirty="0"/>
              <a:t>Tiene que cumplirse con cada uno de los elementos del negocio y con cada uno de los presupuestos, eso quiere decir que si falta alguno de ellos o se encuentra viciado va producirse un problema de invalidez. </a:t>
            </a:r>
          </a:p>
          <a:p>
            <a:pPr algn="just"/>
            <a:endParaRPr lang="es-ES_tradnl" dirty="0"/>
          </a:p>
          <a:p>
            <a:pPr marL="285750" indent="-285750" algn="just">
              <a:buFont typeface="Wingdings" pitchFamily="2" charset="2"/>
              <a:buChar char="v"/>
            </a:pPr>
            <a:r>
              <a:rPr lang="es-ES_tradnl" dirty="0"/>
              <a:t>Los vicios pueden provocar ineficacia. </a:t>
            </a:r>
          </a:p>
          <a:p>
            <a:pPr algn="just"/>
            <a:endParaRPr lang="es-ES_tradnl" dirty="0"/>
          </a:p>
          <a:p>
            <a:pPr marL="285750" indent="-285750" algn="just">
              <a:buFont typeface="Wingdings" pitchFamily="2" charset="2"/>
              <a:buChar char="v"/>
            </a:pPr>
            <a:r>
              <a:rPr lang="es-ES_tradnl" dirty="0"/>
              <a:t>Nunca va existir un negocio sin sujeto, el objeto puede estar o no estar.</a:t>
            </a:r>
            <a:endParaRPr lang="es-MX" dirty="0"/>
          </a:p>
          <a:p>
            <a:pPr marL="285750" indent="-285750">
              <a:buFont typeface="Wingdings" pitchFamily="2" charset="2"/>
              <a:buChar char="v"/>
            </a:pPr>
            <a:endParaRPr lang="es-CR" dirty="0"/>
          </a:p>
        </p:txBody>
      </p:sp>
      <p:pic>
        <p:nvPicPr>
          <p:cNvPr id="5" name="Imagen 4">
            <a:extLst>
              <a:ext uri="{FF2B5EF4-FFF2-40B4-BE49-F238E27FC236}">
                <a16:creationId xmlns:a16="http://schemas.microsoft.com/office/drawing/2014/main" id="{E63866F0-7CFB-0245-AD01-16BF09973629}"/>
              </a:ext>
            </a:extLst>
          </p:cNvPr>
          <p:cNvPicPr>
            <a:picLocks noChangeAspect="1"/>
          </p:cNvPicPr>
          <p:nvPr/>
        </p:nvPicPr>
        <p:blipFill>
          <a:blip r:embed="rId2"/>
          <a:stretch>
            <a:fillRect/>
          </a:stretch>
        </p:blipFill>
        <p:spPr>
          <a:xfrm>
            <a:off x="5935290" y="980728"/>
            <a:ext cx="2926483" cy="1558257"/>
          </a:xfrm>
          <a:prstGeom prst="rect">
            <a:avLst/>
          </a:prstGeom>
        </p:spPr>
      </p:pic>
    </p:spTree>
    <p:extLst>
      <p:ext uri="{BB962C8B-B14F-4D97-AF65-F5344CB8AC3E}">
        <p14:creationId xmlns:p14="http://schemas.microsoft.com/office/powerpoint/2010/main" val="3441740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8DB74DE-A5FC-4AE8-95F6-CD34535295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7407" y="1484784"/>
            <a:ext cx="7040977" cy="3925232"/>
          </a:xfrm>
          <a:prstGeom prst="rect">
            <a:avLst/>
          </a:prstGeom>
        </p:spPr>
      </p:pic>
    </p:spTree>
    <p:extLst>
      <p:ext uri="{BB962C8B-B14F-4D97-AF65-F5344CB8AC3E}">
        <p14:creationId xmlns:p14="http://schemas.microsoft.com/office/powerpoint/2010/main" val="1071555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A9B77-4D8E-8F4A-AF7F-818F31E21FC5}"/>
              </a:ext>
            </a:extLst>
          </p:cNvPr>
          <p:cNvSpPr>
            <a:spLocks noGrp="1"/>
          </p:cNvSpPr>
          <p:nvPr>
            <p:ph type="title"/>
          </p:nvPr>
        </p:nvSpPr>
        <p:spPr>
          <a:xfrm>
            <a:off x="1619672" y="716080"/>
            <a:ext cx="7680960" cy="1371600"/>
          </a:xfrm>
        </p:spPr>
        <p:txBody>
          <a:bodyPr/>
          <a:lstStyle/>
          <a:p>
            <a:pPr algn="ctr"/>
            <a:r>
              <a:rPr lang="es-CR" b="1" u="sng" dirty="0">
                <a:solidFill>
                  <a:schemeClr val="bg2">
                    <a:lumMod val="50000"/>
                  </a:schemeClr>
                </a:solidFill>
              </a:rPr>
              <a:t>Etapa de Eficacia.</a:t>
            </a:r>
            <a:br>
              <a:rPr lang="es-CR" b="1" u="sng" dirty="0">
                <a:solidFill>
                  <a:schemeClr val="bg2">
                    <a:lumMod val="50000"/>
                  </a:schemeClr>
                </a:solidFill>
              </a:rPr>
            </a:br>
            <a:r>
              <a:rPr lang="es-CR" b="1" u="sng" dirty="0">
                <a:solidFill>
                  <a:schemeClr val="bg2">
                    <a:lumMod val="50000"/>
                  </a:schemeClr>
                </a:solidFill>
              </a:rPr>
              <a:t>(Ejecución).</a:t>
            </a:r>
          </a:p>
        </p:txBody>
      </p:sp>
      <p:sp>
        <p:nvSpPr>
          <p:cNvPr id="3" name="CuadroTexto 2">
            <a:extLst>
              <a:ext uri="{FF2B5EF4-FFF2-40B4-BE49-F238E27FC236}">
                <a16:creationId xmlns:a16="http://schemas.microsoft.com/office/drawing/2014/main" id="{D6239993-B6AF-784C-98D9-452802B185FD}"/>
              </a:ext>
            </a:extLst>
          </p:cNvPr>
          <p:cNvSpPr txBox="1"/>
          <p:nvPr/>
        </p:nvSpPr>
        <p:spPr>
          <a:xfrm>
            <a:off x="539552" y="3062377"/>
            <a:ext cx="7872928" cy="2031325"/>
          </a:xfrm>
          <a:prstGeom prst="rect">
            <a:avLst/>
          </a:prstGeom>
          <a:noFill/>
        </p:spPr>
        <p:txBody>
          <a:bodyPr wrap="square" rtlCol="0">
            <a:spAutoFit/>
          </a:bodyPr>
          <a:lstStyle/>
          <a:p>
            <a:pPr marL="285750" indent="-285750" algn="just">
              <a:buFont typeface="Wingdings" pitchFamily="2" charset="2"/>
              <a:buChar char="v"/>
            </a:pPr>
            <a:r>
              <a:rPr lang="es-CR" dirty="0"/>
              <a:t>El negocio jurídico está perfectamente construido.</a:t>
            </a:r>
          </a:p>
          <a:p>
            <a:pPr marL="285750" indent="-285750" algn="just">
              <a:buFont typeface="Wingdings" pitchFamily="2" charset="2"/>
              <a:buChar char="v"/>
            </a:pPr>
            <a:endParaRPr lang="es-CR" dirty="0"/>
          </a:p>
          <a:p>
            <a:pPr marL="285750" indent="-285750" algn="just">
              <a:buFont typeface="Wingdings" pitchFamily="2" charset="2"/>
              <a:buChar char="v"/>
            </a:pPr>
            <a:r>
              <a:rPr lang="es-CR" dirty="0"/>
              <a:t>Se está en la etapa de ejecución, sean cuando se producen los efectos jurídicos programados.</a:t>
            </a:r>
          </a:p>
          <a:p>
            <a:pPr marL="285750" indent="-285750" algn="just">
              <a:buFont typeface="Wingdings" pitchFamily="2" charset="2"/>
              <a:buChar char="v"/>
            </a:pPr>
            <a:endParaRPr lang="es-CR" dirty="0"/>
          </a:p>
          <a:p>
            <a:pPr marL="285750" indent="-285750" algn="just">
              <a:buFont typeface="Wingdings" pitchFamily="2" charset="2"/>
              <a:buChar char="v"/>
            </a:pPr>
            <a:r>
              <a:rPr lang="es-CR" dirty="0"/>
              <a:t>Existen situaciones que hace que los efectos no se produzcan desde el inicio o que dejen de producirse después.</a:t>
            </a:r>
          </a:p>
        </p:txBody>
      </p:sp>
      <p:pic>
        <p:nvPicPr>
          <p:cNvPr id="4" name="Imagen 3">
            <a:extLst>
              <a:ext uri="{FF2B5EF4-FFF2-40B4-BE49-F238E27FC236}">
                <a16:creationId xmlns:a16="http://schemas.microsoft.com/office/drawing/2014/main" id="{2B2BCE85-ECFC-054F-B99B-4D475B5FF748}"/>
              </a:ext>
            </a:extLst>
          </p:cNvPr>
          <p:cNvPicPr>
            <a:picLocks noChangeAspect="1"/>
          </p:cNvPicPr>
          <p:nvPr/>
        </p:nvPicPr>
        <p:blipFill>
          <a:blip r:embed="rId2"/>
          <a:stretch>
            <a:fillRect/>
          </a:stretch>
        </p:blipFill>
        <p:spPr>
          <a:xfrm>
            <a:off x="323528" y="1471485"/>
            <a:ext cx="2592288" cy="1451681"/>
          </a:xfrm>
          <a:prstGeom prst="rect">
            <a:avLst/>
          </a:prstGeom>
        </p:spPr>
      </p:pic>
    </p:spTree>
    <p:extLst>
      <p:ext uri="{BB962C8B-B14F-4D97-AF65-F5344CB8AC3E}">
        <p14:creationId xmlns:p14="http://schemas.microsoft.com/office/powerpoint/2010/main" val="16149915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objeto, reloj&#10;&#10;Descripción generada automáticamente">
            <a:extLst>
              <a:ext uri="{FF2B5EF4-FFF2-40B4-BE49-F238E27FC236}">
                <a16:creationId xmlns:a16="http://schemas.microsoft.com/office/drawing/2014/main" id="{B349CC35-626A-49F6-8DEE-5E6CAD4A66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1484784"/>
            <a:ext cx="7488832" cy="4220156"/>
          </a:xfrm>
          <a:prstGeom prst="rect">
            <a:avLst/>
          </a:prstGeom>
        </p:spPr>
      </p:pic>
    </p:spTree>
    <p:extLst>
      <p:ext uri="{BB962C8B-B14F-4D97-AF65-F5344CB8AC3E}">
        <p14:creationId xmlns:p14="http://schemas.microsoft.com/office/powerpoint/2010/main" val="1426303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br>
              <a:rPr lang="es-MX" dirty="0"/>
            </a:br>
            <a:r>
              <a:rPr lang="es-ES_tradnl" sz="5400" b="1" u="sng" dirty="0">
                <a:solidFill>
                  <a:srgbClr val="942092"/>
                </a:solidFill>
              </a:rPr>
              <a:t>Elementos de los negocios jurídicos</a:t>
            </a:r>
            <a:r>
              <a:rPr lang="es-ES_tradnl" sz="5400" u="sng" dirty="0">
                <a:solidFill>
                  <a:srgbClr val="942092"/>
                </a:solidFill>
              </a:rPr>
              <a:t>:</a:t>
            </a:r>
            <a:endParaRPr lang="es-MX" u="sng" dirty="0">
              <a:solidFill>
                <a:srgbClr val="942092"/>
              </a:solidFill>
            </a:endParaRPr>
          </a:p>
        </p:txBody>
      </p:sp>
      <p:sp>
        <p:nvSpPr>
          <p:cNvPr id="45058" name="Content Placeholder 2"/>
          <p:cNvSpPr>
            <a:spLocks noGrp="1"/>
          </p:cNvSpPr>
          <p:nvPr>
            <p:ph idx="4294967295"/>
          </p:nvPr>
        </p:nvSpPr>
        <p:spPr>
          <a:xfrm>
            <a:off x="457200" y="2780928"/>
            <a:ext cx="8229600" cy="3714750"/>
          </a:xfrm>
        </p:spPr>
        <p:txBody>
          <a:bodyPr/>
          <a:lstStyle/>
          <a:p>
            <a:pPr algn="just" eaLnBrk="1" hangingPunct="1"/>
            <a:r>
              <a:rPr lang="es-ES_tradnl" dirty="0"/>
              <a:t>Los elementos estructurales son dos tipos materiales y formales, formales en la forma en que se da, materiales que se da en la realidad</a:t>
            </a:r>
            <a:endParaRPr lang="es-MX" dirty="0"/>
          </a:p>
          <a:p>
            <a:pPr algn="just" eaLnBrk="1" hangingPunct="1"/>
            <a:r>
              <a:rPr lang="es-ES_tradnl" dirty="0"/>
              <a:t>Se construye el consentimiento cuando hay acuerdo de voluntades. Esa voluntad tiene que ser libre y sin vicios, la manifestación debe ser libre y sin vicios, acorde con la voluntad</a:t>
            </a:r>
            <a:endParaRPr lang="es-MX" dirty="0"/>
          </a:p>
          <a:p>
            <a:pPr eaLnBrk="1" hangingPunct="1">
              <a:buFont typeface="Wingdings 2" pitchFamily="18" charset="2"/>
              <a:buNone/>
            </a:pPr>
            <a:endParaRPr lang="es-MX" dirty="0"/>
          </a:p>
        </p:txBody>
      </p:sp>
      <p:pic>
        <p:nvPicPr>
          <p:cNvPr id="3" name="Imagen 2">
            <a:extLst>
              <a:ext uri="{FF2B5EF4-FFF2-40B4-BE49-F238E27FC236}">
                <a16:creationId xmlns:a16="http://schemas.microsoft.com/office/drawing/2014/main" id="{2CBD70A9-214A-0245-9AAC-3ACDB279CD20}"/>
              </a:ext>
            </a:extLst>
          </p:cNvPr>
          <p:cNvPicPr>
            <a:picLocks noChangeAspect="1"/>
          </p:cNvPicPr>
          <p:nvPr/>
        </p:nvPicPr>
        <p:blipFill>
          <a:blip r:embed="rId2"/>
          <a:stretch>
            <a:fillRect/>
          </a:stretch>
        </p:blipFill>
        <p:spPr>
          <a:xfrm>
            <a:off x="2843808" y="4794626"/>
            <a:ext cx="3456384" cy="169852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solidFill>
                  <a:srgbClr val="FF9300"/>
                </a:solidFill>
              </a:rPr>
              <a:t>Negocio Jurídico.</a:t>
            </a:r>
          </a:p>
        </p:txBody>
      </p:sp>
      <p:sp>
        <p:nvSpPr>
          <p:cNvPr id="46081" name="Content Placeholder 2"/>
          <p:cNvSpPr>
            <a:spLocks noGrp="1"/>
          </p:cNvSpPr>
          <p:nvPr>
            <p:ph idx="4294967295"/>
          </p:nvPr>
        </p:nvSpPr>
        <p:spPr>
          <a:xfrm>
            <a:off x="467544" y="2132856"/>
            <a:ext cx="8229600" cy="3586315"/>
          </a:xfrm>
        </p:spPr>
        <p:txBody>
          <a:bodyPr>
            <a:normAutofit fontScale="25000" lnSpcReduction="20000"/>
          </a:bodyPr>
          <a:lstStyle/>
          <a:p>
            <a:pPr algn="just" eaLnBrk="1" hangingPunct="1">
              <a:lnSpc>
                <a:spcPct val="90000"/>
              </a:lnSpc>
              <a:buFont typeface="Wingdings 2" pitchFamily="18" charset="2"/>
              <a:buNone/>
            </a:pPr>
            <a:endParaRPr lang="es-MX" sz="6400" dirty="0"/>
          </a:p>
          <a:p>
            <a:pPr algn="just" eaLnBrk="1" hangingPunct="1">
              <a:lnSpc>
                <a:spcPct val="90000"/>
              </a:lnSpc>
              <a:buFont typeface="Wingdings" pitchFamily="2" charset="2"/>
              <a:buChar char="Ø"/>
            </a:pPr>
            <a:r>
              <a:rPr lang="es-ES_tradnl" sz="6400" dirty="0"/>
              <a:t>Todo negocio debe tener una causa tiene que ser una causa licita. Este es el elemento esencial funcional del Negocio Jurídico.</a:t>
            </a:r>
          </a:p>
          <a:p>
            <a:pPr marL="0" indent="0" algn="just" eaLnBrk="1" hangingPunct="1">
              <a:lnSpc>
                <a:spcPct val="90000"/>
              </a:lnSpc>
              <a:buNone/>
            </a:pPr>
            <a:endParaRPr lang="es-ES_tradnl" sz="6400" dirty="0"/>
          </a:p>
          <a:p>
            <a:pPr algn="just" eaLnBrk="1" hangingPunct="1">
              <a:lnSpc>
                <a:spcPct val="90000"/>
              </a:lnSpc>
              <a:buFont typeface="Wingdings" pitchFamily="2" charset="2"/>
              <a:buChar char="Ø"/>
            </a:pPr>
            <a:r>
              <a:rPr lang="es-ES_tradnl" sz="6400" dirty="0"/>
              <a:t>A su vez el Negocio Jurídico tiene </a:t>
            </a:r>
            <a:r>
              <a:rPr lang="es-ES_tradnl" sz="6400" b="1" u="sng" dirty="0">
                <a:solidFill>
                  <a:srgbClr val="0070C0"/>
                </a:solidFill>
              </a:rPr>
              <a:t>dos presupuestos</a:t>
            </a:r>
            <a:r>
              <a:rPr lang="es-ES_tradnl" sz="6400" dirty="0"/>
              <a:t>:</a:t>
            </a:r>
          </a:p>
          <a:p>
            <a:pPr marL="0" indent="0" algn="just" eaLnBrk="1" hangingPunct="1">
              <a:lnSpc>
                <a:spcPct val="90000"/>
              </a:lnSpc>
              <a:buNone/>
            </a:pPr>
            <a:endParaRPr lang="es-ES_tradnl" sz="6400" dirty="0"/>
          </a:p>
          <a:p>
            <a:pPr algn="just" eaLnBrk="1" hangingPunct="1">
              <a:lnSpc>
                <a:spcPct val="90000"/>
              </a:lnSpc>
              <a:buFont typeface="Wingdings" pitchFamily="2" charset="2"/>
              <a:buChar char="Ø"/>
            </a:pPr>
            <a:r>
              <a:rPr lang="es-ES_tradnl" sz="6400" b="1" u="sng" dirty="0">
                <a:solidFill>
                  <a:srgbClr val="FF0000"/>
                </a:solidFill>
              </a:rPr>
              <a:t>El subjetivo </a:t>
            </a:r>
            <a:r>
              <a:rPr lang="es-ES_tradnl" sz="6400" dirty="0"/>
              <a:t>lo constituye el sujeto, quien tiene  que tener capacidad, legitimación y titularidad, y compatibilidad,  sino el negocio es nulo. </a:t>
            </a:r>
          </a:p>
          <a:p>
            <a:pPr algn="just" eaLnBrk="1" hangingPunct="1">
              <a:lnSpc>
                <a:spcPct val="90000"/>
              </a:lnSpc>
              <a:buFont typeface="Wingdings" pitchFamily="2" charset="2"/>
              <a:buChar char="Ø"/>
            </a:pPr>
            <a:endParaRPr lang="es-ES_tradnl" sz="6400" dirty="0"/>
          </a:p>
          <a:p>
            <a:pPr algn="just" eaLnBrk="1" hangingPunct="1">
              <a:lnSpc>
                <a:spcPct val="90000"/>
              </a:lnSpc>
              <a:buFont typeface="Wingdings" pitchFamily="2" charset="2"/>
              <a:buChar char="Ø"/>
            </a:pPr>
            <a:r>
              <a:rPr lang="es-ES_tradnl" sz="6400" b="1" u="sng" dirty="0">
                <a:solidFill>
                  <a:srgbClr val="FF0000"/>
                </a:solidFill>
              </a:rPr>
              <a:t>El objetivo </a:t>
            </a:r>
            <a:r>
              <a:rPr lang="es-ES_tradnl" sz="6400" dirty="0"/>
              <a:t>está conformado por el objeto el cual debe existir, ser posible, cierto, tiene que tener un valor exigible y determinado o determinable.</a:t>
            </a:r>
          </a:p>
          <a:p>
            <a:pPr algn="just" eaLnBrk="1" hangingPunct="1">
              <a:lnSpc>
                <a:spcPct val="90000"/>
              </a:lnSpc>
              <a:buFont typeface="Wingdings" pitchFamily="2" charset="2"/>
              <a:buChar char="Ø"/>
            </a:pPr>
            <a:endParaRPr lang="es-ES_tradnl" sz="2200" dirty="0"/>
          </a:p>
          <a:p>
            <a:pPr algn="just" eaLnBrk="1" hangingPunct="1">
              <a:lnSpc>
                <a:spcPct val="90000"/>
              </a:lnSpc>
              <a:buFont typeface="Wingdings 2" pitchFamily="18" charset="2"/>
              <a:buNone/>
            </a:pPr>
            <a:r>
              <a:rPr lang="es-ES_tradnl" sz="2200" dirty="0"/>
              <a:t>  </a:t>
            </a:r>
            <a:endParaRPr lang="es-MX" sz="2200" dirty="0"/>
          </a:p>
          <a:p>
            <a:pPr algn="just" eaLnBrk="1" hangingPunct="1">
              <a:lnSpc>
                <a:spcPct val="90000"/>
              </a:lnSpc>
              <a:buFont typeface="Wingdings" pitchFamily="2" charset="2"/>
              <a:buChar char="Ø"/>
            </a:pPr>
            <a:endParaRPr lang="es-MX" sz="2200" dirty="0"/>
          </a:p>
          <a:p>
            <a:pPr algn="just" eaLnBrk="1" hangingPunct="1">
              <a:lnSpc>
                <a:spcPct val="90000"/>
              </a:lnSpc>
              <a:buFont typeface="Wingdings 2" pitchFamily="18" charset="2"/>
              <a:buNone/>
            </a:pPr>
            <a:r>
              <a:rPr lang="es-ES_tradnl" sz="2200" dirty="0"/>
              <a:t>				 </a:t>
            </a:r>
            <a:endParaRPr lang="es-MX" sz="2200" dirty="0"/>
          </a:p>
          <a:p>
            <a:pPr algn="just" eaLnBrk="1" hangingPunct="1">
              <a:lnSpc>
                <a:spcPct val="90000"/>
              </a:lnSpc>
              <a:buFont typeface="Wingdings 2" pitchFamily="18" charset="2"/>
              <a:buNone/>
            </a:pPr>
            <a:endParaRPr lang="es-MX" sz="2200" dirty="0"/>
          </a:p>
        </p:txBody>
      </p:sp>
      <p:pic>
        <p:nvPicPr>
          <p:cNvPr id="3" name="Imagen 2">
            <a:extLst>
              <a:ext uri="{FF2B5EF4-FFF2-40B4-BE49-F238E27FC236}">
                <a16:creationId xmlns:a16="http://schemas.microsoft.com/office/drawing/2014/main" id="{175AADD3-19CA-404A-9DF0-E000CC000D8B}"/>
              </a:ext>
            </a:extLst>
          </p:cNvPr>
          <p:cNvPicPr>
            <a:picLocks noChangeAspect="1"/>
          </p:cNvPicPr>
          <p:nvPr/>
        </p:nvPicPr>
        <p:blipFill>
          <a:blip r:embed="rId2"/>
          <a:stretch>
            <a:fillRect/>
          </a:stretch>
        </p:blipFill>
        <p:spPr>
          <a:xfrm>
            <a:off x="5868144" y="5148606"/>
            <a:ext cx="1905000" cy="10668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9585DD-20D5-6146-AA42-90EA092CE3BF}"/>
              </a:ext>
            </a:extLst>
          </p:cNvPr>
          <p:cNvSpPr>
            <a:spLocks noGrp="1"/>
          </p:cNvSpPr>
          <p:nvPr>
            <p:ph type="title"/>
          </p:nvPr>
        </p:nvSpPr>
        <p:spPr>
          <a:xfrm>
            <a:off x="731520" y="260648"/>
            <a:ext cx="7680960" cy="1080120"/>
          </a:xfrm>
        </p:spPr>
        <p:txBody>
          <a:bodyPr>
            <a:normAutofit fontScale="90000"/>
          </a:bodyPr>
          <a:lstStyle/>
          <a:p>
            <a:pPr algn="ctr"/>
            <a:r>
              <a:rPr lang="es-CR" b="1" u="sng" dirty="0">
                <a:solidFill>
                  <a:srgbClr val="0070C0"/>
                </a:solidFill>
              </a:rPr>
              <a:t>Esquema del Negocio Jurídico.</a:t>
            </a:r>
          </a:p>
        </p:txBody>
      </p:sp>
      <p:pic>
        <p:nvPicPr>
          <p:cNvPr id="3" name="Imagen 2">
            <a:extLst>
              <a:ext uri="{FF2B5EF4-FFF2-40B4-BE49-F238E27FC236}">
                <a16:creationId xmlns:a16="http://schemas.microsoft.com/office/drawing/2014/main" id="{B0478B4C-5BC9-FA4C-B6BC-D9E630844D13}"/>
              </a:ext>
            </a:extLst>
          </p:cNvPr>
          <p:cNvPicPr>
            <a:picLocks noChangeAspect="1"/>
          </p:cNvPicPr>
          <p:nvPr/>
        </p:nvPicPr>
        <p:blipFill>
          <a:blip r:embed="rId2"/>
          <a:stretch>
            <a:fillRect/>
          </a:stretch>
        </p:blipFill>
        <p:spPr>
          <a:xfrm>
            <a:off x="0" y="1512919"/>
            <a:ext cx="8820472" cy="5020784"/>
          </a:xfrm>
          <a:prstGeom prst="rect">
            <a:avLst/>
          </a:prstGeom>
        </p:spPr>
      </p:pic>
    </p:spTree>
    <p:extLst>
      <p:ext uri="{BB962C8B-B14F-4D97-AF65-F5344CB8AC3E}">
        <p14:creationId xmlns:p14="http://schemas.microsoft.com/office/powerpoint/2010/main" val="2513484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ctr" eaLnBrk="1" hangingPunct="1"/>
            <a:r>
              <a:rPr lang="es-ES_tradnl" b="1" u="sng" dirty="0">
                <a:solidFill>
                  <a:srgbClr val="C00000"/>
                </a:solidFill>
              </a:rPr>
              <a:t>Teoría del negocio jurídico</a:t>
            </a:r>
            <a:endParaRPr lang="es-MX" b="1" u="sng" dirty="0">
              <a:solidFill>
                <a:srgbClr val="C00000"/>
              </a:solidFill>
            </a:endParaRPr>
          </a:p>
        </p:txBody>
      </p:sp>
      <p:sp>
        <p:nvSpPr>
          <p:cNvPr id="47106" name="Content Placeholder 2"/>
          <p:cNvSpPr>
            <a:spLocks noGrp="1"/>
          </p:cNvSpPr>
          <p:nvPr>
            <p:ph idx="4294967295"/>
          </p:nvPr>
        </p:nvSpPr>
        <p:spPr>
          <a:xfrm>
            <a:off x="457200" y="2014194"/>
            <a:ext cx="8229600" cy="4389437"/>
          </a:xfrm>
        </p:spPr>
        <p:txBody>
          <a:bodyPr/>
          <a:lstStyle/>
          <a:p>
            <a:pPr algn="just" eaLnBrk="1" hangingPunct="1"/>
            <a:r>
              <a:rPr lang="es-ES_tradnl" dirty="0"/>
              <a:t>No esta en nuestro Código Civil, pero sí podemos encontrar ciertos elementos que son regulados por dos normas el artículo 627 y el 1007.</a:t>
            </a:r>
          </a:p>
          <a:p>
            <a:pPr algn="just" eaLnBrk="1" hangingPunct="1"/>
            <a:r>
              <a:rPr lang="es-ES_tradnl" b="1" u="sng" dirty="0">
                <a:solidFill>
                  <a:srgbClr val="C00000"/>
                </a:solidFill>
              </a:rPr>
              <a:t>Artículo 627:</a:t>
            </a:r>
          </a:p>
          <a:p>
            <a:pPr marL="0" indent="0" algn="just" eaLnBrk="1" hangingPunct="1">
              <a:buNone/>
            </a:pPr>
            <a:endParaRPr lang="es-ES_tradnl" dirty="0"/>
          </a:p>
          <a:p>
            <a:pPr lvl="1" algn="just"/>
            <a:r>
              <a:rPr lang="es-ES_tradnl" dirty="0"/>
              <a:t>Capacidad de quien se obliga.                        El sujeto.</a:t>
            </a:r>
          </a:p>
          <a:p>
            <a:pPr lvl="1" algn="just"/>
            <a:r>
              <a:rPr lang="es-ES_tradnl" dirty="0"/>
              <a:t>Objeto o cosa cierta (…)                                    El objeto.</a:t>
            </a:r>
          </a:p>
          <a:p>
            <a:pPr lvl="1" algn="just"/>
            <a:r>
              <a:rPr lang="es-ES_tradnl" dirty="0"/>
              <a:t>Causa justa.                                                          Causa.</a:t>
            </a:r>
          </a:p>
          <a:p>
            <a:pPr lvl="1" algn="just"/>
            <a:endParaRPr lang="es-ES_tradnl" dirty="0"/>
          </a:p>
          <a:p>
            <a:pPr algn="just"/>
            <a:r>
              <a:rPr lang="es-ES_tradnl" b="1" u="sng" dirty="0">
                <a:solidFill>
                  <a:srgbClr val="C00000"/>
                </a:solidFill>
              </a:rPr>
              <a:t>Artículo 1007:</a:t>
            </a:r>
          </a:p>
          <a:p>
            <a:pPr lvl="1" algn="just"/>
            <a:endParaRPr lang="es-ES_tradnl" dirty="0"/>
          </a:p>
          <a:p>
            <a:pPr lvl="1" algn="just"/>
            <a:r>
              <a:rPr lang="es-ES_tradnl" dirty="0"/>
              <a:t>Consentimiento                                                     Voluntad.</a:t>
            </a:r>
          </a:p>
          <a:p>
            <a:pPr lvl="1" algn="just"/>
            <a:r>
              <a:rPr lang="es-ES_tradnl" dirty="0"/>
              <a:t>Solemnidades de ley.                                           Manifestación.</a:t>
            </a:r>
          </a:p>
          <a:p>
            <a:pPr algn="just" eaLnBrk="1" hangingPunct="1"/>
            <a:endParaRPr lang="es-ES_tradnl" dirty="0"/>
          </a:p>
          <a:p>
            <a:pPr algn="just" eaLnBrk="1" hangingPunct="1">
              <a:buFont typeface="Wingdings 2" pitchFamily="18" charset="2"/>
              <a:buNone/>
            </a:pPr>
            <a:endParaRPr lang="es-MX" dirty="0"/>
          </a:p>
        </p:txBody>
      </p:sp>
      <p:sp>
        <p:nvSpPr>
          <p:cNvPr id="2" name="Flecha a la derecha con muesca 1">
            <a:extLst>
              <a:ext uri="{FF2B5EF4-FFF2-40B4-BE49-F238E27FC236}">
                <a16:creationId xmlns:a16="http://schemas.microsoft.com/office/drawing/2014/main" id="{BAF49D40-F640-0141-8844-BBE3D368D234}"/>
              </a:ext>
            </a:extLst>
          </p:cNvPr>
          <p:cNvSpPr/>
          <p:nvPr/>
        </p:nvSpPr>
        <p:spPr>
          <a:xfrm>
            <a:off x="4283968" y="3501008"/>
            <a:ext cx="978408" cy="121797"/>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3" name="Flecha a la derecha con muesca 2">
            <a:extLst>
              <a:ext uri="{FF2B5EF4-FFF2-40B4-BE49-F238E27FC236}">
                <a16:creationId xmlns:a16="http://schemas.microsoft.com/office/drawing/2014/main" id="{9908F4C4-A2A9-8442-9006-7CE8D064C722}"/>
              </a:ext>
            </a:extLst>
          </p:cNvPr>
          <p:cNvSpPr/>
          <p:nvPr/>
        </p:nvSpPr>
        <p:spPr>
          <a:xfrm flipV="1">
            <a:off x="4283968" y="3861048"/>
            <a:ext cx="978408" cy="11772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6" name="Flecha a la derecha con muesca 5">
            <a:extLst>
              <a:ext uri="{FF2B5EF4-FFF2-40B4-BE49-F238E27FC236}">
                <a16:creationId xmlns:a16="http://schemas.microsoft.com/office/drawing/2014/main" id="{AB870EEC-B048-1B4B-BA4D-695879821BAD}"/>
              </a:ext>
            </a:extLst>
          </p:cNvPr>
          <p:cNvSpPr/>
          <p:nvPr/>
        </p:nvSpPr>
        <p:spPr>
          <a:xfrm flipV="1">
            <a:off x="4292958" y="4149080"/>
            <a:ext cx="978408" cy="14401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7" name="Flecha a la derecha con muesca 6">
            <a:extLst>
              <a:ext uri="{FF2B5EF4-FFF2-40B4-BE49-F238E27FC236}">
                <a16:creationId xmlns:a16="http://schemas.microsoft.com/office/drawing/2014/main" id="{4984D793-0A57-D047-886C-6FD31A52EED2}"/>
              </a:ext>
            </a:extLst>
          </p:cNvPr>
          <p:cNvSpPr/>
          <p:nvPr/>
        </p:nvSpPr>
        <p:spPr>
          <a:xfrm flipV="1">
            <a:off x="3812744" y="5474687"/>
            <a:ext cx="978408" cy="14401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
        <p:nvSpPr>
          <p:cNvPr id="8" name="Flecha a la derecha con muesca 7">
            <a:extLst>
              <a:ext uri="{FF2B5EF4-FFF2-40B4-BE49-F238E27FC236}">
                <a16:creationId xmlns:a16="http://schemas.microsoft.com/office/drawing/2014/main" id="{701BF971-28A9-8345-9DCF-63092C66F511}"/>
              </a:ext>
            </a:extLst>
          </p:cNvPr>
          <p:cNvSpPr/>
          <p:nvPr/>
        </p:nvSpPr>
        <p:spPr>
          <a:xfrm flipV="1">
            <a:off x="3812744" y="5757691"/>
            <a:ext cx="978408" cy="14401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218502-B811-A545-B3B6-F826ED7A15CD}"/>
              </a:ext>
            </a:extLst>
          </p:cNvPr>
          <p:cNvSpPr>
            <a:spLocks noGrp="1"/>
          </p:cNvSpPr>
          <p:nvPr>
            <p:ph type="title"/>
          </p:nvPr>
        </p:nvSpPr>
        <p:spPr/>
        <p:txBody>
          <a:bodyPr/>
          <a:lstStyle/>
          <a:p>
            <a:pPr algn="ctr"/>
            <a:r>
              <a:rPr lang="es-ES_tradnl" b="1" u="sng" dirty="0">
                <a:solidFill>
                  <a:schemeClr val="accent4">
                    <a:lumMod val="75000"/>
                  </a:schemeClr>
                </a:solidFill>
              </a:rPr>
              <a:t>Concepto de negocio jurídico</a:t>
            </a:r>
            <a:r>
              <a:rPr lang="es-ES_tradnl" dirty="0">
                <a:solidFill>
                  <a:schemeClr val="accent4">
                    <a:lumMod val="75000"/>
                  </a:schemeClr>
                </a:solidFill>
              </a:rPr>
              <a:t>:</a:t>
            </a:r>
            <a:endParaRPr lang="es-CR" dirty="0">
              <a:solidFill>
                <a:schemeClr val="accent4">
                  <a:lumMod val="75000"/>
                </a:schemeClr>
              </a:solidFill>
            </a:endParaRPr>
          </a:p>
        </p:txBody>
      </p:sp>
      <p:sp>
        <p:nvSpPr>
          <p:cNvPr id="3" name="CuadroTexto 2">
            <a:extLst>
              <a:ext uri="{FF2B5EF4-FFF2-40B4-BE49-F238E27FC236}">
                <a16:creationId xmlns:a16="http://schemas.microsoft.com/office/drawing/2014/main" id="{60D6ED96-3897-1A41-AEAD-E9699019BE34}"/>
              </a:ext>
            </a:extLst>
          </p:cNvPr>
          <p:cNvSpPr txBox="1"/>
          <p:nvPr/>
        </p:nvSpPr>
        <p:spPr>
          <a:xfrm>
            <a:off x="731520" y="2708920"/>
            <a:ext cx="7680959" cy="1477328"/>
          </a:xfrm>
          <a:prstGeom prst="rect">
            <a:avLst/>
          </a:prstGeom>
          <a:noFill/>
        </p:spPr>
        <p:txBody>
          <a:bodyPr wrap="square" rtlCol="0">
            <a:spAutoFit/>
          </a:bodyPr>
          <a:lstStyle/>
          <a:p>
            <a:pPr algn="just" eaLnBrk="1" hangingPunct="1"/>
            <a:r>
              <a:rPr lang="es-ES_tradnl" b="1" i="1" dirty="0">
                <a:solidFill>
                  <a:schemeClr val="accent3">
                    <a:lumMod val="50000"/>
                  </a:schemeClr>
                </a:solidFill>
              </a:rPr>
              <a:t>“Consiste en  una programación objetiva de intereses dirigida la obtención de un fin práctico tutelado por el Ordenamiento Jurídico.” </a:t>
            </a:r>
          </a:p>
          <a:p>
            <a:pPr algn="just" eaLnBrk="1" hangingPunct="1"/>
            <a:endParaRPr lang="es-ES_tradnl" dirty="0"/>
          </a:p>
          <a:p>
            <a:pPr algn="just" eaLnBrk="1" hangingPunct="1"/>
            <a:r>
              <a:rPr lang="es-ES_tradnl" dirty="0"/>
              <a:t>Si bien los contratos son parte de los negocios jurídicos este es más amplio. Incluye no solo los contratos sino también los actos jurídicos.</a:t>
            </a:r>
          </a:p>
        </p:txBody>
      </p:sp>
      <p:pic>
        <p:nvPicPr>
          <p:cNvPr id="4" name="Imagen 3">
            <a:extLst>
              <a:ext uri="{FF2B5EF4-FFF2-40B4-BE49-F238E27FC236}">
                <a16:creationId xmlns:a16="http://schemas.microsoft.com/office/drawing/2014/main" id="{B9F4A3F0-E21B-494A-B28B-4F5C362349B3}"/>
              </a:ext>
            </a:extLst>
          </p:cNvPr>
          <p:cNvPicPr>
            <a:picLocks noChangeAspect="1"/>
          </p:cNvPicPr>
          <p:nvPr/>
        </p:nvPicPr>
        <p:blipFill>
          <a:blip r:embed="rId2"/>
          <a:stretch>
            <a:fillRect/>
          </a:stretch>
        </p:blipFill>
        <p:spPr>
          <a:xfrm>
            <a:off x="3671899" y="4437112"/>
            <a:ext cx="1800200" cy="1476754"/>
          </a:xfrm>
          <a:prstGeom prst="rect">
            <a:avLst/>
          </a:prstGeom>
        </p:spPr>
      </p:pic>
    </p:spTree>
    <p:extLst>
      <p:ext uri="{BB962C8B-B14F-4D97-AF65-F5344CB8AC3E}">
        <p14:creationId xmlns:p14="http://schemas.microsoft.com/office/powerpoint/2010/main" val="2119307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normAutofit fontScale="90000"/>
          </a:bodyPr>
          <a:lstStyle/>
          <a:p>
            <a:pPr algn="ctr" eaLnBrk="1" hangingPunct="1"/>
            <a:r>
              <a:rPr lang="es-ES_tradnl" sz="4500" dirty="0"/>
              <a:t>  </a:t>
            </a:r>
            <a:r>
              <a:rPr lang="es-ES_tradnl" sz="4500" b="1" u="sng" dirty="0">
                <a:solidFill>
                  <a:schemeClr val="accent1">
                    <a:lumMod val="75000"/>
                  </a:schemeClr>
                </a:solidFill>
              </a:rPr>
              <a:t>Presupuesto subjetivo.</a:t>
            </a:r>
            <a:br>
              <a:rPr lang="es-ES_tradnl" sz="4500" b="1" u="sng" dirty="0">
                <a:solidFill>
                  <a:schemeClr val="accent1">
                    <a:lumMod val="75000"/>
                  </a:schemeClr>
                </a:solidFill>
              </a:rPr>
            </a:br>
            <a:r>
              <a:rPr lang="es-ES_tradnl" sz="4500" b="1" u="sng" dirty="0">
                <a:solidFill>
                  <a:schemeClr val="accent1">
                    <a:lumMod val="75000"/>
                  </a:schemeClr>
                </a:solidFill>
              </a:rPr>
              <a:t>(El sujeto)</a:t>
            </a:r>
            <a:br>
              <a:rPr lang="es-MX" sz="4500" dirty="0">
                <a:solidFill>
                  <a:schemeClr val="accent1">
                    <a:lumMod val="75000"/>
                  </a:schemeClr>
                </a:solidFill>
              </a:rPr>
            </a:br>
            <a:endParaRPr lang="es-MX" sz="4500" dirty="0">
              <a:solidFill>
                <a:schemeClr val="accent1">
                  <a:lumMod val="75000"/>
                </a:schemeClr>
              </a:solidFill>
            </a:endParaRPr>
          </a:p>
        </p:txBody>
      </p:sp>
      <p:sp>
        <p:nvSpPr>
          <p:cNvPr id="48130" name="Content Placeholder 2"/>
          <p:cNvSpPr>
            <a:spLocks noGrp="1"/>
          </p:cNvSpPr>
          <p:nvPr>
            <p:ph idx="4294967295"/>
          </p:nvPr>
        </p:nvSpPr>
        <p:spPr>
          <a:xfrm>
            <a:off x="457200" y="1700808"/>
            <a:ext cx="8229600" cy="4679826"/>
          </a:xfrm>
        </p:spPr>
        <p:txBody>
          <a:bodyPr>
            <a:normAutofit/>
          </a:bodyPr>
          <a:lstStyle/>
          <a:p>
            <a:pPr algn="just" eaLnBrk="1" hangingPunct="1">
              <a:lnSpc>
                <a:spcPct val="90000"/>
              </a:lnSpc>
              <a:buFont typeface="Wingdings 2" pitchFamily="18" charset="2"/>
              <a:buNone/>
            </a:pPr>
            <a:endParaRPr lang="es-MX" sz="2400" dirty="0"/>
          </a:p>
          <a:p>
            <a:pPr algn="just" eaLnBrk="1" hangingPunct="1">
              <a:lnSpc>
                <a:spcPct val="90000"/>
              </a:lnSpc>
            </a:pPr>
            <a:r>
              <a:rPr lang="es-ES_tradnl" sz="2400" dirty="0"/>
              <a:t>El </a:t>
            </a:r>
            <a:r>
              <a:rPr lang="es-ES_tradnl" sz="2400" b="1" u="sng" dirty="0">
                <a:solidFill>
                  <a:srgbClr val="C00000"/>
                </a:solidFill>
              </a:rPr>
              <a:t>sujeto</a:t>
            </a:r>
            <a:r>
              <a:rPr lang="es-ES_tradnl" sz="2400" dirty="0"/>
              <a:t> es un fenómeno espacial. </a:t>
            </a:r>
          </a:p>
          <a:p>
            <a:pPr algn="just" eaLnBrk="1" hangingPunct="1">
              <a:lnSpc>
                <a:spcPct val="90000"/>
              </a:lnSpc>
            </a:pPr>
            <a:endParaRPr lang="es-ES_tradnl" sz="2400" u="sng" dirty="0"/>
          </a:p>
          <a:p>
            <a:pPr algn="just" eaLnBrk="1" hangingPunct="1">
              <a:lnSpc>
                <a:spcPct val="90000"/>
              </a:lnSpc>
            </a:pPr>
            <a:r>
              <a:rPr lang="es-ES_tradnl" sz="2400" dirty="0"/>
              <a:t>Es el punto de vinculación </a:t>
            </a:r>
            <a:r>
              <a:rPr lang="es-ES_tradnl" sz="2400" b="1" u="sng" dirty="0">
                <a:solidFill>
                  <a:srgbClr val="C00000"/>
                </a:solidFill>
              </a:rPr>
              <a:t>necesario</a:t>
            </a:r>
            <a:r>
              <a:rPr lang="es-ES_tradnl" sz="2400" dirty="0"/>
              <a:t> entre el hecho y el efecto jurídico. </a:t>
            </a:r>
          </a:p>
          <a:p>
            <a:pPr algn="just" eaLnBrk="1" hangingPunct="1">
              <a:lnSpc>
                <a:spcPct val="90000"/>
              </a:lnSpc>
            </a:pPr>
            <a:endParaRPr lang="es-ES_tradnl" sz="2400" dirty="0"/>
          </a:p>
          <a:p>
            <a:pPr algn="just" eaLnBrk="1" hangingPunct="1">
              <a:lnSpc>
                <a:spcPct val="90000"/>
              </a:lnSpc>
            </a:pPr>
            <a:r>
              <a:rPr lang="es-ES_tradnl" sz="2400" dirty="0"/>
              <a:t>Tiene que tener </a:t>
            </a:r>
            <a:r>
              <a:rPr lang="es-ES_tradnl" sz="2400" b="1" u="sng" dirty="0">
                <a:solidFill>
                  <a:srgbClr val="C00000"/>
                </a:solidFill>
              </a:rPr>
              <a:t>personalidad jurídica</a:t>
            </a:r>
            <a:r>
              <a:rPr lang="es-ES_tradnl" sz="2400" dirty="0">
                <a:solidFill>
                  <a:srgbClr val="C00000"/>
                </a:solidFill>
              </a:rPr>
              <a:t>: </a:t>
            </a:r>
            <a:r>
              <a:rPr lang="es-ES_tradnl" sz="2400" dirty="0"/>
              <a:t>reconocimiento que le da el derecho como sujeto. </a:t>
            </a:r>
          </a:p>
          <a:p>
            <a:pPr algn="just" eaLnBrk="1" hangingPunct="1">
              <a:lnSpc>
                <a:spcPct val="90000"/>
              </a:lnSpc>
            </a:pPr>
            <a:endParaRPr lang="es-ES_tradnl" sz="2400" dirty="0"/>
          </a:p>
          <a:p>
            <a:pPr algn="just" eaLnBrk="1" hangingPunct="1">
              <a:lnSpc>
                <a:spcPct val="90000"/>
              </a:lnSpc>
            </a:pPr>
            <a:r>
              <a:rPr lang="es-ES_tradnl" sz="2400" dirty="0"/>
              <a:t>Tiene que tener </a:t>
            </a:r>
            <a:r>
              <a:rPr lang="es-ES_tradnl" sz="2400" b="1" u="sng" dirty="0">
                <a:solidFill>
                  <a:srgbClr val="C00000"/>
                </a:solidFill>
              </a:rPr>
              <a:t>capacidad, legitimación, titularidad y compatibilidad.</a:t>
            </a:r>
            <a:r>
              <a:rPr lang="es-ES_tradnl" sz="2400" b="1" dirty="0">
                <a:solidFill>
                  <a:srgbClr val="C00000"/>
                </a:solidFill>
              </a:rPr>
              <a:t> </a:t>
            </a:r>
            <a:endParaRPr lang="es-MX" sz="2400" b="1" dirty="0">
              <a:solidFill>
                <a:srgbClr val="C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7630" l="6667" r="95333">
                        <a14:foregroundMark x1="15333" y1="93037" x2="28500" y2="70667"/>
                        <a14:foregroundMark x1="61833" y1="90667" x2="67167" y2="75704"/>
                        <a14:foregroundMark x1="93167" y1="53481" x2="84667" y2="17778"/>
                        <a14:foregroundMark x1="87667" y1="16444" x2="87333" y2="14815"/>
                        <a14:foregroundMark x1="87333" y1="14074" x2="85500" y2="10815"/>
                        <a14:foregroundMark x1="82000" y1="9630" x2="51333" y2="2370"/>
                        <a14:foregroundMark x1="26167" y1="70963" x2="27000" y2="60593"/>
                        <a14:foregroundMark x1="23167" y1="59704" x2="11333" y2="49185"/>
                        <a14:foregroundMark x1="10500" y1="45926" x2="9000" y2="27259"/>
                        <a14:foregroundMark x1="9000" y1="26074" x2="17000" y2="12000"/>
                        <a14:foregroundMark x1="17333" y1="12000" x2="33167" y2="3407"/>
                        <a14:foregroundMark x1="35000" y1="4296" x2="49500" y2="3111"/>
                        <a14:foregroundMark x1="20500" y1="93333" x2="32833" y2="67852"/>
                        <a14:foregroundMark x1="32833" y1="66370" x2="30167" y2="58519"/>
                        <a14:foregroundMark x1="33167" y1="68593" x2="31167" y2="60000"/>
                        <a14:foregroundMark x1="29333" y1="59704" x2="14667" y2="47556"/>
                        <a14:foregroundMark x1="20167" y1="51852" x2="14833" y2="34370"/>
                        <a14:foregroundMark x1="16167" y1="38963" x2="21000" y2="22074"/>
                        <a14:foregroundMark x1="20500" y1="15259" x2="14000" y2="44889"/>
                        <a14:foregroundMark x1="13333" y1="26222" x2="17500" y2="52000"/>
                        <a14:foregroundMark x1="15167" y1="29185" x2="38833" y2="4296"/>
                        <a14:foregroundMark x1="61833" y1="12000" x2="22333" y2="13481"/>
                        <a14:foregroundMark x1="80833" y1="17778" x2="42500" y2="3704"/>
                        <a14:foregroundMark x1="82000" y1="26815" x2="87833" y2="54222"/>
                        <a14:foregroundMark x1="87333" y1="58519" x2="81667" y2="72889"/>
                        <a14:foregroundMark x1="79833" y1="76889" x2="67167" y2="75704"/>
                        <a14:foregroundMark x1="49500" y1="89778" x2="80167" y2="43407"/>
                        <a14:foregroundMark x1="28000" y1="90667" x2="78500" y2="27556"/>
                        <a14:foregroundMark x1="32000" y1="60000" x2="67000" y2="16296"/>
                        <a14:foregroundMark x1="79333" y1="38519" x2="68833" y2="14370"/>
                        <a14:foregroundMark x1="62667" y1="35111" x2="60167" y2="14667"/>
                        <a14:foregroundMark x1="29833" y1="46074" x2="30667" y2="28148"/>
                        <a14:foregroundMark x1="34167" y1="58222" x2="41500" y2="47556"/>
                        <a14:foregroundMark x1="49167" y1="61778" x2="48167" y2="48741"/>
                        <a14:foregroundMark x1="31167" y1="54963" x2="42000" y2="45926"/>
                        <a14:foregroundMark x1="32333" y1="50222" x2="42833" y2="44593"/>
                        <a14:foregroundMark x1="40667" y1="36148" x2="23667" y2="29333"/>
                        <a14:foregroundMark x1="44667" y1="30815" x2="33667" y2="16741"/>
                        <a14:foregroundMark x1="51333" y1="30074" x2="49500" y2="13926"/>
                        <a14:foregroundMark x1="57000" y1="32444" x2="64500" y2="19111"/>
                        <a14:foregroundMark x1="53833" y1="30074" x2="57500" y2="17926"/>
                        <a14:foregroundMark x1="49167" y1="30074" x2="45667" y2="24593"/>
                        <a14:foregroundMark x1="47000" y1="29185" x2="44667" y2="22963"/>
                        <a14:foregroundMark x1="42333" y1="33481" x2="32333" y2="27556"/>
                        <a14:foregroundMark x1="57500" y1="46815" x2="66167" y2="58222"/>
                        <a14:foregroundMark x1="60000" y1="42519" x2="78000" y2="42519"/>
                        <a14:foregroundMark x1="76333" y1="32444" x2="62667" y2="34667"/>
                        <a14:foregroundMark x1="20167" y1="92593" x2="58333" y2="90222"/>
                        <a14:backgroundMark x1="53833" y1="1037" x2="39333" y2="741"/>
                        <a14:backgroundMark x1="64000" y1="96000" x2="70167" y2="80741"/>
                        <a14:backgroundMark x1="62167" y1="95259" x2="15667" y2="94963"/>
                        <a14:backgroundMark x1="67167" y1="2370" x2="54000" y2="1037"/>
                        <a14:backgroundMark x1="92000" y1="46370" x2="90167" y2="39704"/>
                      </a14:backgroundRemoval>
                    </a14:imgEffect>
                  </a14:imgLayer>
                </a14:imgProps>
              </a:ext>
              <a:ext uri="{28A0092B-C50C-407E-A947-70E740481C1C}">
                <a14:useLocalDpi xmlns:a14="http://schemas.microsoft.com/office/drawing/2010/main" val="0"/>
              </a:ext>
            </a:extLst>
          </a:blip>
          <a:srcRect/>
          <a:stretch>
            <a:fillRect/>
          </a:stretch>
        </p:blipFill>
        <p:spPr bwMode="auto">
          <a:xfrm>
            <a:off x="30266" y="620688"/>
            <a:ext cx="5161756" cy="580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862437" y="1772816"/>
            <a:ext cx="3837389" cy="1569660"/>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Capacidad</a:t>
            </a:r>
          </a:p>
          <a:p>
            <a:pPr algn="ctr"/>
            <a:r>
              <a:rPr lang="es-ES"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Jurídica </a:t>
            </a:r>
          </a:p>
        </p:txBody>
      </p:sp>
    </p:spTree>
    <p:extLst>
      <p:ext uri="{BB962C8B-B14F-4D97-AF65-F5344CB8AC3E}">
        <p14:creationId xmlns:p14="http://schemas.microsoft.com/office/powerpoint/2010/main" val="1930041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R" b="1" u="sng" dirty="0">
                <a:solidFill>
                  <a:schemeClr val="accent5">
                    <a:lumMod val="75000"/>
                  </a:schemeClr>
                </a:solidFill>
              </a:rPr>
              <a:t>Capacidad Jurídica </a:t>
            </a:r>
          </a:p>
        </p:txBody>
      </p:sp>
      <p:sp>
        <p:nvSpPr>
          <p:cNvPr id="3" name="2 Marcador de contenido"/>
          <p:cNvSpPr>
            <a:spLocks noGrp="1"/>
          </p:cNvSpPr>
          <p:nvPr>
            <p:ph idx="1"/>
          </p:nvPr>
        </p:nvSpPr>
        <p:spPr>
          <a:xfrm>
            <a:off x="731520" y="2420888"/>
            <a:ext cx="7680960" cy="3931920"/>
          </a:xfrm>
        </p:spPr>
        <p:txBody>
          <a:bodyPr/>
          <a:lstStyle/>
          <a:p>
            <a:pPr algn="just"/>
            <a:r>
              <a:rPr lang="es-CR" dirty="0">
                <a:latin typeface="Baskerville Old Face" pitchFamily="18" charset="0"/>
              </a:rPr>
              <a:t>Consiste en la potencialidad de ser sujeto </a:t>
            </a:r>
            <a:r>
              <a:rPr lang="es-CR" b="1" u="sng" dirty="0">
                <a:solidFill>
                  <a:srgbClr val="0070C0"/>
                </a:solidFill>
                <a:latin typeface="Baskerville Old Face" pitchFamily="18" charset="0"/>
              </a:rPr>
              <a:t>receptor</a:t>
            </a:r>
            <a:r>
              <a:rPr lang="es-CR" dirty="0">
                <a:latin typeface="Baskerville Old Face" pitchFamily="18" charset="0"/>
              </a:rPr>
              <a:t> de efectos de derecho (Baudrit, 2007, pág. 12) </a:t>
            </a:r>
          </a:p>
          <a:p>
            <a:pPr algn="just"/>
            <a:r>
              <a:rPr lang="es-CR" dirty="0">
                <a:latin typeface="Baskerville Old Face" pitchFamily="18" charset="0"/>
              </a:rPr>
              <a:t>Esta potencialidad es la que se reconoce en términos generales a todas las personas a partir de su nacimiento y hasta su muerte, y es independiente de la edad y el estado mental o físico, situación que se recalca de esta forma en el artículo 36 del Código Civil. OJO SENTENCIA CIDH</a:t>
            </a:r>
          </a:p>
        </p:txBody>
      </p:sp>
      <p:pic>
        <p:nvPicPr>
          <p:cNvPr id="4" name="Imagen 3">
            <a:extLst>
              <a:ext uri="{FF2B5EF4-FFF2-40B4-BE49-F238E27FC236}">
                <a16:creationId xmlns:a16="http://schemas.microsoft.com/office/drawing/2014/main" id="{149B3E16-CBFE-CD44-8C43-848ADE5AC3B5}"/>
              </a:ext>
            </a:extLst>
          </p:cNvPr>
          <p:cNvPicPr>
            <a:picLocks noChangeAspect="1"/>
          </p:cNvPicPr>
          <p:nvPr/>
        </p:nvPicPr>
        <p:blipFill>
          <a:blip r:embed="rId2"/>
          <a:stretch>
            <a:fillRect/>
          </a:stretch>
        </p:blipFill>
        <p:spPr>
          <a:xfrm>
            <a:off x="3167844" y="4581128"/>
            <a:ext cx="2808312" cy="1771680"/>
          </a:xfrm>
          <a:prstGeom prst="rect">
            <a:avLst/>
          </a:prstGeom>
        </p:spPr>
      </p:pic>
    </p:spTree>
    <p:extLst>
      <p:ext uri="{BB962C8B-B14F-4D97-AF65-F5344CB8AC3E}">
        <p14:creationId xmlns:p14="http://schemas.microsoft.com/office/powerpoint/2010/main" val="28256062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731520" y="2492896"/>
            <a:ext cx="7680960" cy="3542144"/>
          </a:xfrm>
        </p:spPr>
        <p:txBody>
          <a:bodyPr/>
          <a:lstStyle/>
          <a:p>
            <a:pPr algn="just"/>
            <a:r>
              <a:rPr lang="es-CR" b="1" dirty="0">
                <a:solidFill>
                  <a:schemeClr val="tx2">
                    <a:lumMod val="75000"/>
                  </a:schemeClr>
                </a:solidFill>
              </a:rPr>
              <a:t>ARTÍCULO 36</a:t>
            </a:r>
            <a:r>
              <a:rPr lang="es-CR" dirty="0"/>
              <a:t>.  </a:t>
            </a:r>
          </a:p>
          <a:p>
            <a:pPr algn="just"/>
            <a:endParaRPr lang="es-CR" dirty="0"/>
          </a:p>
          <a:p>
            <a:pPr marL="0" indent="0" algn="just">
              <a:buNone/>
            </a:pPr>
            <a:r>
              <a:rPr lang="es-CR" b="1" i="1" dirty="0">
                <a:solidFill>
                  <a:schemeClr val="accent2"/>
                </a:solidFill>
              </a:rPr>
              <a:t>“La capacidad jurídica es inherente a las personas durante su existencia, de un modo absoluto y general. Respecto de las personas físicas, se modifica o se limita, según la ley, por su estado civil, su capacidad volitiva o cognoscitiva o su capacidad legal; en las personas jurídicas, por la ley que las regula.”</a:t>
            </a:r>
          </a:p>
        </p:txBody>
      </p:sp>
      <p:sp>
        <p:nvSpPr>
          <p:cNvPr id="4" name="CuadroTexto 3">
            <a:extLst>
              <a:ext uri="{FF2B5EF4-FFF2-40B4-BE49-F238E27FC236}">
                <a16:creationId xmlns:a16="http://schemas.microsoft.com/office/drawing/2014/main" id="{CD4CB7CF-D508-1A43-8DB2-8133040D78DD}"/>
              </a:ext>
            </a:extLst>
          </p:cNvPr>
          <p:cNvSpPr txBox="1"/>
          <p:nvPr/>
        </p:nvSpPr>
        <p:spPr>
          <a:xfrm>
            <a:off x="827584" y="876043"/>
            <a:ext cx="7584896" cy="769441"/>
          </a:xfrm>
          <a:prstGeom prst="rect">
            <a:avLst/>
          </a:prstGeom>
          <a:noFill/>
        </p:spPr>
        <p:txBody>
          <a:bodyPr wrap="square" rtlCol="0">
            <a:spAutoFit/>
          </a:bodyPr>
          <a:lstStyle/>
          <a:p>
            <a:pPr algn="ctr"/>
            <a:r>
              <a:rPr lang="es-CR" sz="4400" b="1" u="sng" dirty="0">
                <a:solidFill>
                  <a:schemeClr val="accent5">
                    <a:lumMod val="75000"/>
                  </a:schemeClr>
                </a:solidFill>
              </a:rPr>
              <a:t>Capacidad Jurídica </a:t>
            </a:r>
            <a:endParaRPr lang="es-CR" sz="4400" dirty="0"/>
          </a:p>
        </p:txBody>
      </p:sp>
      <p:pic>
        <p:nvPicPr>
          <p:cNvPr id="5" name="Imagen 4">
            <a:extLst>
              <a:ext uri="{FF2B5EF4-FFF2-40B4-BE49-F238E27FC236}">
                <a16:creationId xmlns:a16="http://schemas.microsoft.com/office/drawing/2014/main" id="{0CF238EC-D131-844B-84E0-90DAF4C68950}"/>
              </a:ext>
            </a:extLst>
          </p:cNvPr>
          <p:cNvPicPr>
            <a:picLocks noChangeAspect="1"/>
          </p:cNvPicPr>
          <p:nvPr/>
        </p:nvPicPr>
        <p:blipFill>
          <a:blip r:embed="rId2"/>
          <a:stretch>
            <a:fillRect/>
          </a:stretch>
        </p:blipFill>
        <p:spPr>
          <a:xfrm>
            <a:off x="3354561" y="4941168"/>
            <a:ext cx="2530942" cy="1426840"/>
          </a:xfrm>
          <a:prstGeom prst="rect">
            <a:avLst/>
          </a:prstGeom>
        </p:spPr>
      </p:pic>
    </p:spTree>
    <p:extLst>
      <p:ext uri="{BB962C8B-B14F-4D97-AF65-F5344CB8AC3E}">
        <p14:creationId xmlns:p14="http://schemas.microsoft.com/office/powerpoint/2010/main" val="2248497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44" b="89462" l="0" r="100000">
                        <a14:foregroundMark x1="80923" y1="802" x2="77846" y2="84192"/>
                        <a14:foregroundMark x1="89846" y1="51088" x2="87231" y2="26346"/>
                        <a14:foregroundMark x1="75538" y1="27148" x2="65692" y2="44101"/>
                        <a14:foregroundMark x1="78154" y1="10538" x2="78308" y2="458"/>
                        <a14:foregroundMark x1="89231" y1="56357" x2="90615" y2="54181"/>
                        <a14:foregroundMark x1="48462" y1="44674" x2="50769" y2="43757"/>
                        <a14:foregroundMark x1="50000" y1="48454" x2="52769" y2="47766"/>
                        <a14:foregroundMark x1="39231" y1="43986" x2="36308" y2="42612"/>
                        <a14:foregroundMark x1="25385" y1="55899" x2="25846" y2="60939"/>
                        <a14:foregroundMark x1="24000" y1="53723" x2="23846" y2="56014"/>
                        <a14:foregroundMark x1="27077" y1="53150" x2="27846" y2="55326"/>
                        <a14:foregroundMark x1="16769" y1="32761" x2="11385" y2="25200"/>
                        <a14:foregroundMark x1="16769" y1="29439" x2="13846" y2="26231"/>
                        <a14:foregroundMark x1="16154" y1="32417" x2="16000" y2="28408"/>
                        <a14:foregroundMark x1="16000" y1="30355" x2="16000" y2="31844"/>
                        <a14:foregroundMark x1="16923" y1="33333" x2="16462" y2="30470"/>
                        <a14:foregroundMark x1="16923" y1="33219" x2="10154" y2="24857"/>
                        <a14:foregroundMark x1="10615" y1="26002" x2="12923" y2="26002"/>
                        <a14:foregroundMark x1="17231" y1="34135" x2="12923" y2="25659"/>
                        <a14:foregroundMark x1="44923" y1="27262" x2="38308" y2="22910"/>
                        <a14:foregroundMark x1="17538" y1="33906" x2="12769" y2="26460"/>
                        <a14:foregroundMark x1="13538" y1="27950" x2="16462" y2="29439"/>
                        <a14:foregroundMark x1="15538" y1="29668" x2="15538" y2="29668"/>
                        <a14:foregroundMark x1="13538" y1="26690" x2="13538" y2="26690"/>
                        <a14:backgroundMark x1="22769" y1="53952" x2="22000" y2="58648"/>
                        <a14:backgroundMark x1="17231" y1="33333" x2="11385" y2="25200"/>
                        <a14:backgroundMark x1="16154" y1="30126" x2="11846" y2="25773"/>
                        <a14:backgroundMark x1="10308" y1="25773" x2="16154" y2="28637"/>
                        <a14:backgroundMark x1="16000" y1="31042" x2="14923" y2="28981"/>
                        <a14:backgroundMark x1="12923" y1="63574" x2="13692" y2="57388"/>
                      </a14:backgroundRemoval>
                    </a14:imgEffect>
                  </a14:imgLayer>
                </a14:imgProps>
              </a:ext>
              <a:ext uri="{28A0092B-C50C-407E-A947-70E740481C1C}">
                <a14:useLocalDpi xmlns:a14="http://schemas.microsoft.com/office/drawing/2010/main" val="0"/>
              </a:ext>
            </a:extLst>
          </a:blip>
          <a:srcRect/>
          <a:stretch>
            <a:fillRect/>
          </a:stretch>
        </p:blipFill>
        <p:spPr bwMode="auto">
          <a:xfrm>
            <a:off x="451173" y="908720"/>
            <a:ext cx="3528392" cy="473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007049" y="764704"/>
            <a:ext cx="4685898" cy="1754326"/>
          </a:xfrm>
          <a:prstGeom prst="rect">
            <a:avLst/>
          </a:prstGeom>
          <a:noFill/>
        </p:spPr>
        <p:txBody>
          <a:bodyPr wrap="none" lIns="91440" tIns="45720" rIns="91440" bIns="45720">
            <a:spAutoFit/>
          </a:bodyPr>
          <a:lstStyle/>
          <a:p>
            <a:pPr algn="ctr"/>
            <a:r>
              <a:rPr lang="es-E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Capacidad de</a:t>
            </a:r>
          </a:p>
          <a:p>
            <a:pPr algn="ctr"/>
            <a:r>
              <a:rPr lang="es-ES" sz="54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Actuar</a:t>
            </a:r>
          </a:p>
        </p:txBody>
      </p:sp>
    </p:spTree>
    <p:extLst>
      <p:ext uri="{BB962C8B-B14F-4D97-AF65-F5344CB8AC3E}">
        <p14:creationId xmlns:p14="http://schemas.microsoft.com/office/powerpoint/2010/main" val="168144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pPr algn="ctr"/>
            <a:r>
              <a:rPr lang="es-CR" b="1" u="sng" dirty="0"/>
              <a:t>Capacidad de Actuar</a:t>
            </a:r>
          </a:p>
        </p:txBody>
      </p:sp>
      <p:sp>
        <p:nvSpPr>
          <p:cNvPr id="2" name="1 Marcador de contenido"/>
          <p:cNvSpPr>
            <a:spLocks noGrp="1"/>
          </p:cNvSpPr>
          <p:nvPr>
            <p:ph idx="1"/>
          </p:nvPr>
        </p:nvSpPr>
        <p:spPr/>
        <p:txBody>
          <a:bodyPr>
            <a:normAutofit/>
          </a:bodyPr>
          <a:lstStyle/>
          <a:p>
            <a:pPr algn="just"/>
            <a:r>
              <a:rPr lang="es-CR" dirty="0"/>
              <a:t>Es un concepto referido al poder que tiene un sujeto de derecho de crear con una manifestación de voluntad, efectos de derecho (y) solamente la tienen los sujetos a quienes la ley otorga esa facultad.</a:t>
            </a:r>
          </a:p>
          <a:p>
            <a:pPr algn="just"/>
            <a:endParaRPr lang="es-CR" dirty="0"/>
          </a:p>
          <a:p>
            <a:pPr algn="just"/>
            <a:r>
              <a:rPr lang="es-CR" dirty="0"/>
              <a:t>Es la posibilidad de ser </a:t>
            </a:r>
            <a:r>
              <a:rPr lang="es-CR" b="1" u="sng" dirty="0">
                <a:solidFill>
                  <a:schemeClr val="accent2"/>
                </a:solidFill>
              </a:rPr>
              <a:t>generador</a:t>
            </a:r>
            <a:r>
              <a:rPr lang="es-CR" dirty="0"/>
              <a:t> de efectos jurídicos.</a:t>
            </a:r>
          </a:p>
          <a:p>
            <a:pPr algn="just"/>
            <a:endParaRPr lang="es-CR" dirty="0"/>
          </a:p>
          <a:p>
            <a:pPr marL="0" indent="0" algn="just">
              <a:buNone/>
            </a:pPr>
            <a:endParaRPr lang="es-CR" dirty="0"/>
          </a:p>
          <a:p>
            <a:pPr marL="0" indent="0" algn="just">
              <a:buNone/>
            </a:pPr>
            <a:endParaRPr lang="es-CR" dirty="0"/>
          </a:p>
        </p:txBody>
      </p:sp>
      <p:pic>
        <p:nvPicPr>
          <p:cNvPr id="4" name="Imagen 3">
            <a:extLst>
              <a:ext uri="{FF2B5EF4-FFF2-40B4-BE49-F238E27FC236}">
                <a16:creationId xmlns:a16="http://schemas.microsoft.com/office/drawing/2014/main" id="{AA602E6A-C0E7-1146-9D7B-F5715FF0D9EF}"/>
              </a:ext>
            </a:extLst>
          </p:cNvPr>
          <p:cNvPicPr>
            <a:picLocks noChangeAspect="1"/>
          </p:cNvPicPr>
          <p:nvPr/>
        </p:nvPicPr>
        <p:blipFill>
          <a:blip r:embed="rId2"/>
          <a:stretch>
            <a:fillRect/>
          </a:stretch>
        </p:blipFill>
        <p:spPr>
          <a:xfrm>
            <a:off x="3131840" y="4599607"/>
            <a:ext cx="3126890" cy="1524359"/>
          </a:xfrm>
          <a:prstGeom prst="rect">
            <a:avLst/>
          </a:prstGeom>
        </p:spPr>
      </p:pic>
    </p:spTree>
    <p:extLst>
      <p:ext uri="{BB962C8B-B14F-4D97-AF65-F5344CB8AC3E}">
        <p14:creationId xmlns:p14="http://schemas.microsoft.com/office/powerpoint/2010/main" val="38574284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algn="just"/>
            <a:r>
              <a:rPr lang="es-CR" dirty="0"/>
              <a:t>Se compone de 2 elementos: </a:t>
            </a:r>
          </a:p>
          <a:p>
            <a:pPr marL="0" indent="0" algn="just">
              <a:buNone/>
            </a:pPr>
            <a:endParaRPr lang="es-CR" dirty="0"/>
          </a:p>
          <a:p>
            <a:pPr marL="342900" indent="-342900" algn="just">
              <a:buFont typeface="+mj-lt"/>
              <a:buAutoNum type="arabicPeriod"/>
            </a:pPr>
            <a:r>
              <a:rPr lang="es-CR" dirty="0"/>
              <a:t> la mayoridad o establecimiento de una edad mínima.</a:t>
            </a:r>
          </a:p>
          <a:p>
            <a:pPr marL="0" indent="0" algn="just">
              <a:buNone/>
            </a:pPr>
            <a:r>
              <a:rPr lang="es-CR" dirty="0"/>
              <a:t> </a:t>
            </a:r>
          </a:p>
          <a:p>
            <a:pPr marL="0" indent="0" algn="just">
              <a:buNone/>
            </a:pPr>
            <a:r>
              <a:rPr lang="es-CR" b="1" i="1" dirty="0">
                <a:solidFill>
                  <a:schemeClr val="accent4">
                    <a:lumMod val="75000"/>
                  </a:schemeClr>
                </a:solidFill>
              </a:rPr>
              <a:t>“ARTÍCULO 37.- Son mayores de edad las personas que han cumplido dieciocho años; y menores las que no han llegado a esa edad.”</a:t>
            </a:r>
          </a:p>
          <a:p>
            <a:pPr algn="just">
              <a:buFontTx/>
              <a:buChar char="-"/>
            </a:pPr>
            <a:endParaRPr lang="es-CR" dirty="0"/>
          </a:p>
        </p:txBody>
      </p:sp>
      <p:sp>
        <p:nvSpPr>
          <p:cNvPr id="3" name="CuadroTexto 2">
            <a:extLst>
              <a:ext uri="{FF2B5EF4-FFF2-40B4-BE49-F238E27FC236}">
                <a16:creationId xmlns:a16="http://schemas.microsoft.com/office/drawing/2014/main" id="{94CA4E81-E890-7E40-B96E-D87DEBAEE93A}"/>
              </a:ext>
            </a:extLst>
          </p:cNvPr>
          <p:cNvSpPr txBox="1"/>
          <p:nvPr/>
        </p:nvSpPr>
        <p:spPr>
          <a:xfrm>
            <a:off x="731520" y="1052945"/>
            <a:ext cx="7680960" cy="769441"/>
          </a:xfrm>
          <a:prstGeom prst="rect">
            <a:avLst/>
          </a:prstGeom>
          <a:noFill/>
        </p:spPr>
        <p:txBody>
          <a:bodyPr wrap="square" rtlCol="0">
            <a:spAutoFit/>
          </a:bodyPr>
          <a:lstStyle/>
          <a:p>
            <a:pPr algn="ctr"/>
            <a:r>
              <a:rPr lang="es-CR" sz="4400" b="1" u="sng" dirty="0">
                <a:solidFill>
                  <a:schemeClr val="bg2">
                    <a:lumMod val="50000"/>
                  </a:schemeClr>
                </a:solidFill>
              </a:rPr>
              <a:t>Capacidad de Actuar</a:t>
            </a:r>
            <a:endParaRPr lang="es-CR" sz="4400" dirty="0">
              <a:solidFill>
                <a:schemeClr val="bg2">
                  <a:lumMod val="50000"/>
                </a:schemeClr>
              </a:solidFill>
            </a:endParaRPr>
          </a:p>
        </p:txBody>
      </p:sp>
      <p:pic>
        <p:nvPicPr>
          <p:cNvPr id="4" name="Imagen 3">
            <a:extLst>
              <a:ext uri="{FF2B5EF4-FFF2-40B4-BE49-F238E27FC236}">
                <a16:creationId xmlns:a16="http://schemas.microsoft.com/office/drawing/2014/main" id="{87D9FE58-9052-A947-8554-FDC083BAEAFC}"/>
              </a:ext>
            </a:extLst>
          </p:cNvPr>
          <p:cNvPicPr>
            <a:picLocks noChangeAspect="1"/>
          </p:cNvPicPr>
          <p:nvPr/>
        </p:nvPicPr>
        <p:blipFill>
          <a:blip r:embed="rId2"/>
          <a:stretch>
            <a:fillRect/>
          </a:stretch>
        </p:blipFill>
        <p:spPr>
          <a:xfrm>
            <a:off x="3347864" y="4653136"/>
            <a:ext cx="2448272" cy="1794449"/>
          </a:xfrm>
          <a:prstGeom prst="rect">
            <a:avLst/>
          </a:prstGeom>
        </p:spPr>
      </p:pic>
    </p:spTree>
    <p:extLst>
      <p:ext uri="{BB962C8B-B14F-4D97-AF65-F5344CB8AC3E}">
        <p14:creationId xmlns:p14="http://schemas.microsoft.com/office/powerpoint/2010/main" val="2709194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27583" y="1628800"/>
            <a:ext cx="7680960" cy="3931920"/>
          </a:xfrm>
        </p:spPr>
        <p:txBody>
          <a:bodyPr>
            <a:normAutofit/>
          </a:bodyPr>
          <a:lstStyle/>
          <a:p>
            <a:pPr marL="0" indent="0" algn="just">
              <a:buNone/>
            </a:pPr>
            <a:endParaRPr lang="es-CR" dirty="0"/>
          </a:p>
          <a:p>
            <a:pPr algn="just">
              <a:buFontTx/>
              <a:buChar char="-"/>
            </a:pPr>
            <a:r>
              <a:rPr lang="es-CR" dirty="0"/>
              <a:t>El segundo elemento referido al estado de salud, pero remite a aquel estado que pueda afectar la capacidad volitiva  y cognoscitiva del sujeto, por ende provocar la anulación de los actos realizados por tal persona. </a:t>
            </a:r>
          </a:p>
          <a:p>
            <a:pPr marL="0" indent="0" algn="just">
              <a:buNone/>
            </a:pPr>
            <a:endParaRPr lang="es-CR" dirty="0"/>
          </a:p>
          <a:p>
            <a:pPr algn="just"/>
            <a:r>
              <a:rPr lang="es-CR" b="1" dirty="0">
                <a:solidFill>
                  <a:schemeClr val="accent4">
                    <a:lumMod val="75000"/>
                  </a:schemeClr>
                </a:solidFill>
              </a:rPr>
              <a:t>“ARTÍCULO 41 C.Ci- Los actos o contratos que se realicen sin capacidad volitiva y cognoscitiva serán relativamente nulos, salvo que la incapacidad esté declarada judicialmente, en cuyo caso serán absolutamente nulos.”</a:t>
            </a:r>
          </a:p>
        </p:txBody>
      </p:sp>
      <p:sp>
        <p:nvSpPr>
          <p:cNvPr id="4" name="CuadroTexto 3">
            <a:extLst>
              <a:ext uri="{FF2B5EF4-FFF2-40B4-BE49-F238E27FC236}">
                <a16:creationId xmlns:a16="http://schemas.microsoft.com/office/drawing/2014/main" id="{765A97B4-463B-C14A-A412-983A804B6869}"/>
              </a:ext>
            </a:extLst>
          </p:cNvPr>
          <p:cNvSpPr txBox="1"/>
          <p:nvPr/>
        </p:nvSpPr>
        <p:spPr>
          <a:xfrm>
            <a:off x="827584" y="692696"/>
            <a:ext cx="7680959" cy="769441"/>
          </a:xfrm>
          <a:prstGeom prst="rect">
            <a:avLst/>
          </a:prstGeom>
          <a:noFill/>
        </p:spPr>
        <p:txBody>
          <a:bodyPr wrap="square" rtlCol="0">
            <a:spAutoFit/>
          </a:bodyPr>
          <a:lstStyle/>
          <a:p>
            <a:pPr algn="ctr"/>
            <a:r>
              <a:rPr lang="es-CR" sz="4400" b="1" u="sng" dirty="0">
                <a:solidFill>
                  <a:schemeClr val="bg2">
                    <a:lumMod val="50000"/>
                  </a:schemeClr>
                </a:solidFill>
              </a:rPr>
              <a:t>Capacidad de Actuar</a:t>
            </a:r>
            <a:endParaRPr lang="es-CR" sz="4400" dirty="0">
              <a:solidFill>
                <a:schemeClr val="bg2">
                  <a:lumMod val="50000"/>
                </a:schemeClr>
              </a:solidFill>
            </a:endParaRPr>
          </a:p>
        </p:txBody>
      </p:sp>
      <p:pic>
        <p:nvPicPr>
          <p:cNvPr id="6" name="Imagen 5">
            <a:extLst>
              <a:ext uri="{FF2B5EF4-FFF2-40B4-BE49-F238E27FC236}">
                <a16:creationId xmlns:a16="http://schemas.microsoft.com/office/drawing/2014/main" id="{63B98D31-8BA0-0E4B-80DC-5E0CFBF660E2}"/>
              </a:ext>
            </a:extLst>
          </p:cNvPr>
          <p:cNvPicPr>
            <a:picLocks noChangeAspect="1"/>
          </p:cNvPicPr>
          <p:nvPr/>
        </p:nvPicPr>
        <p:blipFill>
          <a:blip r:embed="rId2"/>
          <a:stretch>
            <a:fillRect/>
          </a:stretch>
        </p:blipFill>
        <p:spPr>
          <a:xfrm>
            <a:off x="3851920" y="4899291"/>
            <a:ext cx="1656184" cy="1656184"/>
          </a:xfrm>
          <a:prstGeom prst="rect">
            <a:avLst/>
          </a:prstGeom>
        </p:spPr>
      </p:pic>
    </p:spTree>
    <p:extLst>
      <p:ext uri="{BB962C8B-B14F-4D97-AF65-F5344CB8AC3E}">
        <p14:creationId xmlns:p14="http://schemas.microsoft.com/office/powerpoint/2010/main" val="8987632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4830" b="93054" l="4674" r="95598">
                        <a14:foregroundMark x1="45489" y1="11132" x2="39239" y2="9476"/>
                        <a14:foregroundMark x1="52065" y1="11454" x2="57500" y2="9476"/>
                        <a14:foregroundMark x1="64130" y1="21757" x2="59837" y2="14121"/>
                        <a14:foregroundMark x1="34565" y1="41306" x2="36902" y2="29715"/>
                        <a14:foregroundMark x1="33804" y1="29715" x2="49348" y2="31003"/>
                        <a14:foregroundMark x1="58696" y1="35005" x2="49728" y2="35005"/>
                        <a14:foregroundMark x1="57935" y1="37305" x2="54022" y2="35005"/>
                        <a14:foregroundMark x1="57935" y1="36339" x2="53261" y2="33349"/>
                        <a14:foregroundMark x1="68424" y1="39650" x2="64511" y2="34683"/>
                        <a14:foregroundMark x1="66467" y1="29025" x2="64891" y2="23045"/>
                        <a14:foregroundMark x1="29130" y1="45630" x2="71141" y2="43284"/>
                        <a14:foregroundMark x1="47826" y1="46596" x2="52880" y2="59568"/>
                        <a14:foregroundMark x1="62174" y1="50920" x2="53641" y2="58556"/>
                        <a14:foregroundMark x1="59076" y1="33993" x2="54783" y2="32015"/>
                      </a14:backgroundRemoval>
                    </a14:imgEffect>
                  </a14:imgLayer>
                </a14:imgProps>
              </a:ext>
              <a:ext uri="{28A0092B-C50C-407E-A947-70E740481C1C}">
                <a14:useLocalDpi xmlns:a14="http://schemas.microsoft.com/office/drawing/2010/main" val="0"/>
              </a:ext>
            </a:extLst>
          </a:blip>
          <a:srcRect/>
          <a:stretch>
            <a:fillRect/>
          </a:stretch>
        </p:blipFill>
        <p:spPr bwMode="auto">
          <a:xfrm>
            <a:off x="683567" y="1204407"/>
            <a:ext cx="4055785"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419872" y="764704"/>
            <a:ext cx="5224507"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S" sz="5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Legitimación</a:t>
            </a:r>
          </a:p>
        </p:txBody>
      </p:sp>
    </p:spTree>
    <p:extLst>
      <p:ext uri="{BB962C8B-B14F-4D97-AF65-F5344CB8AC3E}">
        <p14:creationId xmlns:p14="http://schemas.microsoft.com/office/powerpoint/2010/main" val="2663182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pPr algn="ctr"/>
            <a:r>
              <a:rPr lang="es-CR" b="1" u="sng" dirty="0">
                <a:solidFill>
                  <a:schemeClr val="accent4">
                    <a:lumMod val="75000"/>
                  </a:schemeClr>
                </a:solidFill>
              </a:rPr>
              <a:t>Legitimación</a:t>
            </a:r>
          </a:p>
        </p:txBody>
      </p:sp>
      <p:sp>
        <p:nvSpPr>
          <p:cNvPr id="2" name="1 Marcador de contenido"/>
          <p:cNvSpPr>
            <a:spLocks noGrp="1"/>
          </p:cNvSpPr>
          <p:nvPr>
            <p:ph idx="1"/>
          </p:nvPr>
        </p:nvSpPr>
        <p:spPr>
          <a:xfrm>
            <a:off x="731520" y="3717032"/>
            <a:ext cx="7680960" cy="2318008"/>
          </a:xfrm>
        </p:spPr>
        <p:txBody>
          <a:bodyPr>
            <a:normAutofit/>
          </a:bodyPr>
          <a:lstStyle/>
          <a:p>
            <a:pPr algn="just"/>
            <a:r>
              <a:rPr lang="es-CR" dirty="0"/>
              <a:t>Es la situación jurídica de un sujeto, que le permite actuar de determinada forma.</a:t>
            </a:r>
          </a:p>
          <a:p>
            <a:pPr algn="just"/>
            <a:endParaRPr lang="es-CR" dirty="0"/>
          </a:p>
          <a:p>
            <a:pPr algn="just"/>
            <a:r>
              <a:rPr lang="es-CR" u="sng" dirty="0"/>
              <a:t>El concepto de legitimación debe distinguirse de la capacidad jurídica, porque esta es una cualidad de la persona que presupone atributos determinados y la legitimación es la situación de la persona respecto al acto o relación jurídica</a:t>
            </a:r>
            <a:r>
              <a:rPr lang="es-CR" dirty="0"/>
              <a:t>. </a:t>
            </a:r>
          </a:p>
        </p:txBody>
      </p:sp>
      <p:pic>
        <p:nvPicPr>
          <p:cNvPr id="4" name="Imagen 3">
            <a:extLst>
              <a:ext uri="{FF2B5EF4-FFF2-40B4-BE49-F238E27FC236}">
                <a16:creationId xmlns:a16="http://schemas.microsoft.com/office/drawing/2014/main" id="{62C9C174-9705-DC42-A751-71489EA481F1}"/>
              </a:ext>
            </a:extLst>
          </p:cNvPr>
          <p:cNvPicPr>
            <a:picLocks noChangeAspect="1"/>
          </p:cNvPicPr>
          <p:nvPr/>
        </p:nvPicPr>
        <p:blipFill>
          <a:blip r:embed="rId2"/>
          <a:stretch>
            <a:fillRect/>
          </a:stretch>
        </p:blipFill>
        <p:spPr>
          <a:xfrm>
            <a:off x="2915816" y="2014194"/>
            <a:ext cx="3387430" cy="1641115"/>
          </a:xfrm>
          <a:prstGeom prst="rect">
            <a:avLst/>
          </a:prstGeom>
        </p:spPr>
      </p:pic>
    </p:spTree>
    <p:extLst>
      <p:ext uri="{BB962C8B-B14F-4D97-AF65-F5344CB8AC3E}">
        <p14:creationId xmlns:p14="http://schemas.microsoft.com/office/powerpoint/2010/main" val="2862413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804CE-F67D-594E-8AC2-085826954040}"/>
              </a:ext>
            </a:extLst>
          </p:cNvPr>
          <p:cNvSpPr>
            <a:spLocks noGrp="1"/>
          </p:cNvSpPr>
          <p:nvPr>
            <p:ph type="title"/>
          </p:nvPr>
        </p:nvSpPr>
        <p:spPr/>
        <p:txBody>
          <a:bodyPr/>
          <a:lstStyle/>
          <a:p>
            <a:pPr algn="ctr"/>
            <a:r>
              <a:rPr lang="es-CR" b="1" u="sng" dirty="0">
                <a:solidFill>
                  <a:schemeClr val="accent2">
                    <a:lumMod val="50000"/>
                  </a:schemeClr>
                </a:solidFill>
              </a:rPr>
              <a:t>Titularidad.</a:t>
            </a:r>
          </a:p>
        </p:txBody>
      </p:sp>
      <p:sp>
        <p:nvSpPr>
          <p:cNvPr id="3" name="Marcador de contenido 2">
            <a:extLst>
              <a:ext uri="{FF2B5EF4-FFF2-40B4-BE49-F238E27FC236}">
                <a16:creationId xmlns:a16="http://schemas.microsoft.com/office/drawing/2014/main" id="{39146458-CFFC-1D42-96CA-751152D9C3C5}"/>
              </a:ext>
            </a:extLst>
          </p:cNvPr>
          <p:cNvSpPr>
            <a:spLocks noGrp="1"/>
          </p:cNvSpPr>
          <p:nvPr>
            <p:ph idx="1"/>
          </p:nvPr>
        </p:nvSpPr>
        <p:spPr/>
        <p:txBody>
          <a:bodyPr/>
          <a:lstStyle/>
          <a:p>
            <a:endParaRPr lang="es-CR" dirty="0"/>
          </a:p>
          <a:p>
            <a:pPr algn="just"/>
            <a:r>
              <a:rPr lang="es-CR" sz="2800" b="1" i="1" dirty="0">
                <a:solidFill>
                  <a:schemeClr val="accent1">
                    <a:lumMod val="75000"/>
                  </a:schemeClr>
                </a:solidFill>
              </a:rPr>
              <a:t>“Es la situación actual en la cual se encuentra un sujeto de ser receptor actual de efectos jurídicos.”</a:t>
            </a:r>
          </a:p>
        </p:txBody>
      </p:sp>
      <p:pic>
        <p:nvPicPr>
          <p:cNvPr id="4" name="Imagen 3">
            <a:extLst>
              <a:ext uri="{FF2B5EF4-FFF2-40B4-BE49-F238E27FC236}">
                <a16:creationId xmlns:a16="http://schemas.microsoft.com/office/drawing/2014/main" id="{623AE01F-097A-D944-9887-6AA8796CF268}"/>
              </a:ext>
            </a:extLst>
          </p:cNvPr>
          <p:cNvPicPr>
            <a:picLocks noChangeAspect="1"/>
          </p:cNvPicPr>
          <p:nvPr/>
        </p:nvPicPr>
        <p:blipFill>
          <a:blip r:embed="rId2"/>
          <a:stretch>
            <a:fillRect/>
          </a:stretch>
        </p:blipFill>
        <p:spPr>
          <a:xfrm>
            <a:off x="2757301" y="4221087"/>
            <a:ext cx="3614899" cy="1633237"/>
          </a:xfrm>
          <a:prstGeom prst="rect">
            <a:avLst/>
          </a:prstGeom>
        </p:spPr>
      </p:pic>
    </p:spTree>
    <p:extLst>
      <p:ext uri="{BB962C8B-B14F-4D97-AF65-F5344CB8AC3E}">
        <p14:creationId xmlns:p14="http://schemas.microsoft.com/office/powerpoint/2010/main" val="29826289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C4D12D-8698-6041-82F8-591D9EBC3102}"/>
              </a:ext>
            </a:extLst>
          </p:cNvPr>
          <p:cNvSpPr>
            <a:spLocks noGrp="1"/>
          </p:cNvSpPr>
          <p:nvPr>
            <p:ph type="title"/>
          </p:nvPr>
        </p:nvSpPr>
        <p:spPr/>
        <p:txBody>
          <a:bodyPr>
            <a:normAutofit/>
          </a:bodyPr>
          <a:lstStyle/>
          <a:p>
            <a:pPr algn="ctr"/>
            <a:r>
              <a:rPr lang="es-CR" sz="4400" b="1" u="sng" dirty="0">
                <a:solidFill>
                  <a:srgbClr val="C00000"/>
                </a:solidFill>
              </a:rPr>
              <a:t>Compatibilidad.</a:t>
            </a:r>
          </a:p>
        </p:txBody>
      </p:sp>
      <p:sp>
        <p:nvSpPr>
          <p:cNvPr id="3" name="Marcador de contenido 2">
            <a:extLst>
              <a:ext uri="{FF2B5EF4-FFF2-40B4-BE49-F238E27FC236}">
                <a16:creationId xmlns:a16="http://schemas.microsoft.com/office/drawing/2014/main" id="{D0577E24-1CB0-794D-A4DE-D5667C771283}"/>
              </a:ext>
            </a:extLst>
          </p:cNvPr>
          <p:cNvSpPr>
            <a:spLocks noGrp="1"/>
          </p:cNvSpPr>
          <p:nvPr>
            <p:ph idx="1"/>
          </p:nvPr>
        </p:nvSpPr>
        <p:spPr/>
        <p:txBody>
          <a:bodyPr/>
          <a:lstStyle/>
          <a:p>
            <a:endParaRPr lang="es-CR" dirty="0"/>
          </a:p>
          <a:p>
            <a:pPr algn="just"/>
            <a:r>
              <a:rPr lang="es-CR" dirty="0"/>
              <a:t>El sujeto debe tener compatibilidad en relación con el negocio jurídico que lleva a cabo.</a:t>
            </a:r>
          </a:p>
          <a:p>
            <a:endParaRPr lang="es-CR" dirty="0"/>
          </a:p>
          <a:p>
            <a:pPr algn="just"/>
            <a:r>
              <a:rPr lang="es-CR" dirty="0"/>
              <a:t>En ocasiones un sujeto no puede llevar a cabo un negocio jurídico, por incompatibilildad del trabajo, puesto, o función que desempeña.</a:t>
            </a:r>
          </a:p>
        </p:txBody>
      </p:sp>
      <p:pic>
        <p:nvPicPr>
          <p:cNvPr id="4" name="Imagen 3">
            <a:extLst>
              <a:ext uri="{FF2B5EF4-FFF2-40B4-BE49-F238E27FC236}">
                <a16:creationId xmlns:a16="http://schemas.microsoft.com/office/drawing/2014/main" id="{286E4B7C-4866-F143-BA61-C04C728B3727}"/>
              </a:ext>
            </a:extLst>
          </p:cNvPr>
          <p:cNvPicPr>
            <a:picLocks noChangeAspect="1"/>
          </p:cNvPicPr>
          <p:nvPr/>
        </p:nvPicPr>
        <p:blipFill>
          <a:blip r:embed="rId2"/>
          <a:stretch>
            <a:fillRect/>
          </a:stretch>
        </p:blipFill>
        <p:spPr>
          <a:xfrm>
            <a:off x="3419872" y="4653136"/>
            <a:ext cx="2297410" cy="1582660"/>
          </a:xfrm>
          <a:prstGeom prst="rect">
            <a:avLst/>
          </a:prstGeom>
        </p:spPr>
      </p:pic>
    </p:spTree>
    <p:extLst>
      <p:ext uri="{BB962C8B-B14F-4D97-AF65-F5344CB8AC3E}">
        <p14:creationId xmlns:p14="http://schemas.microsoft.com/office/powerpoint/2010/main" val="1739368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620688"/>
            <a:ext cx="7680960" cy="1033466"/>
          </a:xfrm>
        </p:spPr>
        <p:txBody>
          <a:bodyPr>
            <a:normAutofit fontScale="90000"/>
          </a:bodyPr>
          <a:lstStyle/>
          <a:p>
            <a:pPr algn="ctr" eaLnBrk="1" fontAlgn="auto" hangingPunct="1">
              <a:spcAft>
                <a:spcPts val="0"/>
              </a:spcAft>
              <a:defRPr/>
            </a:pPr>
            <a:br>
              <a:rPr lang="es-MX" dirty="0"/>
            </a:br>
            <a:r>
              <a:rPr lang="es-ES_tradnl" b="1" u="sng" dirty="0"/>
              <a:t>El objeto presupuesto objetivo</a:t>
            </a:r>
            <a:endParaRPr lang="es-MX" u="sng" dirty="0"/>
          </a:p>
        </p:txBody>
      </p:sp>
      <p:sp>
        <p:nvSpPr>
          <p:cNvPr id="49154" name="Content Placeholder 2"/>
          <p:cNvSpPr>
            <a:spLocks noGrp="1"/>
          </p:cNvSpPr>
          <p:nvPr>
            <p:ph idx="4294967295"/>
          </p:nvPr>
        </p:nvSpPr>
        <p:spPr>
          <a:xfrm>
            <a:off x="457200" y="2348880"/>
            <a:ext cx="8229600" cy="4389437"/>
          </a:xfrm>
        </p:spPr>
        <p:txBody>
          <a:bodyPr/>
          <a:lstStyle/>
          <a:p>
            <a:pPr algn="just" eaLnBrk="1" hangingPunct="1">
              <a:buFont typeface="Wingdings" pitchFamily="2" charset="2"/>
              <a:buChar char="Ø"/>
            </a:pPr>
            <a:r>
              <a:rPr lang="es-ES_tradnl" dirty="0"/>
              <a:t>En el ordenamiento jurídico se utiliza para diversos significados, objeto como cosa, como prestación, como finalidad, etc.</a:t>
            </a:r>
          </a:p>
          <a:p>
            <a:pPr algn="just" eaLnBrk="1" hangingPunct="1">
              <a:buFont typeface="Wingdings" pitchFamily="2" charset="2"/>
              <a:buChar char="Ø"/>
            </a:pPr>
            <a:endParaRPr lang="es-ES_tradnl" dirty="0"/>
          </a:p>
          <a:p>
            <a:pPr algn="just" eaLnBrk="1" hangingPunct="1">
              <a:buFont typeface="Wingdings" pitchFamily="2" charset="2"/>
              <a:buChar char="Ø"/>
            </a:pPr>
            <a:r>
              <a:rPr lang="es-ES_tradnl" dirty="0"/>
              <a:t>Veremos el objeto como punto de vinculación </a:t>
            </a:r>
            <a:r>
              <a:rPr lang="es-ES_tradnl" b="1" u="sng" dirty="0">
                <a:solidFill>
                  <a:srgbClr val="C00000"/>
                </a:solidFill>
              </a:rPr>
              <a:t>posible</a:t>
            </a:r>
            <a:r>
              <a:rPr lang="es-ES_tradnl" dirty="0"/>
              <a:t> entre el hecho y el efecto jurídico.</a:t>
            </a:r>
          </a:p>
          <a:p>
            <a:pPr marL="0" indent="0" algn="just" eaLnBrk="1" hangingPunct="1">
              <a:buNone/>
            </a:pPr>
            <a:endParaRPr lang="es-MX"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915061-5C4B-0140-AEF0-6C09E0D84282}"/>
              </a:ext>
            </a:extLst>
          </p:cNvPr>
          <p:cNvSpPr>
            <a:spLocks noGrp="1"/>
          </p:cNvSpPr>
          <p:nvPr>
            <p:ph type="title"/>
          </p:nvPr>
        </p:nvSpPr>
        <p:spPr/>
        <p:txBody>
          <a:bodyPr/>
          <a:lstStyle/>
          <a:p>
            <a:pPr algn="ctr"/>
            <a:r>
              <a:rPr lang="es-CR" b="1" u="sng" dirty="0">
                <a:solidFill>
                  <a:srgbClr val="C00000"/>
                </a:solidFill>
              </a:rPr>
              <a:t>Objeto.</a:t>
            </a:r>
          </a:p>
        </p:txBody>
      </p:sp>
      <p:sp>
        <p:nvSpPr>
          <p:cNvPr id="3" name="CuadroTexto 2">
            <a:extLst>
              <a:ext uri="{FF2B5EF4-FFF2-40B4-BE49-F238E27FC236}">
                <a16:creationId xmlns:a16="http://schemas.microsoft.com/office/drawing/2014/main" id="{9C70B3BC-C8ED-5B47-A73E-DB739D446960}"/>
              </a:ext>
            </a:extLst>
          </p:cNvPr>
          <p:cNvSpPr txBox="1"/>
          <p:nvPr/>
        </p:nvSpPr>
        <p:spPr>
          <a:xfrm>
            <a:off x="731520" y="2414520"/>
            <a:ext cx="7680960" cy="2862322"/>
          </a:xfrm>
          <a:prstGeom prst="rect">
            <a:avLst/>
          </a:prstGeom>
          <a:noFill/>
        </p:spPr>
        <p:txBody>
          <a:bodyPr wrap="square" rtlCol="0">
            <a:spAutoFit/>
          </a:bodyPr>
          <a:lstStyle/>
          <a:p>
            <a:pPr algn="just" eaLnBrk="1" hangingPunct="1">
              <a:buFont typeface="Wingdings" pitchFamily="2" charset="2"/>
              <a:buChar char="Ø"/>
            </a:pPr>
            <a:r>
              <a:rPr lang="es-ES_tradnl" b="1" dirty="0"/>
              <a:t>Artículo 627</a:t>
            </a:r>
            <a:r>
              <a:rPr lang="es-ES_tradnl" dirty="0"/>
              <a:t>, señala inciso b el objeto debe ser una </a:t>
            </a:r>
            <a:r>
              <a:rPr lang="es-ES_tradnl" b="1" u="sng" dirty="0">
                <a:solidFill>
                  <a:srgbClr val="942092"/>
                </a:solidFill>
              </a:rPr>
              <a:t>cosa cierta y posible.</a:t>
            </a:r>
          </a:p>
          <a:p>
            <a:pPr algn="just" eaLnBrk="1" hangingPunct="1"/>
            <a:endParaRPr lang="es-ES_tradnl" dirty="0"/>
          </a:p>
          <a:p>
            <a:pPr algn="just" eaLnBrk="1" hangingPunct="1">
              <a:buFont typeface="Wingdings" pitchFamily="2" charset="2"/>
              <a:buChar char="Ø"/>
            </a:pPr>
            <a:r>
              <a:rPr lang="es-ES_tradnl" b="1" dirty="0"/>
              <a:t>Artículo 630</a:t>
            </a:r>
            <a:r>
              <a:rPr lang="es-ES_tradnl" dirty="0"/>
              <a:t>, indica que debe ser </a:t>
            </a:r>
            <a:r>
              <a:rPr lang="es-ES_tradnl" b="1" u="sng" dirty="0">
                <a:solidFill>
                  <a:srgbClr val="942092"/>
                </a:solidFill>
              </a:rPr>
              <a:t>determinable o determinado</a:t>
            </a:r>
            <a:r>
              <a:rPr lang="es-ES_tradnl" b="1" dirty="0">
                <a:solidFill>
                  <a:srgbClr val="942092"/>
                </a:solidFill>
              </a:rPr>
              <a:t> </a:t>
            </a:r>
            <a:r>
              <a:rPr lang="es-ES_tradnl" dirty="0"/>
              <a:t>y reducirse a un </a:t>
            </a:r>
            <a:r>
              <a:rPr lang="es-ES_tradnl" b="1" u="sng" dirty="0">
                <a:solidFill>
                  <a:srgbClr val="942092"/>
                </a:solidFill>
              </a:rPr>
              <a:t>valor exigible</a:t>
            </a:r>
            <a:r>
              <a:rPr lang="es-ES_tradnl" dirty="0"/>
              <a:t>.</a:t>
            </a:r>
          </a:p>
          <a:p>
            <a:pPr algn="just" eaLnBrk="1" hangingPunct="1"/>
            <a:endParaRPr lang="es-ES_tradnl" dirty="0"/>
          </a:p>
          <a:p>
            <a:pPr algn="just" eaLnBrk="1" hangingPunct="1">
              <a:buFont typeface="Wingdings" pitchFamily="2" charset="2"/>
              <a:buChar char="Ø"/>
            </a:pPr>
            <a:r>
              <a:rPr lang="es-ES_tradnl" b="1" dirty="0"/>
              <a:t>Artículo 631 </a:t>
            </a:r>
            <a:r>
              <a:rPr lang="es-ES_tradnl" dirty="0"/>
              <a:t>nos dice que debe ser </a:t>
            </a:r>
            <a:r>
              <a:rPr lang="es-ES_tradnl" b="1" u="sng" dirty="0">
                <a:solidFill>
                  <a:srgbClr val="942092"/>
                </a:solidFill>
              </a:rPr>
              <a:t>posible.</a:t>
            </a:r>
            <a:r>
              <a:rPr lang="es-ES_tradnl" dirty="0"/>
              <a:t> </a:t>
            </a:r>
          </a:p>
          <a:p>
            <a:pPr algn="just" eaLnBrk="1" hangingPunct="1">
              <a:buFont typeface="Wingdings" pitchFamily="2" charset="2"/>
              <a:buChar char="Ø"/>
            </a:pPr>
            <a:endParaRPr lang="es-ES_tradnl" dirty="0"/>
          </a:p>
          <a:p>
            <a:pPr algn="just" eaLnBrk="1" hangingPunct="1">
              <a:buFont typeface="Wingdings" pitchFamily="2" charset="2"/>
              <a:buChar char="Ø"/>
            </a:pPr>
            <a:r>
              <a:rPr lang="es-ES_tradnl" dirty="0"/>
              <a:t>En la relación de estos artículos, sabremos qué características debe tener el objeto en el Negocio jurídico.</a:t>
            </a:r>
            <a:endParaRPr lang="es-MX" dirty="0"/>
          </a:p>
        </p:txBody>
      </p:sp>
      <p:pic>
        <p:nvPicPr>
          <p:cNvPr id="5" name="Imagen 4">
            <a:extLst>
              <a:ext uri="{FF2B5EF4-FFF2-40B4-BE49-F238E27FC236}">
                <a16:creationId xmlns:a16="http://schemas.microsoft.com/office/drawing/2014/main" id="{E99AE1B0-DF65-FF4B-8C96-FD473C51596A}"/>
              </a:ext>
            </a:extLst>
          </p:cNvPr>
          <p:cNvPicPr>
            <a:picLocks noChangeAspect="1"/>
          </p:cNvPicPr>
          <p:nvPr/>
        </p:nvPicPr>
        <p:blipFill>
          <a:blip r:embed="rId2"/>
          <a:stretch>
            <a:fillRect/>
          </a:stretch>
        </p:blipFill>
        <p:spPr>
          <a:xfrm>
            <a:off x="6876256" y="278237"/>
            <a:ext cx="1990731" cy="2100313"/>
          </a:xfrm>
          <a:prstGeom prst="rect">
            <a:avLst/>
          </a:prstGeom>
        </p:spPr>
      </p:pic>
    </p:spTree>
    <p:extLst>
      <p:ext uri="{BB962C8B-B14F-4D97-AF65-F5344CB8AC3E}">
        <p14:creationId xmlns:p14="http://schemas.microsoft.com/office/powerpoint/2010/main" val="1328502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algn="ctr" eaLnBrk="1" hangingPunct="1"/>
            <a:r>
              <a:rPr lang="es-ES_tradnl" b="1" u="sng" dirty="0">
                <a:solidFill>
                  <a:srgbClr val="0070C0"/>
                </a:solidFill>
              </a:rPr>
              <a:t>Existencia.</a:t>
            </a:r>
            <a:endParaRPr lang="es-MX" u="sng" dirty="0">
              <a:solidFill>
                <a:srgbClr val="0070C0"/>
              </a:solidFill>
            </a:endParaRPr>
          </a:p>
        </p:txBody>
      </p:sp>
      <p:sp>
        <p:nvSpPr>
          <p:cNvPr id="3" name="Content Placeholder 2"/>
          <p:cNvSpPr>
            <a:spLocks noGrp="1"/>
          </p:cNvSpPr>
          <p:nvPr>
            <p:ph idx="4294967295"/>
          </p:nvPr>
        </p:nvSpPr>
        <p:spPr>
          <a:xfrm>
            <a:off x="457200" y="1844824"/>
            <a:ext cx="8229600" cy="4895850"/>
          </a:xfrm>
        </p:spPr>
        <p:txBody>
          <a:bodyPr>
            <a:normAutofit/>
          </a:bodyPr>
          <a:lstStyle/>
          <a:p>
            <a:pPr marL="274320" indent="-274320" algn="just" eaLnBrk="1" fontAlgn="auto" hangingPunct="1">
              <a:spcAft>
                <a:spcPts val="0"/>
              </a:spcAft>
              <a:buClr>
                <a:schemeClr val="accent3"/>
              </a:buClr>
              <a:buFont typeface="Wingdings" pitchFamily="2" charset="2"/>
              <a:buChar char="Ø"/>
              <a:defRPr/>
            </a:pPr>
            <a:r>
              <a:rPr lang="es-ES_tradnl" dirty="0"/>
              <a:t>La existencia del objeto, se deduce de los artículos 627 inciso 2  y 629 del Código Civil..</a:t>
            </a:r>
          </a:p>
          <a:p>
            <a:pPr marL="274320" indent="-274320" algn="just" eaLnBrk="1" fontAlgn="auto" hangingPunct="1">
              <a:spcAft>
                <a:spcPts val="0"/>
              </a:spcAft>
              <a:buClr>
                <a:schemeClr val="accent3"/>
              </a:buClr>
              <a:buFont typeface="Wingdings" pitchFamily="2" charset="2"/>
              <a:buChar char="Ø"/>
              <a:defRPr/>
            </a:pPr>
            <a:r>
              <a:rPr lang="es-ES_tradnl" dirty="0"/>
              <a:t>El objeto  puede existir pero sobre una cosa cierta, o futura. </a:t>
            </a:r>
          </a:p>
          <a:p>
            <a:pPr marL="274320" indent="-274320" algn="just" eaLnBrk="1" fontAlgn="auto" hangingPunct="1">
              <a:spcAft>
                <a:spcPts val="0"/>
              </a:spcAft>
              <a:buClr>
                <a:schemeClr val="accent3"/>
              </a:buClr>
              <a:buFont typeface="Wingdings" pitchFamily="2" charset="2"/>
              <a:buChar char="Ø"/>
              <a:defRPr/>
            </a:pPr>
            <a:r>
              <a:rPr lang="es-ES_tradnl" dirty="0"/>
              <a:t>Dependiendo del negocio el objeto es esencial o no.</a:t>
            </a:r>
          </a:p>
          <a:p>
            <a:pPr marL="274320" indent="-274320" algn="just" eaLnBrk="1" fontAlgn="auto" hangingPunct="1">
              <a:spcAft>
                <a:spcPts val="0"/>
              </a:spcAft>
              <a:buClr>
                <a:schemeClr val="accent3"/>
              </a:buClr>
              <a:buFont typeface="Wingdings" pitchFamily="2" charset="2"/>
              <a:buChar char="Ø"/>
              <a:defRPr/>
            </a:pPr>
            <a:r>
              <a:rPr lang="es-ES_tradnl" dirty="0"/>
              <a:t>Puede darse el caso que el objeto que pactamos en el negocio que exista parcialmente pero no totalmente. Afectaría la validez pero el comprador podría aceptar el negocio, reduciéndose el costo Articulo 1060 c.c.</a:t>
            </a:r>
          </a:p>
          <a:p>
            <a:pPr marL="274320" indent="-274320" eaLnBrk="1" fontAlgn="auto" hangingPunct="1">
              <a:spcAft>
                <a:spcPts val="0"/>
              </a:spcAft>
              <a:buClr>
                <a:schemeClr val="accent3"/>
              </a:buClr>
              <a:buFont typeface="Wingdings 2"/>
              <a:buChar char=""/>
              <a:defRPr/>
            </a:pPr>
            <a:endParaRPr lang="es-MX" dirty="0"/>
          </a:p>
        </p:txBody>
      </p:sp>
      <p:pic>
        <p:nvPicPr>
          <p:cNvPr id="2" name="Imagen 1">
            <a:extLst>
              <a:ext uri="{FF2B5EF4-FFF2-40B4-BE49-F238E27FC236}">
                <a16:creationId xmlns:a16="http://schemas.microsoft.com/office/drawing/2014/main" id="{717215D4-E6B1-8641-8A85-334AF5135A9A}"/>
              </a:ext>
            </a:extLst>
          </p:cNvPr>
          <p:cNvPicPr>
            <a:picLocks noChangeAspect="1"/>
          </p:cNvPicPr>
          <p:nvPr/>
        </p:nvPicPr>
        <p:blipFill>
          <a:blip r:embed="rId2"/>
          <a:stretch>
            <a:fillRect/>
          </a:stretch>
        </p:blipFill>
        <p:spPr>
          <a:xfrm>
            <a:off x="2663788" y="4437112"/>
            <a:ext cx="3816424" cy="214605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BA3E57-3649-2B46-9109-13381DBDDEEB}"/>
              </a:ext>
            </a:extLst>
          </p:cNvPr>
          <p:cNvSpPr>
            <a:spLocks noGrp="1"/>
          </p:cNvSpPr>
          <p:nvPr>
            <p:ph type="title"/>
          </p:nvPr>
        </p:nvSpPr>
        <p:spPr/>
        <p:txBody>
          <a:bodyPr/>
          <a:lstStyle/>
          <a:p>
            <a:pPr algn="ctr"/>
            <a:r>
              <a:rPr lang="es-CR" b="1" u="sng" dirty="0">
                <a:solidFill>
                  <a:schemeClr val="accent5">
                    <a:lumMod val="75000"/>
                  </a:schemeClr>
                </a:solidFill>
              </a:rPr>
              <a:t>Posible.</a:t>
            </a:r>
          </a:p>
        </p:txBody>
      </p:sp>
      <p:sp>
        <p:nvSpPr>
          <p:cNvPr id="3" name="CuadroTexto 2">
            <a:extLst>
              <a:ext uri="{FF2B5EF4-FFF2-40B4-BE49-F238E27FC236}">
                <a16:creationId xmlns:a16="http://schemas.microsoft.com/office/drawing/2014/main" id="{3642F37C-562C-1340-96D4-3342935E3178}"/>
              </a:ext>
            </a:extLst>
          </p:cNvPr>
          <p:cNvSpPr txBox="1"/>
          <p:nvPr/>
        </p:nvSpPr>
        <p:spPr>
          <a:xfrm>
            <a:off x="731520" y="2276872"/>
            <a:ext cx="7680960" cy="1477328"/>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pitchFamily="2" charset="2"/>
              <a:buChar char="Ø"/>
              <a:defRPr/>
            </a:pPr>
            <a:r>
              <a:rPr lang="es-ES_tradnl" dirty="0"/>
              <a:t>El objeto debe ser algo </a:t>
            </a:r>
            <a:r>
              <a:rPr lang="es-ES_tradnl" b="1" u="sng" dirty="0">
                <a:solidFill>
                  <a:srgbClr val="C00000"/>
                </a:solidFill>
              </a:rPr>
              <a:t>POSIBLE</a:t>
            </a:r>
            <a:r>
              <a:rPr lang="es-ES_tradnl" dirty="0"/>
              <a:t>, lo podemos deducir del articulo 627 inciso 2 con relación Articulo 631 inciso 1.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dirty="0"/>
              <a:t>Inexplicablemente en el articulo 631 a la imposibilidad física o legal, se le sanciona con ineficacia</a:t>
            </a:r>
            <a:endParaRPr lang="es-MX" dirty="0"/>
          </a:p>
        </p:txBody>
      </p:sp>
      <p:pic>
        <p:nvPicPr>
          <p:cNvPr id="4" name="Imagen 3">
            <a:extLst>
              <a:ext uri="{FF2B5EF4-FFF2-40B4-BE49-F238E27FC236}">
                <a16:creationId xmlns:a16="http://schemas.microsoft.com/office/drawing/2014/main" id="{5E8F1679-B481-D645-A4E8-7B65A7E44E5D}"/>
              </a:ext>
            </a:extLst>
          </p:cNvPr>
          <p:cNvPicPr>
            <a:picLocks noChangeAspect="1"/>
          </p:cNvPicPr>
          <p:nvPr/>
        </p:nvPicPr>
        <p:blipFill>
          <a:blip r:embed="rId2"/>
          <a:stretch>
            <a:fillRect/>
          </a:stretch>
        </p:blipFill>
        <p:spPr>
          <a:xfrm>
            <a:off x="3311860" y="4581128"/>
            <a:ext cx="2520280" cy="1656184"/>
          </a:xfrm>
          <a:prstGeom prst="rect">
            <a:avLst/>
          </a:prstGeom>
        </p:spPr>
      </p:pic>
    </p:spTree>
    <p:extLst>
      <p:ext uri="{BB962C8B-B14F-4D97-AF65-F5344CB8AC3E}">
        <p14:creationId xmlns:p14="http://schemas.microsoft.com/office/powerpoint/2010/main" val="32340832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algn="r" eaLnBrk="1" hangingPunct="1"/>
            <a:r>
              <a:rPr lang="es-ES_tradnl" b="1" u="sng" dirty="0">
                <a:solidFill>
                  <a:schemeClr val="accent5">
                    <a:lumMod val="75000"/>
                  </a:schemeClr>
                </a:solidFill>
              </a:rPr>
              <a:t>Tipos de imposibilidades</a:t>
            </a:r>
            <a:r>
              <a:rPr lang="es-ES_tradnl" u="sng" dirty="0">
                <a:solidFill>
                  <a:schemeClr val="accent5">
                    <a:lumMod val="75000"/>
                  </a:schemeClr>
                </a:solidFill>
              </a:rPr>
              <a:t>:</a:t>
            </a:r>
            <a:endParaRPr lang="es-MX" u="sng" dirty="0">
              <a:solidFill>
                <a:schemeClr val="accent5">
                  <a:lumMod val="75000"/>
                </a:schemeClr>
              </a:solidFill>
            </a:endParaRPr>
          </a:p>
        </p:txBody>
      </p:sp>
      <p:sp>
        <p:nvSpPr>
          <p:cNvPr id="51202" name="Content Placeholder 2"/>
          <p:cNvSpPr>
            <a:spLocks noGrp="1"/>
          </p:cNvSpPr>
          <p:nvPr>
            <p:ph idx="4294967295"/>
          </p:nvPr>
        </p:nvSpPr>
        <p:spPr>
          <a:xfrm>
            <a:off x="457200" y="2348880"/>
            <a:ext cx="8229600" cy="4033465"/>
          </a:xfrm>
        </p:spPr>
        <p:txBody>
          <a:bodyPr>
            <a:normAutofit fontScale="92500" lnSpcReduction="10000"/>
          </a:bodyPr>
          <a:lstStyle/>
          <a:p>
            <a:pPr algn="just" eaLnBrk="1" hangingPunct="1">
              <a:lnSpc>
                <a:spcPct val="90000"/>
              </a:lnSpc>
              <a:buFont typeface="Wingdings" pitchFamily="2" charset="2"/>
              <a:buChar char="Ø"/>
            </a:pPr>
            <a:r>
              <a:rPr lang="es-ES_tradnl" b="1" u="sng" dirty="0">
                <a:solidFill>
                  <a:srgbClr val="C00000"/>
                </a:solidFill>
              </a:rPr>
              <a:t>Imposibilidad física:</a:t>
            </a:r>
            <a:r>
              <a:rPr lang="es-ES_tradnl" b="1" dirty="0">
                <a:solidFill>
                  <a:srgbClr val="C00000"/>
                </a:solidFill>
              </a:rPr>
              <a:t> </a:t>
            </a:r>
            <a:r>
              <a:rPr lang="es-ES_tradnl" dirty="0"/>
              <a:t>puede ser de dos tipos, </a:t>
            </a:r>
            <a:r>
              <a:rPr lang="es-ES_tradnl" b="1" u="sng" dirty="0">
                <a:solidFill>
                  <a:srgbClr val="C00000"/>
                </a:solidFill>
              </a:rPr>
              <a:t>absoluta</a:t>
            </a:r>
            <a:r>
              <a:rPr lang="es-ES_tradnl" dirty="0"/>
              <a:t> o </a:t>
            </a:r>
            <a:r>
              <a:rPr lang="es-ES_tradnl" b="1" u="sng" dirty="0">
                <a:solidFill>
                  <a:srgbClr val="C00000"/>
                </a:solidFill>
              </a:rPr>
              <a:t>relativa.</a:t>
            </a:r>
            <a:r>
              <a:rPr lang="es-ES_tradnl" dirty="0"/>
              <a:t> </a:t>
            </a:r>
          </a:p>
          <a:p>
            <a:pPr algn="just" eaLnBrk="1" hangingPunct="1">
              <a:lnSpc>
                <a:spcPct val="90000"/>
              </a:lnSpc>
              <a:buFont typeface="Wingdings" pitchFamily="2" charset="2"/>
              <a:buChar char="Ø"/>
            </a:pPr>
            <a:endParaRPr lang="es-ES_tradnl" dirty="0"/>
          </a:p>
          <a:p>
            <a:pPr algn="just" eaLnBrk="1" hangingPunct="1">
              <a:lnSpc>
                <a:spcPct val="90000"/>
              </a:lnSpc>
              <a:buFont typeface="Wingdings" pitchFamily="2" charset="2"/>
              <a:buChar char="Ø"/>
            </a:pPr>
            <a:r>
              <a:rPr lang="es-ES_tradnl" dirty="0"/>
              <a:t>Es </a:t>
            </a:r>
            <a:r>
              <a:rPr lang="es-ES_tradnl" b="1" u="sng" dirty="0">
                <a:solidFill>
                  <a:srgbClr val="C00000"/>
                </a:solidFill>
              </a:rPr>
              <a:t>absoluta</a:t>
            </a:r>
            <a:r>
              <a:rPr lang="es-ES_tradnl" dirty="0"/>
              <a:t> cuando nadie lo puede hacer es imposible para todo mundo. </a:t>
            </a:r>
          </a:p>
          <a:p>
            <a:pPr algn="just" eaLnBrk="1" hangingPunct="1">
              <a:lnSpc>
                <a:spcPct val="90000"/>
              </a:lnSpc>
              <a:buFont typeface="Wingdings" pitchFamily="2" charset="2"/>
              <a:buChar char="Ø"/>
            </a:pPr>
            <a:endParaRPr lang="es-ES_tradnl" dirty="0"/>
          </a:p>
          <a:p>
            <a:pPr algn="just" eaLnBrk="1" hangingPunct="1">
              <a:lnSpc>
                <a:spcPct val="90000"/>
              </a:lnSpc>
              <a:buFont typeface="Wingdings" pitchFamily="2" charset="2"/>
              <a:buChar char="Ø"/>
            </a:pPr>
            <a:r>
              <a:rPr lang="es-ES_tradnl" dirty="0"/>
              <a:t>Es </a:t>
            </a:r>
            <a:r>
              <a:rPr lang="es-ES_tradnl" b="1" u="sng" dirty="0">
                <a:solidFill>
                  <a:srgbClr val="C00000"/>
                </a:solidFill>
              </a:rPr>
              <a:t>relativa</a:t>
            </a:r>
            <a:r>
              <a:rPr lang="es-ES_tradnl" dirty="0"/>
              <a:t> cuando esa conducta es posible para alguien pero no para todas las personas.</a:t>
            </a:r>
          </a:p>
          <a:p>
            <a:pPr algn="just" eaLnBrk="1" hangingPunct="1">
              <a:lnSpc>
                <a:spcPct val="90000"/>
              </a:lnSpc>
              <a:buFont typeface="Wingdings" pitchFamily="2" charset="2"/>
              <a:buChar char="Ø"/>
            </a:pPr>
            <a:endParaRPr lang="es-ES_tradnl" dirty="0"/>
          </a:p>
          <a:p>
            <a:pPr algn="just" eaLnBrk="1" hangingPunct="1">
              <a:lnSpc>
                <a:spcPct val="90000"/>
              </a:lnSpc>
              <a:buFont typeface="Wingdings" pitchFamily="2" charset="2"/>
              <a:buChar char="Ø"/>
            </a:pPr>
            <a:r>
              <a:rPr lang="es-ES_tradnl" dirty="0"/>
              <a:t>La imposibilidad podría ser </a:t>
            </a:r>
            <a:r>
              <a:rPr lang="es-ES_tradnl" b="1" u="sng" dirty="0">
                <a:solidFill>
                  <a:srgbClr val="C00000"/>
                </a:solidFill>
              </a:rPr>
              <a:t>originaria</a:t>
            </a:r>
            <a:r>
              <a:rPr lang="es-ES_tradnl" dirty="0"/>
              <a:t> o </a:t>
            </a:r>
            <a:r>
              <a:rPr lang="es-ES_tradnl" b="1" u="sng" dirty="0">
                <a:solidFill>
                  <a:srgbClr val="C00000"/>
                </a:solidFill>
              </a:rPr>
              <a:t>sobreviniente.</a:t>
            </a:r>
            <a:r>
              <a:rPr lang="es-ES_tradnl" dirty="0"/>
              <a:t> </a:t>
            </a:r>
          </a:p>
          <a:p>
            <a:pPr algn="just" eaLnBrk="1" hangingPunct="1">
              <a:lnSpc>
                <a:spcPct val="90000"/>
              </a:lnSpc>
              <a:buFont typeface="Wingdings" pitchFamily="2" charset="2"/>
              <a:buChar char="Ø"/>
            </a:pPr>
            <a:endParaRPr lang="es-ES_tradnl" dirty="0"/>
          </a:p>
          <a:p>
            <a:pPr algn="just" eaLnBrk="1" hangingPunct="1">
              <a:lnSpc>
                <a:spcPct val="90000"/>
              </a:lnSpc>
              <a:buFont typeface="Wingdings" pitchFamily="2" charset="2"/>
              <a:buChar char="Ø"/>
            </a:pPr>
            <a:r>
              <a:rPr lang="es-ES_tradnl" b="1" u="sng" dirty="0">
                <a:solidFill>
                  <a:srgbClr val="C00000"/>
                </a:solidFill>
              </a:rPr>
              <a:t>Originaria</a:t>
            </a:r>
            <a:r>
              <a:rPr lang="es-ES_tradnl" dirty="0"/>
              <a:t> cuando la imposibilidad se da desde el inicio del Negocio jurídico. </a:t>
            </a:r>
          </a:p>
          <a:p>
            <a:pPr marL="0" indent="0" algn="just" eaLnBrk="1" hangingPunct="1">
              <a:lnSpc>
                <a:spcPct val="90000"/>
              </a:lnSpc>
              <a:buNone/>
            </a:pPr>
            <a:endParaRPr lang="es-ES_tradnl" dirty="0"/>
          </a:p>
          <a:p>
            <a:pPr algn="just" eaLnBrk="1" hangingPunct="1">
              <a:lnSpc>
                <a:spcPct val="90000"/>
              </a:lnSpc>
              <a:buFont typeface="Wingdings" pitchFamily="2" charset="2"/>
              <a:buChar char="Ø"/>
            </a:pPr>
            <a:r>
              <a:rPr lang="es-ES_tradnl" b="1" u="sng" dirty="0">
                <a:solidFill>
                  <a:srgbClr val="C00000"/>
                </a:solidFill>
              </a:rPr>
              <a:t>Sobreviniente</a:t>
            </a:r>
            <a:r>
              <a:rPr lang="es-ES_tradnl" dirty="0"/>
              <a:t> cuando la imposibilidad surge ya existiendo el negocio.</a:t>
            </a:r>
            <a:endParaRPr lang="es-MX" dirty="0"/>
          </a:p>
        </p:txBody>
      </p:sp>
      <p:pic>
        <p:nvPicPr>
          <p:cNvPr id="2" name="Imagen 1">
            <a:extLst>
              <a:ext uri="{FF2B5EF4-FFF2-40B4-BE49-F238E27FC236}">
                <a16:creationId xmlns:a16="http://schemas.microsoft.com/office/drawing/2014/main" id="{94BC995C-7B59-414E-A0AF-DEF526C51ABE}"/>
              </a:ext>
            </a:extLst>
          </p:cNvPr>
          <p:cNvPicPr>
            <a:picLocks noChangeAspect="1"/>
          </p:cNvPicPr>
          <p:nvPr/>
        </p:nvPicPr>
        <p:blipFill>
          <a:blip r:embed="rId2"/>
          <a:stretch>
            <a:fillRect/>
          </a:stretch>
        </p:blipFill>
        <p:spPr>
          <a:xfrm>
            <a:off x="179512" y="172387"/>
            <a:ext cx="1938654" cy="200915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ctr" eaLnBrk="1" hangingPunct="1"/>
            <a:r>
              <a:rPr lang="es-ES_tradnl" b="1" u="sng" dirty="0">
                <a:solidFill>
                  <a:schemeClr val="accent5">
                    <a:lumMod val="75000"/>
                  </a:schemeClr>
                </a:solidFill>
              </a:rPr>
              <a:t>La imposibilidad del objeto</a:t>
            </a:r>
            <a:endParaRPr lang="es-MX" u="sng" dirty="0">
              <a:solidFill>
                <a:schemeClr val="accent5">
                  <a:lumMod val="75000"/>
                </a:schemeClr>
              </a:solidFill>
            </a:endParaRPr>
          </a:p>
        </p:txBody>
      </p:sp>
      <p:sp>
        <p:nvSpPr>
          <p:cNvPr id="52226" name="Content Placeholder 2"/>
          <p:cNvSpPr>
            <a:spLocks noGrp="1"/>
          </p:cNvSpPr>
          <p:nvPr>
            <p:ph idx="4294967295"/>
          </p:nvPr>
        </p:nvSpPr>
        <p:spPr>
          <a:xfrm>
            <a:off x="457200" y="1556792"/>
            <a:ext cx="8229600" cy="4752975"/>
          </a:xfrm>
        </p:spPr>
        <p:txBody>
          <a:bodyPr/>
          <a:lstStyle/>
          <a:p>
            <a:pPr algn="just" eaLnBrk="1" hangingPunct="1">
              <a:buFont typeface="Wingdings" pitchFamily="2" charset="2"/>
              <a:buChar char="Ø"/>
            </a:pPr>
            <a:endParaRPr lang="es-ES_tradnl" dirty="0"/>
          </a:p>
          <a:p>
            <a:pPr algn="just" eaLnBrk="1" hangingPunct="1">
              <a:buFont typeface="Wingdings" pitchFamily="2" charset="2"/>
              <a:buChar char="Ø"/>
            </a:pPr>
            <a:endParaRPr lang="es-ES_tradnl" dirty="0"/>
          </a:p>
          <a:p>
            <a:pPr algn="just">
              <a:buFont typeface="Wingdings" pitchFamily="2" charset="2"/>
              <a:buChar char="Ø"/>
            </a:pPr>
            <a:r>
              <a:rPr lang="es-ES_tradnl" dirty="0"/>
              <a:t>La imposibilidad podría ser </a:t>
            </a:r>
            <a:r>
              <a:rPr lang="es-ES_tradnl" b="1" u="sng" dirty="0">
                <a:solidFill>
                  <a:srgbClr val="C00000"/>
                </a:solidFill>
              </a:rPr>
              <a:t>parcial</a:t>
            </a:r>
            <a:r>
              <a:rPr lang="es-ES_tradnl" dirty="0"/>
              <a:t> o </a:t>
            </a:r>
            <a:r>
              <a:rPr lang="es-ES_tradnl" b="1" u="sng" dirty="0">
                <a:solidFill>
                  <a:srgbClr val="C00000"/>
                </a:solidFill>
              </a:rPr>
              <a:t>total</a:t>
            </a:r>
            <a:r>
              <a:rPr lang="es-ES_tradnl" dirty="0"/>
              <a:t> según sea no se pueda realizar la totalidad del objeto o se pueda realizar parcialmente</a:t>
            </a:r>
            <a:endParaRPr lang="es-MX" dirty="0"/>
          </a:p>
          <a:p>
            <a:pPr algn="just" eaLnBrk="1" hangingPunct="1">
              <a:buFont typeface="Wingdings" pitchFamily="2" charset="2"/>
              <a:buChar char="Ø"/>
            </a:pPr>
            <a:endParaRPr lang="es-ES_tradnl" dirty="0"/>
          </a:p>
          <a:p>
            <a:pPr algn="just" eaLnBrk="1" hangingPunct="1">
              <a:buFont typeface="Wingdings" pitchFamily="2" charset="2"/>
              <a:buChar char="Ø"/>
            </a:pPr>
            <a:r>
              <a:rPr lang="es-ES_tradnl" b="1" u="sng" dirty="0">
                <a:solidFill>
                  <a:srgbClr val="C00000"/>
                </a:solidFill>
              </a:rPr>
              <a:t>Imposibilidad jurídica: </a:t>
            </a:r>
            <a:r>
              <a:rPr lang="es-ES_tradnl" dirty="0"/>
              <a:t>Son todos los problemas de licitud del objeto. </a:t>
            </a:r>
          </a:p>
          <a:p>
            <a:pPr algn="just" eaLnBrk="1" hangingPunct="1">
              <a:buFont typeface="Wingdings" pitchFamily="2" charset="2"/>
              <a:buChar char="Ø"/>
            </a:pPr>
            <a:r>
              <a:rPr lang="es-ES_tradnl" dirty="0"/>
              <a:t>No solo valoramos la ley, sino también si esta de acuerdo a las buenas costumbres, la moral, las normas imperativas y prohibitivas. </a:t>
            </a:r>
          </a:p>
          <a:p>
            <a:pPr algn="just" eaLnBrk="1" hangingPunct="1">
              <a:buFont typeface="Wingdings" pitchFamily="2" charset="2"/>
              <a:buChar char="Ø"/>
            </a:pPr>
            <a:r>
              <a:rPr lang="es-ES_tradnl" dirty="0"/>
              <a:t>La ilicitud del objeto acarrea la nulidad absoluta del N.J. </a:t>
            </a:r>
          </a:p>
          <a:p>
            <a:pPr algn="just" eaLnBrk="1" hangingPunct="1">
              <a:buFont typeface="Wingdings" pitchFamily="2" charset="2"/>
              <a:buChar char="Ø"/>
            </a:pPr>
            <a:r>
              <a:rPr lang="es-ES_tradnl" dirty="0"/>
              <a:t>Podría no producir el efecto restitutorio, Articulo 844. </a:t>
            </a:r>
          </a:p>
          <a:p>
            <a:pPr algn="just" eaLnBrk="1" hangingPunct="1">
              <a:buFont typeface="Wingdings" pitchFamily="2" charset="2"/>
              <a:buChar char="Ø"/>
            </a:pPr>
            <a:endParaRPr lang="es-MX" dirty="0"/>
          </a:p>
          <a:p>
            <a:pPr lvl="1"/>
            <a:endParaRPr lang="es-MX" dirty="0"/>
          </a:p>
        </p:txBody>
      </p:sp>
      <p:pic>
        <p:nvPicPr>
          <p:cNvPr id="2" name="Imagen 1">
            <a:extLst>
              <a:ext uri="{FF2B5EF4-FFF2-40B4-BE49-F238E27FC236}">
                <a16:creationId xmlns:a16="http://schemas.microsoft.com/office/drawing/2014/main" id="{5B303B45-7C1A-EB47-A9E8-0B10396A3B82}"/>
              </a:ext>
            </a:extLst>
          </p:cNvPr>
          <p:cNvPicPr>
            <a:picLocks noChangeAspect="1"/>
          </p:cNvPicPr>
          <p:nvPr/>
        </p:nvPicPr>
        <p:blipFill>
          <a:blip r:embed="rId2"/>
          <a:stretch>
            <a:fillRect/>
          </a:stretch>
        </p:blipFill>
        <p:spPr>
          <a:xfrm>
            <a:off x="7209675" y="4797152"/>
            <a:ext cx="1460500" cy="13970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algn="ctr" eaLnBrk="1" hangingPunct="1"/>
            <a:r>
              <a:rPr lang="es-ES_tradnl" b="1" u="sng" dirty="0">
                <a:solidFill>
                  <a:schemeClr val="bg2">
                    <a:lumMod val="50000"/>
                  </a:schemeClr>
                </a:solidFill>
              </a:rPr>
              <a:t>Objeto determinado</a:t>
            </a:r>
            <a:endParaRPr lang="es-MX" b="1" u="sng" dirty="0">
              <a:solidFill>
                <a:schemeClr val="bg2">
                  <a:lumMod val="50000"/>
                </a:schemeClr>
              </a:solidFill>
            </a:endParaRPr>
          </a:p>
        </p:txBody>
      </p:sp>
      <p:sp>
        <p:nvSpPr>
          <p:cNvPr id="53250" name="Content Placeholder 2"/>
          <p:cNvSpPr>
            <a:spLocks noGrp="1"/>
          </p:cNvSpPr>
          <p:nvPr>
            <p:ph idx="4294967295"/>
          </p:nvPr>
        </p:nvSpPr>
        <p:spPr>
          <a:xfrm>
            <a:off x="457200" y="2014194"/>
            <a:ext cx="8229600" cy="4389437"/>
          </a:xfrm>
        </p:spPr>
        <p:txBody>
          <a:bodyPr/>
          <a:lstStyle/>
          <a:p>
            <a:pPr algn="just" eaLnBrk="1" hangingPunct="1"/>
            <a:r>
              <a:rPr lang="es-ES_tradnl" dirty="0"/>
              <a:t>El objeto debe ser determinado o determinable, Articulo 630 c.c. </a:t>
            </a:r>
          </a:p>
          <a:p>
            <a:pPr algn="just" eaLnBrk="1" hangingPunct="1"/>
            <a:endParaRPr lang="es-ES_tradnl" dirty="0"/>
          </a:p>
          <a:p>
            <a:pPr algn="just" eaLnBrk="1" hangingPunct="1"/>
            <a:r>
              <a:rPr lang="es-ES_tradnl" dirty="0"/>
              <a:t>Si el objeto es indeterminable el negocio es absolutamente nulo. </a:t>
            </a:r>
          </a:p>
          <a:p>
            <a:pPr algn="just" eaLnBrk="1" hangingPunct="1"/>
            <a:endParaRPr lang="es-ES_tradnl" dirty="0"/>
          </a:p>
          <a:p>
            <a:pPr algn="just" eaLnBrk="1" hangingPunct="1"/>
            <a:r>
              <a:rPr lang="es-ES_tradnl" dirty="0"/>
              <a:t>Si el objeto se puede determinar a futuro entonces estaríamos en un problema de eficacia y no de validez Artículo 446 código comercio.</a:t>
            </a:r>
            <a:endParaRPr lang="es-MX" dirty="0"/>
          </a:p>
        </p:txBody>
      </p:sp>
      <p:pic>
        <p:nvPicPr>
          <p:cNvPr id="2" name="Imagen 1">
            <a:extLst>
              <a:ext uri="{FF2B5EF4-FFF2-40B4-BE49-F238E27FC236}">
                <a16:creationId xmlns:a16="http://schemas.microsoft.com/office/drawing/2014/main" id="{7AF59C64-9F9E-5D44-B122-D70E2EB549CF}"/>
              </a:ext>
            </a:extLst>
          </p:cNvPr>
          <p:cNvPicPr>
            <a:picLocks noChangeAspect="1"/>
          </p:cNvPicPr>
          <p:nvPr/>
        </p:nvPicPr>
        <p:blipFill>
          <a:blip r:embed="rId2"/>
          <a:stretch>
            <a:fillRect/>
          </a:stretch>
        </p:blipFill>
        <p:spPr>
          <a:xfrm>
            <a:off x="3383868" y="4725144"/>
            <a:ext cx="2376264" cy="1512168"/>
          </a:xfrm>
          <a:prstGeom prst="rect">
            <a:avLst/>
          </a:prstGeom>
        </p:spPr>
      </p:pic>
      <p:sp>
        <p:nvSpPr>
          <p:cNvPr id="3" name="CuadroTexto 2">
            <a:extLst>
              <a:ext uri="{FF2B5EF4-FFF2-40B4-BE49-F238E27FC236}">
                <a16:creationId xmlns:a16="http://schemas.microsoft.com/office/drawing/2014/main" id="{7B14D858-D1C7-9347-808C-C5F863BC9E71}"/>
              </a:ext>
            </a:extLst>
          </p:cNvPr>
          <p:cNvSpPr txBox="1"/>
          <p:nvPr/>
        </p:nvSpPr>
        <p:spPr>
          <a:xfrm>
            <a:off x="7135091" y="1468582"/>
            <a:ext cx="184731" cy="369332"/>
          </a:xfrm>
          <a:prstGeom prst="rect">
            <a:avLst/>
          </a:prstGeom>
          <a:noFill/>
        </p:spPr>
        <p:txBody>
          <a:bodyPr wrap="none" rtlCol="0">
            <a:spAutoFit/>
          </a:bodyPr>
          <a:lstStyle/>
          <a:p>
            <a:endParaRPr lang="es-C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algn="ctr" eaLnBrk="1" hangingPunct="1"/>
            <a:r>
              <a:rPr lang="es-ES_tradnl" b="1" u="sng" dirty="0">
                <a:solidFill>
                  <a:schemeClr val="accent4">
                    <a:lumMod val="75000"/>
                  </a:schemeClr>
                </a:solidFill>
              </a:rPr>
              <a:t>Valor exigible del objeto.</a:t>
            </a:r>
            <a:endParaRPr lang="es-MX" b="1" u="sng" dirty="0">
              <a:solidFill>
                <a:schemeClr val="accent4">
                  <a:lumMod val="75000"/>
                </a:schemeClr>
              </a:solidFill>
            </a:endParaRPr>
          </a:p>
        </p:txBody>
      </p:sp>
      <p:sp>
        <p:nvSpPr>
          <p:cNvPr id="54274" name="Content Placeholder 2"/>
          <p:cNvSpPr>
            <a:spLocks noGrp="1"/>
          </p:cNvSpPr>
          <p:nvPr>
            <p:ph idx="4294967295"/>
          </p:nvPr>
        </p:nvSpPr>
        <p:spPr>
          <a:xfrm>
            <a:off x="457200" y="2014194"/>
            <a:ext cx="8229600" cy="4389437"/>
          </a:xfrm>
        </p:spPr>
        <p:txBody>
          <a:bodyPr/>
          <a:lstStyle/>
          <a:p>
            <a:pPr algn="just" eaLnBrk="1" hangingPunct="1"/>
            <a:r>
              <a:rPr lang="es-ES_tradnl" dirty="0"/>
              <a:t>El objeto debe tener un valor exigible. </a:t>
            </a:r>
          </a:p>
          <a:p>
            <a:pPr algn="just" eaLnBrk="1" hangingPunct="1"/>
            <a:endParaRPr lang="es-ES_tradnl" dirty="0"/>
          </a:p>
          <a:p>
            <a:pPr algn="just" eaLnBrk="1" hangingPunct="1"/>
            <a:r>
              <a:rPr lang="es-ES_tradnl" dirty="0"/>
              <a:t>Cuando hablamos de valor exigible, significa que tenga un valor apreciable en dinero. </a:t>
            </a:r>
          </a:p>
          <a:p>
            <a:pPr algn="just" eaLnBrk="1" hangingPunct="1"/>
            <a:endParaRPr lang="es-ES_tradnl" dirty="0"/>
          </a:p>
          <a:p>
            <a:pPr algn="just" eaLnBrk="1" hangingPunct="1"/>
            <a:r>
              <a:rPr lang="es-ES_tradnl" dirty="0"/>
              <a:t>Si no tiene un valor exigible, debería ser absolutamente nulo, pero el código civil en el Artículo 630 lo sanciona con ineficacia. </a:t>
            </a:r>
            <a:endParaRPr lang="es-MX" dirty="0"/>
          </a:p>
          <a:p>
            <a:pPr algn="just" eaLnBrk="1" hangingPunct="1"/>
            <a:endParaRPr lang="es-MX" dirty="0"/>
          </a:p>
        </p:txBody>
      </p:sp>
      <p:pic>
        <p:nvPicPr>
          <p:cNvPr id="2" name="Imagen 1">
            <a:extLst>
              <a:ext uri="{FF2B5EF4-FFF2-40B4-BE49-F238E27FC236}">
                <a16:creationId xmlns:a16="http://schemas.microsoft.com/office/drawing/2014/main" id="{D56FFF82-79EB-AC45-9D8E-858427494204}"/>
              </a:ext>
            </a:extLst>
          </p:cNvPr>
          <p:cNvPicPr>
            <a:picLocks noChangeAspect="1"/>
          </p:cNvPicPr>
          <p:nvPr/>
        </p:nvPicPr>
        <p:blipFill>
          <a:blip r:embed="rId2"/>
          <a:stretch>
            <a:fillRect/>
          </a:stretch>
        </p:blipFill>
        <p:spPr>
          <a:xfrm>
            <a:off x="3239852" y="5013176"/>
            <a:ext cx="2664296" cy="1224136"/>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731520" y="2561679"/>
            <a:ext cx="7680960" cy="1371600"/>
          </a:xfrm>
        </p:spPr>
        <p:txBody>
          <a:bodyPr/>
          <a:lstStyle/>
          <a:p>
            <a:pPr algn="ctr" eaLnBrk="1" hangingPunct="1"/>
            <a:r>
              <a:rPr lang="es-ES_tradnl" b="1" u="sng" dirty="0"/>
              <a:t>Los elementos esenciales </a:t>
            </a:r>
            <a:endParaRPr lang="es-MX" u="sng" dirty="0"/>
          </a:p>
        </p:txBody>
      </p:sp>
      <p:sp>
        <p:nvSpPr>
          <p:cNvPr id="55298" name="Content Placeholder 2"/>
          <p:cNvSpPr>
            <a:spLocks noGrp="1"/>
          </p:cNvSpPr>
          <p:nvPr>
            <p:ph idx="4294967295"/>
          </p:nvPr>
        </p:nvSpPr>
        <p:spPr>
          <a:xfrm>
            <a:off x="457200" y="1556792"/>
            <a:ext cx="8229600" cy="4752975"/>
          </a:xfrm>
        </p:spPr>
        <p:txBody>
          <a:bodyPr>
            <a:normAutofit/>
          </a:bodyPr>
          <a:lstStyle/>
          <a:p>
            <a:pPr marL="0" indent="0" eaLnBrk="1" hangingPunct="1">
              <a:lnSpc>
                <a:spcPct val="90000"/>
              </a:lnSpc>
              <a:buNone/>
            </a:pPr>
            <a:endParaRPr lang="es-MX" sz="2200" dirty="0"/>
          </a:p>
        </p:txBody>
      </p:sp>
      <p:sp>
        <p:nvSpPr>
          <p:cNvPr id="2" name="CuadroTexto 1">
            <a:extLst>
              <a:ext uri="{FF2B5EF4-FFF2-40B4-BE49-F238E27FC236}">
                <a16:creationId xmlns:a16="http://schemas.microsoft.com/office/drawing/2014/main" id="{F47B3103-4483-AE4F-A334-8D58B0D90A91}"/>
              </a:ext>
            </a:extLst>
          </p:cNvPr>
          <p:cNvSpPr txBox="1"/>
          <p:nvPr/>
        </p:nvSpPr>
        <p:spPr>
          <a:xfrm>
            <a:off x="6913418" y="1052945"/>
            <a:ext cx="184731" cy="369332"/>
          </a:xfrm>
          <a:prstGeom prst="rect">
            <a:avLst/>
          </a:prstGeom>
          <a:noFill/>
        </p:spPr>
        <p:txBody>
          <a:bodyPr wrap="none" rtlCol="0">
            <a:spAutoFit/>
          </a:bodyPr>
          <a:lstStyle/>
          <a:p>
            <a:endParaRPr lang="es-C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C5F414-3B6A-9842-BE4C-1DC484737DF9}"/>
              </a:ext>
            </a:extLst>
          </p:cNvPr>
          <p:cNvSpPr>
            <a:spLocks noGrp="1"/>
          </p:cNvSpPr>
          <p:nvPr>
            <p:ph type="title"/>
          </p:nvPr>
        </p:nvSpPr>
        <p:spPr/>
        <p:txBody>
          <a:bodyPr/>
          <a:lstStyle/>
          <a:p>
            <a:pPr algn="ctr"/>
            <a:r>
              <a:rPr lang="es-ES_tradnl" b="1" u="sng" dirty="0">
                <a:solidFill>
                  <a:schemeClr val="accent3">
                    <a:lumMod val="50000"/>
                  </a:schemeClr>
                </a:solidFill>
              </a:rPr>
              <a:t>La voluntad:</a:t>
            </a:r>
            <a:r>
              <a:rPr lang="es-ES_tradnl" u="sng" dirty="0">
                <a:solidFill>
                  <a:schemeClr val="accent3">
                    <a:lumMod val="50000"/>
                  </a:schemeClr>
                </a:solidFill>
              </a:rPr>
              <a:t> </a:t>
            </a:r>
            <a:br>
              <a:rPr lang="es-ES_tradnl" dirty="0"/>
            </a:br>
            <a:endParaRPr lang="es-CR" dirty="0"/>
          </a:p>
        </p:txBody>
      </p:sp>
      <p:sp>
        <p:nvSpPr>
          <p:cNvPr id="3" name="CuadroTexto 2">
            <a:extLst>
              <a:ext uri="{FF2B5EF4-FFF2-40B4-BE49-F238E27FC236}">
                <a16:creationId xmlns:a16="http://schemas.microsoft.com/office/drawing/2014/main" id="{04C6FF15-E838-8A47-A15F-618EAC0848F3}"/>
              </a:ext>
            </a:extLst>
          </p:cNvPr>
          <p:cNvSpPr txBox="1"/>
          <p:nvPr/>
        </p:nvSpPr>
        <p:spPr>
          <a:xfrm>
            <a:off x="611560" y="1340768"/>
            <a:ext cx="7992888" cy="3388620"/>
          </a:xfrm>
          <a:prstGeom prst="rect">
            <a:avLst/>
          </a:prstGeom>
          <a:noFill/>
        </p:spPr>
        <p:txBody>
          <a:bodyPr wrap="square" rtlCol="0">
            <a:spAutoFit/>
          </a:bodyPr>
          <a:lstStyle/>
          <a:p>
            <a:pPr algn="just">
              <a:lnSpc>
                <a:spcPct val="90000"/>
              </a:lnSpc>
              <a:buFont typeface="Wingdings" pitchFamily="2" charset="2"/>
              <a:buChar char="ü"/>
            </a:pPr>
            <a:r>
              <a:rPr lang="es-ES_tradnl" sz="1700" dirty="0"/>
              <a:t>ES la actitud o disposición moral para querer algo. </a:t>
            </a:r>
          </a:p>
          <a:p>
            <a:pPr algn="just">
              <a:lnSpc>
                <a:spcPct val="90000"/>
              </a:lnSpc>
              <a:buFont typeface="Wingdings" pitchFamily="2" charset="2"/>
              <a:buChar char="ü"/>
            </a:pPr>
            <a:endParaRPr lang="es-ES_tradnl" sz="1700" dirty="0"/>
          </a:p>
          <a:p>
            <a:pPr algn="just">
              <a:lnSpc>
                <a:spcPct val="90000"/>
              </a:lnSpc>
              <a:buFont typeface="Wingdings" pitchFamily="2" charset="2"/>
              <a:buChar char="ü"/>
            </a:pPr>
            <a:r>
              <a:rPr lang="es-ES_tradnl" sz="1700" dirty="0"/>
              <a:t>Es la facultad que nos determina a actuar con conocimiento del fin y de los motivos de la acción. </a:t>
            </a:r>
          </a:p>
          <a:p>
            <a:pPr algn="just">
              <a:lnSpc>
                <a:spcPct val="90000"/>
              </a:lnSpc>
              <a:buFont typeface="Wingdings" pitchFamily="2" charset="2"/>
              <a:buChar char="ü"/>
            </a:pPr>
            <a:endParaRPr lang="es-ES_tradnl" sz="1700" dirty="0"/>
          </a:p>
          <a:p>
            <a:pPr algn="just">
              <a:lnSpc>
                <a:spcPct val="90000"/>
              </a:lnSpc>
              <a:buFont typeface="Wingdings" pitchFamily="2" charset="2"/>
              <a:buChar char="ü"/>
            </a:pPr>
            <a:r>
              <a:rPr lang="es-ES_tradnl" sz="1700" dirty="0"/>
              <a:t> En los negocios jurídicos existe el principio de autonomía de la voluntad, el cual consiste en que se puede hacer todo aquello que no esté en contra de la moral, las buenas costumbres o contra normas imperativas o prohibitivas, estos son los límites del principio de autonomía de la voluntad.</a:t>
            </a:r>
          </a:p>
          <a:p>
            <a:pPr algn="just">
              <a:lnSpc>
                <a:spcPct val="90000"/>
              </a:lnSpc>
              <a:buFont typeface="Wingdings" pitchFamily="2" charset="2"/>
              <a:buChar char="ü"/>
            </a:pPr>
            <a:endParaRPr lang="es-ES_tradnl" sz="1700" dirty="0"/>
          </a:p>
          <a:p>
            <a:pPr algn="just">
              <a:lnSpc>
                <a:spcPct val="90000"/>
              </a:lnSpc>
            </a:pPr>
            <a:endParaRPr lang="es-ES_tradnl" sz="1700" dirty="0"/>
          </a:p>
          <a:p>
            <a:pPr algn="just">
              <a:lnSpc>
                <a:spcPct val="90000"/>
              </a:lnSpc>
              <a:buFont typeface="Wingdings" pitchFamily="2" charset="2"/>
              <a:buChar char="ü"/>
            </a:pPr>
            <a:r>
              <a:rPr lang="es-ES_tradnl" sz="1700" dirty="0"/>
              <a:t>La voluntad de un negocio jurídico tiene una dirección una orientación, esa dirección la constituye la obtención de un fin o un resultado practico tutelado por el ordenamiento jurídico. </a:t>
            </a:r>
          </a:p>
        </p:txBody>
      </p:sp>
      <p:pic>
        <p:nvPicPr>
          <p:cNvPr id="4" name="Imagen 3">
            <a:extLst>
              <a:ext uri="{FF2B5EF4-FFF2-40B4-BE49-F238E27FC236}">
                <a16:creationId xmlns:a16="http://schemas.microsoft.com/office/drawing/2014/main" id="{5D3601A6-81E5-854E-B5BC-6966DE9C1CB1}"/>
              </a:ext>
            </a:extLst>
          </p:cNvPr>
          <p:cNvPicPr>
            <a:picLocks noChangeAspect="1"/>
          </p:cNvPicPr>
          <p:nvPr/>
        </p:nvPicPr>
        <p:blipFill>
          <a:blip r:embed="rId2"/>
          <a:stretch>
            <a:fillRect/>
          </a:stretch>
        </p:blipFill>
        <p:spPr>
          <a:xfrm>
            <a:off x="4857772" y="4699590"/>
            <a:ext cx="3434747" cy="1728192"/>
          </a:xfrm>
          <a:prstGeom prst="rect">
            <a:avLst/>
          </a:prstGeom>
        </p:spPr>
      </p:pic>
    </p:spTree>
    <p:extLst>
      <p:ext uri="{BB962C8B-B14F-4D97-AF65-F5344CB8AC3E}">
        <p14:creationId xmlns:p14="http://schemas.microsoft.com/office/powerpoint/2010/main" val="34262949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E2143-27E1-409E-BBF4-4755112EB1A5}"/>
              </a:ext>
            </a:extLst>
          </p:cNvPr>
          <p:cNvSpPr>
            <a:spLocks noGrp="1"/>
          </p:cNvSpPr>
          <p:nvPr>
            <p:ph type="title"/>
          </p:nvPr>
        </p:nvSpPr>
        <p:spPr/>
        <p:txBody>
          <a:bodyPr/>
          <a:lstStyle/>
          <a:p>
            <a:r>
              <a:rPr lang="es-CR" dirty="0"/>
              <a:t>TIENE 3 MOMENTOS:</a:t>
            </a:r>
            <a:endParaRPr lang="es-ES" dirty="0"/>
          </a:p>
        </p:txBody>
      </p:sp>
      <p:sp>
        <p:nvSpPr>
          <p:cNvPr id="3" name="Marcador de contenido 2">
            <a:extLst>
              <a:ext uri="{FF2B5EF4-FFF2-40B4-BE49-F238E27FC236}">
                <a16:creationId xmlns:a16="http://schemas.microsoft.com/office/drawing/2014/main" id="{FA5AF6A4-80FD-45D0-816A-C5FBFB4F86D9}"/>
              </a:ext>
            </a:extLst>
          </p:cNvPr>
          <p:cNvSpPr>
            <a:spLocks noGrp="1"/>
          </p:cNvSpPr>
          <p:nvPr>
            <p:ph idx="1"/>
          </p:nvPr>
        </p:nvSpPr>
        <p:spPr/>
        <p:txBody>
          <a:bodyPr>
            <a:normAutofit fontScale="92500" lnSpcReduction="10000"/>
          </a:bodyPr>
          <a:lstStyle/>
          <a:p>
            <a:r>
              <a:rPr lang="es-CR" dirty="0"/>
              <a:t>1. La deliberación, que es el conocimiento y examen de motivos y fin que mueve a la acción. A su vez tiene 3 fases:</a:t>
            </a:r>
          </a:p>
          <a:p>
            <a:endParaRPr lang="es-CR" dirty="0"/>
          </a:p>
          <a:p>
            <a:r>
              <a:rPr lang="es-CR" dirty="0"/>
              <a:t>1.1. Conocimiento del objeto. </a:t>
            </a:r>
          </a:p>
          <a:p>
            <a:r>
              <a:rPr lang="es-CR" dirty="0"/>
              <a:t>1.2. Conocimiento del fin y los motivos</a:t>
            </a:r>
          </a:p>
          <a:p>
            <a:r>
              <a:rPr lang="es-CR" dirty="0"/>
              <a:t>1.3. El juicio práctico sobre estos. </a:t>
            </a:r>
          </a:p>
          <a:p>
            <a:endParaRPr lang="es-CR" dirty="0"/>
          </a:p>
          <a:p>
            <a:pPr algn="just"/>
            <a:r>
              <a:rPr lang="es-CR" dirty="0"/>
              <a:t>2. La determinación o elección. En función del juicio práctico formulado en la deliberación del sujeto tomo una resolución o determinación de obrar en cierta dirección. La determinación volitiva se encuentra el elemento esencial del acto voluntario. </a:t>
            </a:r>
          </a:p>
          <a:p>
            <a:pPr algn="just"/>
            <a:r>
              <a:rPr lang="es-CR" dirty="0"/>
              <a:t>3. La ejecución es la realización determinado por la voluntad. Puede ser interna o externa. </a:t>
            </a:r>
            <a:endParaRPr lang="es-ES" dirty="0"/>
          </a:p>
        </p:txBody>
      </p:sp>
    </p:spTree>
    <p:extLst>
      <p:ext uri="{BB962C8B-B14F-4D97-AF65-F5344CB8AC3E}">
        <p14:creationId xmlns:p14="http://schemas.microsoft.com/office/powerpoint/2010/main" val="919992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AD2F0F-0345-C745-BF21-2F285CAC0444}"/>
              </a:ext>
            </a:extLst>
          </p:cNvPr>
          <p:cNvSpPr>
            <a:spLocks noGrp="1"/>
          </p:cNvSpPr>
          <p:nvPr>
            <p:ph type="title"/>
          </p:nvPr>
        </p:nvSpPr>
        <p:spPr>
          <a:xfrm>
            <a:off x="1463040" y="1193304"/>
            <a:ext cx="7680960" cy="1371600"/>
          </a:xfrm>
        </p:spPr>
        <p:txBody>
          <a:bodyPr/>
          <a:lstStyle/>
          <a:p>
            <a:pPr algn="ctr"/>
            <a:r>
              <a:rPr lang="es-ES_tradnl" b="1" u="sng" dirty="0">
                <a:solidFill>
                  <a:schemeClr val="accent3">
                    <a:lumMod val="50000"/>
                  </a:schemeClr>
                </a:solidFill>
              </a:rPr>
              <a:t>La voluntad:</a:t>
            </a:r>
            <a:r>
              <a:rPr lang="es-ES_tradnl" u="sng" dirty="0">
                <a:solidFill>
                  <a:schemeClr val="accent3">
                    <a:lumMod val="50000"/>
                  </a:schemeClr>
                </a:solidFill>
              </a:rPr>
              <a:t> </a:t>
            </a:r>
            <a:br>
              <a:rPr lang="es-ES_tradnl" dirty="0"/>
            </a:br>
            <a:endParaRPr lang="es-CR" dirty="0"/>
          </a:p>
        </p:txBody>
      </p:sp>
      <p:sp>
        <p:nvSpPr>
          <p:cNvPr id="4" name="CuadroTexto 3">
            <a:extLst>
              <a:ext uri="{FF2B5EF4-FFF2-40B4-BE49-F238E27FC236}">
                <a16:creationId xmlns:a16="http://schemas.microsoft.com/office/drawing/2014/main" id="{C25B1C59-8334-B743-8C76-36F65D368568}"/>
              </a:ext>
            </a:extLst>
          </p:cNvPr>
          <p:cNvSpPr txBox="1"/>
          <p:nvPr/>
        </p:nvSpPr>
        <p:spPr>
          <a:xfrm>
            <a:off x="706724" y="2708920"/>
            <a:ext cx="7680960" cy="2446824"/>
          </a:xfrm>
          <a:prstGeom prst="rect">
            <a:avLst/>
          </a:prstGeom>
          <a:noFill/>
        </p:spPr>
        <p:txBody>
          <a:bodyPr wrap="square" rtlCol="0">
            <a:spAutoFit/>
          </a:bodyPr>
          <a:lstStyle/>
          <a:p>
            <a:pPr algn="just">
              <a:lnSpc>
                <a:spcPct val="90000"/>
              </a:lnSpc>
              <a:buFont typeface="Wingdings" pitchFamily="2" charset="2"/>
              <a:buChar char="ü"/>
            </a:pPr>
            <a:r>
              <a:rPr lang="es-ES_tradnl" sz="1700" dirty="0"/>
              <a:t>Nuestro Código Civil va seguir un sistema voluntarista pero nuestro ordenamiento jurídico ha ido en parte restringiendo esa voluntad.</a:t>
            </a:r>
          </a:p>
          <a:p>
            <a:pPr algn="just">
              <a:lnSpc>
                <a:spcPct val="90000"/>
              </a:lnSpc>
              <a:buFont typeface="Wingdings" pitchFamily="2" charset="2"/>
              <a:buChar char="ü"/>
            </a:pPr>
            <a:endParaRPr lang="es-ES_tradnl" sz="1700" dirty="0"/>
          </a:p>
          <a:p>
            <a:pPr algn="just">
              <a:lnSpc>
                <a:spcPct val="90000"/>
              </a:lnSpc>
            </a:pPr>
            <a:endParaRPr lang="es-ES_tradnl" sz="1700" dirty="0"/>
          </a:p>
          <a:p>
            <a:pPr algn="just">
              <a:lnSpc>
                <a:spcPct val="90000"/>
              </a:lnSpc>
              <a:buFont typeface="Wingdings" pitchFamily="2" charset="2"/>
              <a:buChar char="ü"/>
            </a:pPr>
            <a:r>
              <a:rPr lang="es-ES_tradnl" sz="1700" dirty="0"/>
              <a:t>Código Civil no habla de voluntad pero podríamos decir que se deduce cuando el Código habla de consentimiento. </a:t>
            </a:r>
          </a:p>
          <a:p>
            <a:pPr algn="just">
              <a:lnSpc>
                <a:spcPct val="90000"/>
              </a:lnSpc>
              <a:buFont typeface="Wingdings" pitchFamily="2" charset="2"/>
              <a:buChar char="ü"/>
            </a:pPr>
            <a:endParaRPr lang="es-ES_tradnl" sz="1700" dirty="0"/>
          </a:p>
          <a:p>
            <a:pPr algn="just">
              <a:lnSpc>
                <a:spcPct val="90000"/>
              </a:lnSpc>
              <a:buFont typeface="Wingdings" pitchFamily="2" charset="2"/>
              <a:buChar char="ü"/>
            </a:pPr>
            <a:endParaRPr lang="es-ES_tradnl" sz="1700" dirty="0"/>
          </a:p>
          <a:p>
            <a:pPr algn="just">
              <a:lnSpc>
                <a:spcPct val="90000"/>
              </a:lnSpc>
              <a:buFont typeface="Wingdings" pitchFamily="2" charset="2"/>
              <a:buChar char="ü"/>
            </a:pPr>
            <a:r>
              <a:rPr lang="es-ES_tradnl" sz="1700" dirty="0"/>
              <a:t>En nuestro Código Civil se indica que la voluntad libre y claramente manifestada es un elemento esencial de los contratos Artículos 1007 y 1008. </a:t>
            </a:r>
            <a:endParaRPr lang="es-MX" sz="1700" dirty="0"/>
          </a:p>
        </p:txBody>
      </p:sp>
      <p:pic>
        <p:nvPicPr>
          <p:cNvPr id="5" name="Imagen 4">
            <a:extLst>
              <a:ext uri="{FF2B5EF4-FFF2-40B4-BE49-F238E27FC236}">
                <a16:creationId xmlns:a16="http://schemas.microsoft.com/office/drawing/2014/main" id="{0060E87E-F043-7840-981E-1274180634E2}"/>
              </a:ext>
            </a:extLst>
          </p:cNvPr>
          <p:cNvPicPr>
            <a:picLocks noChangeAspect="1"/>
          </p:cNvPicPr>
          <p:nvPr/>
        </p:nvPicPr>
        <p:blipFill>
          <a:blip r:embed="rId2"/>
          <a:stretch>
            <a:fillRect/>
          </a:stretch>
        </p:blipFill>
        <p:spPr>
          <a:xfrm>
            <a:off x="179512" y="172693"/>
            <a:ext cx="2808312" cy="2248195"/>
          </a:xfrm>
          <a:prstGeom prst="rect">
            <a:avLst/>
          </a:prstGeom>
        </p:spPr>
      </p:pic>
    </p:spTree>
    <p:extLst>
      <p:ext uri="{BB962C8B-B14F-4D97-AF65-F5344CB8AC3E}">
        <p14:creationId xmlns:p14="http://schemas.microsoft.com/office/powerpoint/2010/main" val="25053253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rgbClr val="C00000"/>
                </a:solidFill>
              </a:rPr>
              <a:t>Voluntad de la manifestación y voluntad de lo contenido</a:t>
            </a:r>
            <a:endParaRPr lang="es-MX" b="1" u="sng" dirty="0">
              <a:solidFill>
                <a:srgbClr val="C00000"/>
              </a:solidFill>
            </a:endParaRPr>
          </a:p>
        </p:txBody>
      </p:sp>
      <p:sp>
        <p:nvSpPr>
          <p:cNvPr id="56322" name="Content Placeholder 2"/>
          <p:cNvSpPr>
            <a:spLocks noGrp="1"/>
          </p:cNvSpPr>
          <p:nvPr>
            <p:ph idx="4294967295"/>
          </p:nvPr>
        </p:nvSpPr>
        <p:spPr>
          <a:xfrm>
            <a:off x="748110" y="2276872"/>
            <a:ext cx="8229600" cy="4389437"/>
          </a:xfrm>
        </p:spPr>
        <p:txBody>
          <a:bodyPr/>
          <a:lstStyle/>
          <a:p>
            <a:pPr algn="just" eaLnBrk="1" hangingPunct="1">
              <a:buFont typeface="Wingdings" pitchFamily="2" charset="2"/>
              <a:buChar char="Ø"/>
            </a:pPr>
            <a:r>
              <a:rPr lang="es-ES_tradnl" b="1" u="sng" dirty="0">
                <a:solidFill>
                  <a:schemeClr val="tx2">
                    <a:lumMod val="75000"/>
                  </a:schemeClr>
                </a:solidFill>
              </a:rPr>
              <a:t>Voluntad de la manifestación:</a:t>
            </a:r>
            <a:r>
              <a:rPr lang="es-ES_tradnl" dirty="0">
                <a:solidFill>
                  <a:schemeClr val="tx2">
                    <a:lumMod val="75000"/>
                  </a:schemeClr>
                </a:solidFill>
              </a:rPr>
              <a:t>        </a:t>
            </a:r>
            <a:r>
              <a:rPr lang="es-ES_tradnl" dirty="0"/>
              <a:t>Yo quiero decir algo.</a:t>
            </a:r>
          </a:p>
          <a:p>
            <a:pPr algn="just" eaLnBrk="1" hangingPunct="1">
              <a:buFont typeface="Wingdings 2" pitchFamily="18" charset="2"/>
              <a:buNone/>
            </a:pPr>
            <a:endParaRPr lang="es-ES_tradnl" dirty="0"/>
          </a:p>
          <a:p>
            <a:pPr algn="just" eaLnBrk="1" hangingPunct="1">
              <a:buFont typeface="Wingdings" pitchFamily="2" charset="2"/>
              <a:buChar char="Ø"/>
            </a:pPr>
            <a:r>
              <a:rPr lang="es-ES_tradnl" b="1" u="sng" dirty="0">
                <a:solidFill>
                  <a:schemeClr val="accent3">
                    <a:lumMod val="50000"/>
                  </a:schemeClr>
                </a:solidFill>
              </a:rPr>
              <a:t>Voluntad del contenido:</a:t>
            </a:r>
            <a:r>
              <a:rPr lang="es-ES_tradnl" b="1" dirty="0">
                <a:solidFill>
                  <a:schemeClr val="accent3">
                    <a:lumMod val="50000"/>
                  </a:schemeClr>
                </a:solidFill>
              </a:rPr>
              <a:t>                  </a:t>
            </a:r>
            <a:r>
              <a:rPr lang="es-ES_tradnl" dirty="0"/>
              <a:t>Querer lo que se manifiesta.</a:t>
            </a:r>
          </a:p>
          <a:p>
            <a:pPr algn="just" eaLnBrk="1" hangingPunct="1">
              <a:buFont typeface="Wingdings 2" pitchFamily="18" charset="2"/>
              <a:buNone/>
            </a:pPr>
            <a:endParaRPr lang="es-ES_tradnl" dirty="0"/>
          </a:p>
          <a:p>
            <a:pPr algn="just" eaLnBrk="1" hangingPunct="1">
              <a:buFont typeface="Wingdings" pitchFamily="2" charset="2"/>
              <a:buChar char="Ø"/>
            </a:pPr>
            <a:r>
              <a:rPr lang="es-ES_tradnl" dirty="0"/>
              <a:t>Hay veces que la voluntad de la manifestación coincide con la voluntad del contenido, pero hay veces no coincide</a:t>
            </a:r>
          </a:p>
          <a:p>
            <a:pPr algn="just" eaLnBrk="1" hangingPunct="1">
              <a:buFont typeface="Wingdings" pitchFamily="2" charset="2"/>
              <a:buChar char="Ø"/>
            </a:pPr>
            <a:endParaRPr lang="es-MX" dirty="0"/>
          </a:p>
        </p:txBody>
      </p:sp>
      <p:pic>
        <p:nvPicPr>
          <p:cNvPr id="4" name="Imagen 3">
            <a:extLst>
              <a:ext uri="{FF2B5EF4-FFF2-40B4-BE49-F238E27FC236}">
                <a16:creationId xmlns:a16="http://schemas.microsoft.com/office/drawing/2014/main" id="{2EE41364-05C1-3247-9E19-B250EDD0D90D}"/>
              </a:ext>
            </a:extLst>
          </p:cNvPr>
          <p:cNvPicPr>
            <a:picLocks noChangeAspect="1"/>
          </p:cNvPicPr>
          <p:nvPr/>
        </p:nvPicPr>
        <p:blipFill>
          <a:blip r:embed="rId2"/>
          <a:stretch>
            <a:fillRect/>
          </a:stretch>
        </p:blipFill>
        <p:spPr>
          <a:xfrm>
            <a:off x="3203848" y="4653136"/>
            <a:ext cx="2952328" cy="1656184"/>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algn="ctr" eaLnBrk="1" hangingPunct="1"/>
            <a:r>
              <a:rPr lang="es-ES_tradnl" b="1" u="sng" dirty="0">
                <a:solidFill>
                  <a:srgbClr val="942092"/>
                </a:solidFill>
              </a:rPr>
              <a:t>El consentimiento</a:t>
            </a:r>
            <a:endParaRPr lang="es-MX" b="1" u="sng" dirty="0">
              <a:solidFill>
                <a:srgbClr val="942092"/>
              </a:solidFill>
            </a:endParaRPr>
          </a:p>
        </p:txBody>
      </p:sp>
      <p:sp>
        <p:nvSpPr>
          <p:cNvPr id="57346" name="Content Placeholder 2"/>
          <p:cNvSpPr>
            <a:spLocks noGrp="1"/>
          </p:cNvSpPr>
          <p:nvPr>
            <p:ph idx="4294967295"/>
          </p:nvPr>
        </p:nvSpPr>
        <p:spPr>
          <a:xfrm>
            <a:off x="457200" y="1964061"/>
            <a:ext cx="8229600" cy="4389437"/>
          </a:xfrm>
        </p:spPr>
        <p:txBody>
          <a:bodyPr/>
          <a:lstStyle/>
          <a:p>
            <a:pPr lvl="1"/>
            <a:endParaRPr lang="es-ES_tradnl" dirty="0"/>
          </a:p>
          <a:p>
            <a:pPr algn="just" eaLnBrk="1" hangingPunct="1"/>
            <a:r>
              <a:rPr lang="es-ES_tradnl" dirty="0"/>
              <a:t>Hablamos del consentimiento cuando existe concordancia de voluntades de dos o mas sujetos que celebran el negocio. </a:t>
            </a:r>
          </a:p>
          <a:p>
            <a:pPr algn="just" eaLnBrk="1" hangingPunct="1"/>
            <a:endParaRPr lang="es-ES_tradnl" dirty="0"/>
          </a:p>
          <a:p>
            <a:pPr algn="just" eaLnBrk="1" hangingPunct="1"/>
            <a:r>
              <a:rPr lang="es-ES_tradnl" dirty="0"/>
              <a:t>Puede ser tácito o expreso, regulado Articulo 1007 Código Civil</a:t>
            </a:r>
            <a:endParaRPr lang="es-MX" dirty="0"/>
          </a:p>
          <a:p>
            <a:pPr eaLnBrk="1" hangingPunct="1"/>
            <a:endParaRPr lang="es-MX" dirty="0"/>
          </a:p>
        </p:txBody>
      </p:sp>
      <p:pic>
        <p:nvPicPr>
          <p:cNvPr id="2" name="Imagen 1">
            <a:extLst>
              <a:ext uri="{FF2B5EF4-FFF2-40B4-BE49-F238E27FC236}">
                <a16:creationId xmlns:a16="http://schemas.microsoft.com/office/drawing/2014/main" id="{988252F6-5D8F-A04B-9E59-08233B071606}"/>
              </a:ext>
            </a:extLst>
          </p:cNvPr>
          <p:cNvPicPr>
            <a:picLocks noChangeAspect="1"/>
          </p:cNvPicPr>
          <p:nvPr/>
        </p:nvPicPr>
        <p:blipFill>
          <a:blip r:embed="rId2"/>
          <a:stretch>
            <a:fillRect/>
          </a:stretch>
        </p:blipFill>
        <p:spPr>
          <a:xfrm>
            <a:off x="4427984" y="4293096"/>
            <a:ext cx="3384376" cy="2060402"/>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731520" y="401216"/>
            <a:ext cx="7680960" cy="1371600"/>
          </a:xfrm>
        </p:spPr>
        <p:txBody>
          <a:bodyPr/>
          <a:lstStyle/>
          <a:p>
            <a:pPr algn="ctr" eaLnBrk="1" hangingPunct="1"/>
            <a:r>
              <a:rPr lang="es-ES_tradnl" b="1" u="sng" dirty="0">
                <a:solidFill>
                  <a:schemeClr val="accent6">
                    <a:lumMod val="50000"/>
                  </a:schemeClr>
                </a:solidFill>
              </a:rPr>
              <a:t>Fases del consentimiento</a:t>
            </a:r>
            <a:endParaRPr lang="es-MX" b="1" u="sng" dirty="0">
              <a:solidFill>
                <a:schemeClr val="accent6">
                  <a:lumMod val="50000"/>
                </a:schemeClr>
              </a:solidFill>
            </a:endParaRPr>
          </a:p>
        </p:txBody>
      </p:sp>
      <p:sp>
        <p:nvSpPr>
          <p:cNvPr id="58370" name="Content Placeholder 2"/>
          <p:cNvSpPr>
            <a:spLocks noGrp="1"/>
          </p:cNvSpPr>
          <p:nvPr>
            <p:ph idx="4294967295"/>
          </p:nvPr>
        </p:nvSpPr>
        <p:spPr>
          <a:xfrm>
            <a:off x="457200" y="1772816"/>
            <a:ext cx="8229600" cy="4429125"/>
          </a:xfrm>
        </p:spPr>
        <p:txBody>
          <a:bodyPr>
            <a:normAutofit/>
          </a:bodyPr>
          <a:lstStyle/>
          <a:p>
            <a:pPr algn="just" eaLnBrk="1" hangingPunct="1">
              <a:buFont typeface="Wingdings" pitchFamily="2" charset="2"/>
              <a:buChar char="Ø"/>
            </a:pPr>
            <a:r>
              <a:rPr lang="es-ES_tradnl" sz="2400" b="1" u="sng" dirty="0">
                <a:solidFill>
                  <a:schemeClr val="accent6">
                    <a:lumMod val="75000"/>
                  </a:schemeClr>
                </a:solidFill>
              </a:rPr>
              <a:t>La voluntad interna</a:t>
            </a:r>
            <a:r>
              <a:rPr lang="es-ES_tradnl" sz="2400" dirty="0"/>
              <a:t>, cuando el sujeto quiere y tiene un propósito que le inspira. </a:t>
            </a:r>
          </a:p>
          <a:p>
            <a:pPr marL="0" indent="0" algn="just" eaLnBrk="1" hangingPunct="1">
              <a:buNone/>
            </a:pPr>
            <a:endParaRPr lang="es-MX" sz="2400" dirty="0"/>
          </a:p>
          <a:p>
            <a:pPr algn="just" eaLnBrk="1" hangingPunct="1">
              <a:buFont typeface="Wingdings" pitchFamily="2" charset="2"/>
              <a:buChar char="Ø"/>
            </a:pPr>
            <a:r>
              <a:rPr lang="es-ES_tradnl" sz="2400" b="1" u="sng" dirty="0">
                <a:solidFill>
                  <a:schemeClr val="accent6">
                    <a:lumMod val="75000"/>
                  </a:schemeClr>
                </a:solidFill>
              </a:rPr>
              <a:t>La declaración,</a:t>
            </a:r>
            <a:r>
              <a:rPr lang="es-ES_tradnl" sz="2400" b="1" dirty="0">
                <a:solidFill>
                  <a:schemeClr val="accent6">
                    <a:lumMod val="75000"/>
                  </a:schemeClr>
                </a:solidFill>
              </a:rPr>
              <a:t> </a:t>
            </a:r>
            <a:r>
              <a:rPr lang="es-ES_tradnl" sz="2400" dirty="0"/>
              <a:t>que emite cada sujeto dando a conocer su voluntad a los demás.</a:t>
            </a:r>
          </a:p>
          <a:p>
            <a:pPr marL="0" indent="0" algn="just" eaLnBrk="1" hangingPunct="1">
              <a:buNone/>
            </a:pPr>
            <a:endParaRPr lang="es-MX" sz="2400" dirty="0"/>
          </a:p>
          <a:p>
            <a:pPr algn="just" eaLnBrk="1" hangingPunct="1">
              <a:buFont typeface="Wingdings" pitchFamily="2" charset="2"/>
              <a:buChar char="Ø"/>
            </a:pPr>
            <a:r>
              <a:rPr lang="es-ES_tradnl" sz="2400" b="1" u="sng" dirty="0">
                <a:solidFill>
                  <a:schemeClr val="accent6">
                    <a:lumMod val="75000"/>
                  </a:schemeClr>
                </a:solidFill>
              </a:rPr>
              <a:t>La voluntad o intención común </a:t>
            </a:r>
            <a:r>
              <a:rPr lang="es-ES_tradnl" sz="2400" dirty="0"/>
              <a:t>o sea el punto donde las voluntades coinciden. </a:t>
            </a:r>
            <a:endParaRPr lang="es-MX" sz="2400" dirty="0"/>
          </a:p>
          <a:p>
            <a:pPr eaLnBrk="1" hangingPunct="1"/>
            <a:endParaRPr lang="es-MX" sz="1800" dirty="0"/>
          </a:p>
        </p:txBody>
      </p:sp>
      <p:pic>
        <p:nvPicPr>
          <p:cNvPr id="2" name="Imagen 1">
            <a:extLst>
              <a:ext uri="{FF2B5EF4-FFF2-40B4-BE49-F238E27FC236}">
                <a16:creationId xmlns:a16="http://schemas.microsoft.com/office/drawing/2014/main" id="{64789230-DDEF-E046-85F4-41455B9ECB23}"/>
              </a:ext>
            </a:extLst>
          </p:cNvPr>
          <p:cNvPicPr>
            <a:picLocks noChangeAspect="1"/>
          </p:cNvPicPr>
          <p:nvPr/>
        </p:nvPicPr>
        <p:blipFill>
          <a:blip r:embed="rId2"/>
          <a:stretch>
            <a:fillRect/>
          </a:stretch>
        </p:blipFill>
        <p:spPr>
          <a:xfrm>
            <a:off x="6084168" y="4936236"/>
            <a:ext cx="2718296" cy="1601188"/>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algn="ctr" eaLnBrk="1" hangingPunct="1"/>
            <a:r>
              <a:rPr lang="es-ES_tradnl" b="1" u="sng" dirty="0">
                <a:solidFill>
                  <a:srgbClr val="0070C0"/>
                </a:solidFill>
              </a:rPr>
              <a:t>Voluntad entre ausentes.</a:t>
            </a:r>
            <a:endParaRPr lang="es-MX" b="1" u="sng" dirty="0">
              <a:solidFill>
                <a:srgbClr val="0070C0"/>
              </a:solidFill>
            </a:endParaRPr>
          </a:p>
        </p:txBody>
      </p:sp>
      <p:sp>
        <p:nvSpPr>
          <p:cNvPr id="3" name="Content Placeholder 2"/>
          <p:cNvSpPr>
            <a:spLocks noGrp="1"/>
          </p:cNvSpPr>
          <p:nvPr>
            <p:ph idx="4294967295"/>
          </p:nvPr>
        </p:nvSpPr>
        <p:spPr>
          <a:xfrm>
            <a:off x="395536" y="2564904"/>
            <a:ext cx="8229600" cy="4389437"/>
          </a:xfrm>
        </p:spPr>
        <p:txBody>
          <a:bodyPr>
            <a:normAutofit/>
          </a:bodyPr>
          <a:lstStyle/>
          <a:p>
            <a:pPr marL="274320" indent="-274320" algn="just" eaLnBrk="1" fontAlgn="auto" hangingPunct="1">
              <a:spcAft>
                <a:spcPts val="0"/>
              </a:spcAft>
              <a:buClr>
                <a:schemeClr val="accent3"/>
              </a:buClr>
              <a:buFont typeface="Wingdings" pitchFamily="2" charset="2"/>
              <a:buChar char="Ø"/>
              <a:defRPr/>
            </a:pPr>
            <a:r>
              <a:rPr lang="es-ES_tradnl" sz="2400" dirty="0"/>
              <a:t>Las voluntades no siempre se emiten simultáneamente. </a:t>
            </a:r>
          </a:p>
          <a:p>
            <a:pPr marL="274320" indent="-274320" algn="just" eaLnBrk="1" fontAlgn="auto" hangingPunct="1">
              <a:spcAft>
                <a:spcPts val="0"/>
              </a:spcAft>
              <a:buClr>
                <a:schemeClr val="accent3"/>
              </a:buClr>
              <a:buFont typeface="Wingdings" pitchFamily="2" charset="2"/>
              <a:buChar char="Ø"/>
              <a:defRPr/>
            </a:pPr>
            <a:endParaRPr lang="es-ES_tradnl" sz="2400" dirty="0"/>
          </a:p>
          <a:p>
            <a:pPr marL="274320" indent="-274320" algn="just" eaLnBrk="1" fontAlgn="auto" hangingPunct="1">
              <a:spcAft>
                <a:spcPts val="0"/>
              </a:spcAft>
              <a:buClr>
                <a:schemeClr val="accent3"/>
              </a:buClr>
              <a:buFont typeface="Wingdings" pitchFamily="2" charset="2"/>
              <a:buChar char="Ø"/>
              <a:defRPr/>
            </a:pPr>
            <a:r>
              <a:rPr lang="es-ES_tradnl" sz="2400" dirty="0"/>
              <a:t>En ocasiones los sujetos están distantes y ahí es donde se determina </a:t>
            </a:r>
            <a:r>
              <a:rPr lang="es-ES_tradnl" sz="2400" b="1" u="sng" dirty="0">
                <a:solidFill>
                  <a:srgbClr val="C00000"/>
                </a:solidFill>
              </a:rPr>
              <a:t>la oferta</a:t>
            </a:r>
            <a:r>
              <a:rPr lang="es-ES_tradnl" sz="2400" dirty="0"/>
              <a:t> y </a:t>
            </a:r>
            <a:r>
              <a:rPr lang="es-ES_tradnl" sz="2400" b="1" u="sng" dirty="0">
                <a:solidFill>
                  <a:srgbClr val="C00000"/>
                </a:solidFill>
              </a:rPr>
              <a:t>la aceptación.</a:t>
            </a:r>
            <a:endParaRPr lang="es-MX" sz="2400" b="1" u="sng" dirty="0">
              <a:solidFill>
                <a:srgbClr val="C00000"/>
              </a:solidFill>
            </a:endParaRPr>
          </a:p>
          <a:p>
            <a:pPr marL="274320" indent="-274320" eaLnBrk="1" fontAlgn="auto" hangingPunct="1">
              <a:spcAft>
                <a:spcPts val="0"/>
              </a:spcAft>
              <a:buClr>
                <a:schemeClr val="accent3"/>
              </a:buClr>
              <a:buFont typeface="Wingdings 2"/>
              <a:buChar char=""/>
              <a:defRPr/>
            </a:pPr>
            <a:endParaRPr lang="es-MX"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0D75E0-5FA5-3A4D-93A4-0960CE1AE207}"/>
              </a:ext>
            </a:extLst>
          </p:cNvPr>
          <p:cNvSpPr>
            <a:spLocks noGrp="1"/>
          </p:cNvSpPr>
          <p:nvPr>
            <p:ph type="title"/>
          </p:nvPr>
        </p:nvSpPr>
        <p:spPr>
          <a:xfrm>
            <a:off x="717843" y="350369"/>
            <a:ext cx="7680960" cy="1371600"/>
          </a:xfrm>
        </p:spPr>
        <p:txBody>
          <a:bodyPr/>
          <a:lstStyle/>
          <a:p>
            <a:pPr algn="ctr"/>
            <a:r>
              <a:rPr lang="es-ES_tradnl" b="1" u="sng" dirty="0">
                <a:solidFill>
                  <a:srgbClr val="0070C0"/>
                </a:solidFill>
              </a:rPr>
              <a:t>La oferta</a:t>
            </a:r>
            <a:endParaRPr lang="es-CR" u="sng" dirty="0">
              <a:solidFill>
                <a:srgbClr val="0070C0"/>
              </a:solidFill>
            </a:endParaRPr>
          </a:p>
        </p:txBody>
      </p:sp>
      <p:sp>
        <p:nvSpPr>
          <p:cNvPr id="3" name="CuadroTexto 2">
            <a:extLst>
              <a:ext uri="{FF2B5EF4-FFF2-40B4-BE49-F238E27FC236}">
                <a16:creationId xmlns:a16="http://schemas.microsoft.com/office/drawing/2014/main" id="{D9107D57-E06B-374C-A3A0-35D56A2CD709}"/>
              </a:ext>
            </a:extLst>
          </p:cNvPr>
          <p:cNvSpPr txBox="1"/>
          <p:nvPr/>
        </p:nvSpPr>
        <p:spPr>
          <a:xfrm>
            <a:off x="731520" y="3284984"/>
            <a:ext cx="7680959" cy="2585323"/>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pitchFamily="2" charset="2"/>
              <a:buChar char="Ø"/>
              <a:defRPr/>
            </a:pPr>
            <a:r>
              <a:rPr lang="es-ES_tradnl" b="1" u="sng" dirty="0">
                <a:solidFill>
                  <a:srgbClr val="C00000"/>
                </a:solidFill>
              </a:rPr>
              <a:t>La oferta </a:t>
            </a:r>
            <a:r>
              <a:rPr lang="es-ES_tradnl" dirty="0"/>
              <a:t>es un acto jurídico por el cual una persona ofrece a otra la celebración de un contrato en términos tales que basta que el destinatario la acepte para su perfección.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dirty="0"/>
              <a:t>Puede ser oral, escrita, tacita, expresa, esta regulada en el código civil Artículos 1010 y siguientes.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dirty="0"/>
              <a:t>La oferta puede retirarse en cualquier momento mientras no haya sido aceptada. </a:t>
            </a:r>
          </a:p>
        </p:txBody>
      </p:sp>
      <p:pic>
        <p:nvPicPr>
          <p:cNvPr id="4" name="Imagen 3">
            <a:extLst>
              <a:ext uri="{FF2B5EF4-FFF2-40B4-BE49-F238E27FC236}">
                <a16:creationId xmlns:a16="http://schemas.microsoft.com/office/drawing/2014/main" id="{C4389A70-FD06-A545-8D3B-321715B119CF}"/>
              </a:ext>
            </a:extLst>
          </p:cNvPr>
          <p:cNvPicPr>
            <a:picLocks noChangeAspect="1"/>
          </p:cNvPicPr>
          <p:nvPr/>
        </p:nvPicPr>
        <p:blipFill>
          <a:blip r:embed="rId2"/>
          <a:stretch>
            <a:fillRect/>
          </a:stretch>
        </p:blipFill>
        <p:spPr>
          <a:xfrm>
            <a:off x="2915816" y="1556792"/>
            <a:ext cx="3168352" cy="1566540"/>
          </a:xfrm>
          <a:prstGeom prst="rect">
            <a:avLst/>
          </a:prstGeom>
        </p:spPr>
      </p:pic>
    </p:spTree>
    <p:extLst>
      <p:ext uri="{BB962C8B-B14F-4D97-AF65-F5344CB8AC3E}">
        <p14:creationId xmlns:p14="http://schemas.microsoft.com/office/powerpoint/2010/main" val="1545748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F73550-D015-1241-A402-648B70290BCE}"/>
              </a:ext>
            </a:extLst>
          </p:cNvPr>
          <p:cNvSpPr>
            <a:spLocks noGrp="1"/>
          </p:cNvSpPr>
          <p:nvPr>
            <p:ph type="title"/>
          </p:nvPr>
        </p:nvSpPr>
        <p:spPr/>
        <p:txBody>
          <a:bodyPr/>
          <a:lstStyle/>
          <a:p>
            <a:pPr algn="ctr"/>
            <a:r>
              <a:rPr lang="es-ES_tradnl" b="1" u="sng" dirty="0">
                <a:solidFill>
                  <a:srgbClr val="C00000"/>
                </a:solidFill>
              </a:rPr>
              <a:t>La aceptación</a:t>
            </a:r>
            <a:endParaRPr lang="es-CR" u="sng" dirty="0">
              <a:solidFill>
                <a:srgbClr val="C00000"/>
              </a:solidFill>
            </a:endParaRPr>
          </a:p>
        </p:txBody>
      </p:sp>
      <p:sp>
        <p:nvSpPr>
          <p:cNvPr id="3" name="CuadroTexto 2">
            <a:extLst>
              <a:ext uri="{FF2B5EF4-FFF2-40B4-BE49-F238E27FC236}">
                <a16:creationId xmlns:a16="http://schemas.microsoft.com/office/drawing/2014/main" id="{8AEB06A8-567B-104D-A8FA-51D2C8A78303}"/>
              </a:ext>
            </a:extLst>
          </p:cNvPr>
          <p:cNvSpPr txBox="1"/>
          <p:nvPr/>
        </p:nvSpPr>
        <p:spPr>
          <a:xfrm>
            <a:off x="731520" y="3429000"/>
            <a:ext cx="7680960" cy="2308324"/>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pitchFamily="2" charset="2"/>
              <a:buChar char="Ø"/>
              <a:defRPr/>
            </a:pPr>
            <a:r>
              <a:rPr lang="es-ES_tradnl" b="1" u="sng" dirty="0">
                <a:solidFill>
                  <a:srgbClr val="C00000"/>
                </a:solidFill>
              </a:rPr>
              <a:t>La aceptación </a:t>
            </a:r>
            <a:r>
              <a:rPr lang="es-ES_tradnl" dirty="0"/>
              <a:t>es el acto por el cual la persona a quien va dirigida la oferta manifiesta su conformidad con ella.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dirty="0"/>
              <a:t>Puede ser expresa o tacita, pura y simple o condicional.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dirty="0"/>
              <a:t>Si la aceptación es condicional estamos en presencia de una </a:t>
            </a:r>
            <a:r>
              <a:rPr lang="es-ES_tradnl" b="1" u="sng" dirty="0">
                <a:solidFill>
                  <a:srgbClr val="C00000"/>
                </a:solidFill>
              </a:rPr>
              <a:t>contraoferta</a:t>
            </a:r>
            <a:r>
              <a:rPr lang="es-ES_tradnl" dirty="0"/>
              <a:t> es decir de una nueva oferta, debe ser oportuna debe darse mientras la oferta este vigente </a:t>
            </a:r>
            <a:endParaRPr lang="es-MX" dirty="0"/>
          </a:p>
        </p:txBody>
      </p:sp>
      <p:pic>
        <p:nvPicPr>
          <p:cNvPr id="4" name="Imagen 3">
            <a:extLst>
              <a:ext uri="{FF2B5EF4-FFF2-40B4-BE49-F238E27FC236}">
                <a16:creationId xmlns:a16="http://schemas.microsoft.com/office/drawing/2014/main" id="{E6761EF3-498F-0341-B386-F9E0FD39D2A0}"/>
              </a:ext>
            </a:extLst>
          </p:cNvPr>
          <p:cNvPicPr>
            <a:picLocks noChangeAspect="1"/>
          </p:cNvPicPr>
          <p:nvPr/>
        </p:nvPicPr>
        <p:blipFill>
          <a:blip r:embed="rId2"/>
          <a:stretch>
            <a:fillRect/>
          </a:stretch>
        </p:blipFill>
        <p:spPr>
          <a:xfrm>
            <a:off x="3203848" y="1772816"/>
            <a:ext cx="2808312" cy="1481173"/>
          </a:xfrm>
          <a:prstGeom prst="rect">
            <a:avLst/>
          </a:prstGeom>
        </p:spPr>
      </p:pic>
    </p:spTree>
    <p:extLst>
      <p:ext uri="{BB962C8B-B14F-4D97-AF65-F5344CB8AC3E}">
        <p14:creationId xmlns:p14="http://schemas.microsoft.com/office/powerpoint/2010/main" val="13397650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86B3A5-B50A-CE41-94A8-DCAD58DDD894}"/>
              </a:ext>
            </a:extLst>
          </p:cNvPr>
          <p:cNvSpPr>
            <a:spLocks noGrp="1"/>
          </p:cNvSpPr>
          <p:nvPr>
            <p:ph type="title"/>
          </p:nvPr>
        </p:nvSpPr>
        <p:spPr>
          <a:xfrm>
            <a:off x="755576" y="2708920"/>
            <a:ext cx="7680960" cy="1371600"/>
          </a:xfrm>
        </p:spPr>
        <p:txBody>
          <a:bodyPr>
            <a:normAutofit fontScale="90000"/>
          </a:bodyPr>
          <a:lstStyle/>
          <a:p>
            <a:pPr algn="ctr"/>
            <a:r>
              <a:rPr lang="es-ES_tradnl" b="1" u="sng" dirty="0">
                <a:solidFill>
                  <a:schemeClr val="accent4">
                    <a:lumMod val="50000"/>
                  </a:schemeClr>
                </a:solidFill>
              </a:rPr>
              <a:t>Teorías Cuando la oferta y la aceptación se da entre ausentes</a:t>
            </a:r>
            <a:endParaRPr lang="es-CR" dirty="0"/>
          </a:p>
        </p:txBody>
      </p:sp>
    </p:spTree>
    <p:extLst>
      <p:ext uri="{BB962C8B-B14F-4D97-AF65-F5344CB8AC3E}">
        <p14:creationId xmlns:p14="http://schemas.microsoft.com/office/powerpoint/2010/main" val="7210301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normAutofit/>
          </a:bodyPr>
          <a:lstStyle/>
          <a:p>
            <a:pPr algn="ctr"/>
            <a:r>
              <a:rPr lang="es-ES_tradnl" sz="3600" b="1" u="sng" dirty="0">
                <a:solidFill>
                  <a:schemeClr val="accent1">
                    <a:lumMod val="75000"/>
                  </a:schemeClr>
                </a:solidFill>
              </a:rPr>
              <a:t>Teoría de la aceptación</a:t>
            </a:r>
            <a:r>
              <a:rPr lang="es-ES_tradnl" sz="3600" u="sng" dirty="0">
                <a:solidFill>
                  <a:schemeClr val="accent1">
                    <a:lumMod val="75000"/>
                  </a:schemeClr>
                </a:solidFill>
              </a:rPr>
              <a:t>:</a:t>
            </a:r>
            <a:endParaRPr lang="es-MX" sz="3600" b="1" u="sng" dirty="0">
              <a:solidFill>
                <a:schemeClr val="accent1">
                  <a:lumMod val="75000"/>
                </a:schemeClr>
              </a:solidFill>
            </a:endParaRPr>
          </a:p>
        </p:txBody>
      </p:sp>
      <p:sp>
        <p:nvSpPr>
          <p:cNvPr id="60418" name="Content Placeholder 2"/>
          <p:cNvSpPr>
            <a:spLocks noGrp="1"/>
          </p:cNvSpPr>
          <p:nvPr>
            <p:ph idx="4294967295"/>
          </p:nvPr>
        </p:nvSpPr>
        <p:spPr>
          <a:xfrm>
            <a:off x="457200" y="2242393"/>
            <a:ext cx="8229600" cy="4389437"/>
          </a:xfrm>
        </p:spPr>
        <p:txBody>
          <a:bodyPr>
            <a:normAutofit/>
          </a:bodyPr>
          <a:lstStyle/>
          <a:p>
            <a:pPr algn="just" eaLnBrk="1" hangingPunct="1">
              <a:lnSpc>
                <a:spcPct val="150000"/>
              </a:lnSpc>
              <a:buFont typeface="Wingdings" pitchFamily="2" charset="2"/>
              <a:buChar char="Ø"/>
            </a:pPr>
            <a:r>
              <a:rPr lang="es-ES_tradnl" sz="2400" dirty="0"/>
              <a:t> El consentimiento se perfecciona desde el momento en que el destinatario da su aceptación aunque sea desconocida por el oferente. </a:t>
            </a:r>
            <a:endParaRPr lang="es-MX" sz="2400" dirty="0"/>
          </a:p>
          <a:p>
            <a:pPr eaLnBrk="1" hangingPunct="1">
              <a:lnSpc>
                <a:spcPct val="90000"/>
              </a:lnSpc>
            </a:pPr>
            <a:endParaRPr lang="es-MX" sz="2400" dirty="0"/>
          </a:p>
        </p:txBody>
      </p:sp>
      <p:pic>
        <p:nvPicPr>
          <p:cNvPr id="2" name="Imagen 1">
            <a:extLst>
              <a:ext uri="{FF2B5EF4-FFF2-40B4-BE49-F238E27FC236}">
                <a16:creationId xmlns:a16="http://schemas.microsoft.com/office/drawing/2014/main" id="{86E3D79B-7521-7243-ACFD-DE6E93CE01E0}"/>
              </a:ext>
            </a:extLst>
          </p:cNvPr>
          <p:cNvPicPr>
            <a:picLocks noChangeAspect="1"/>
          </p:cNvPicPr>
          <p:nvPr/>
        </p:nvPicPr>
        <p:blipFill>
          <a:blip r:embed="rId3"/>
          <a:stretch>
            <a:fillRect/>
          </a:stretch>
        </p:blipFill>
        <p:spPr>
          <a:xfrm>
            <a:off x="3428814" y="4437112"/>
            <a:ext cx="2286372" cy="1879972"/>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DE5B97-68C1-944C-9C78-C92BCD0D67AF}"/>
              </a:ext>
            </a:extLst>
          </p:cNvPr>
          <p:cNvSpPr>
            <a:spLocks noGrp="1"/>
          </p:cNvSpPr>
          <p:nvPr>
            <p:ph type="title"/>
          </p:nvPr>
        </p:nvSpPr>
        <p:spPr/>
        <p:txBody>
          <a:bodyPr/>
          <a:lstStyle/>
          <a:p>
            <a:pPr algn="ctr"/>
            <a:r>
              <a:rPr lang="es-ES_tradnl" b="1" u="sng" dirty="0">
                <a:solidFill>
                  <a:schemeClr val="accent1">
                    <a:lumMod val="75000"/>
                  </a:schemeClr>
                </a:solidFill>
              </a:rPr>
              <a:t>Teoría de la expedición:</a:t>
            </a:r>
            <a:endParaRPr lang="es-CR" b="1" u="sng" dirty="0">
              <a:solidFill>
                <a:schemeClr val="accent1">
                  <a:lumMod val="75000"/>
                </a:schemeClr>
              </a:solidFill>
            </a:endParaRPr>
          </a:p>
        </p:txBody>
      </p:sp>
      <p:sp>
        <p:nvSpPr>
          <p:cNvPr id="3" name="CuadroTexto 2">
            <a:extLst>
              <a:ext uri="{FF2B5EF4-FFF2-40B4-BE49-F238E27FC236}">
                <a16:creationId xmlns:a16="http://schemas.microsoft.com/office/drawing/2014/main" id="{20FF6DAE-6B9F-FF47-9F65-17C6F32CB65D}"/>
              </a:ext>
            </a:extLst>
          </p:cNvPr>
          <p:cNvSpPr txBox="1"/>
          <p:nvPr/>
        </p:nvSpPr>
        <p:spPr>
          <a:xfrm>
            <a:off x="709461" y="3933056"/>
            <a:ext cx="7680959" cy="1131848"/>
          </a:xfrm>
          <a:prstGeom prst="rect">
            <a:avLst/>
          </a:prstGeom>
          <a:noFill/>
        </p:spPr>
        <p:txBody>
          <a:bodyPr wrap="square" rtlCol="0">
            <a:spAutoFit/>
          </a:bodyPr>
          <a:lstStyle/>
          <a:p>
            <a:pPr algn="just" eaLnBrk="1" hangingPunct="1">
              <a:lnSpc>
                <a:spcPct val="150000"/>
              </a:lnSpc>
            </a:pPr>
            <a:r>
              <a:rPr lang="es-ES_tradnl" sz="2400" dirty="0"/>
              <a:t>El consentimiento se perfecciona en el momento en el que aceptante envía la comunicación.</a:t>
            </a:r>
            <a:endParaRPr lang="es-MX" sz="2400" dirty="0"/>
          </a:p>
        </p:txBody>
      </p:sp>
      <p:pic>
        <p:nvPicPr>
          <p:cNvPr id="4" name="Imagen 3">
            <a:extLst>
              <a:ext uri="{FF2B5EF4-FFF2-40B4-BE49-F238E27FC236}">
                <a16:creationId xmlns:a16="http://schemas.microsoft.com/office/drawing/2014/main" id="{4223CD25-CE56-A849-9F51-E09CAC9A2C92}"/>
              </a:ext>
            </a:extLst>
          </p:cNvPr>
          <p:cNvPicPr>
            <a:picLocks noChangeAspect="1"/>
          </p:cNvPicPr>
          <p:nvPr/>
        </p:nvPicPr>
        <p:blipFill>
          <a:blip r:embed="rId2"/>
          <a:stretch>
            <a:fillRect/>
          </a:stretch>
        </p:blipFill>
        <p:spPr>
          <a:xfrm>
            <a:off x="3345662" y="1976799"/>
            <a:ext cx="2448272" cy="1656184"/>
          </a:xfrm>
          <a:prstGeom prst="rect">
            <a:avLst/>
          </a:prstGeom>
        </p:spPr>
      </p:pic>
    </p:spTree>
    <p:extLst>
      <p:ext uri="{BB962C8B-B14F-4D97-AF65-F5344CB8AC3E}">
        <p14:creationId xmlns:p14="http://schemas.microsoft.com/office/powerpoint/2010/main" val="11164554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AA4814-F7C9-C546-8DE7-120F1F744A67}"/>
              </a:ext>
            </a:extLst>
          </p:cNvPr>
          <p:cNvSpPr>
            <a:spLocks noGrp="1"/>
          </p:cNvSpPr>
          <p:nvPr>
            <p:ph type="title"/>
          </p:nvPr>
        </p:nvSpPr>
        <p:spPr/>
        <p:txBody>
          <a:bodyPr/>
          <a:lstStyle/>
          <a:p>
            <a:pPr algn="ctr"/>
            <a:r>
              <a:rPr lang="es-ES_tradnl" b="1" u="sng" dirty="0">
                <a:solidFill>
                  <a:schemeClr val="accent1">
                    <a:lumMod val="75000"/>
                  </a:schemeClr>
                </a:solidFill>
              </a:rPr>
              <a:t>Teoría de la información</a:t>
            </a:r>
            <a:r>
              <a:rPr lang="es-ES_tradnl" u="sng" dirty="0">
                <a:solidFill>
                  <a:schemeClr val="accent1">
                    <a:lumMod val="75000"/>
                  </a:schemeClr>
                </a:solidFill>
              </a:rPr>
              <a:t>:</a:t>
            </a:r>
            <a:endParaRPr lang="es-CR" u="sng" dirty="0">
              <a:solidFill>
                <a:schemeClr val="accent1">
                  <a:lumMod val="75000"/>
                </a:schemeClr>
              </a:solidFill>
            </a:endParaRPr>
          </a:p>
        </p:txBody>
      </p:sp>
      <p:sp>
        <p:nvSpPr>
          <p:cNvPr id="3" name="CuadroTexto 2">
            <a:extLst>
              <a:ext uri="{FF2B5EF4-FFF2-40B4-BE49-F238E27FC236}">
                <a16:creationId xmlns:a16="http://schemas.microsoft.com/office/drawing/2014/main" id="{4D062764-8B67-874F-8855-25563A0ED1F2}"/>
              </a:ext>
            </a:extLst>
          </p:cNvPr>
          <p:cNvSpPr txBox="1"/>
          <p:nvPr/>
        </p:nvSpPr>
        <p:spPr>
          <a:xfrm>
            <a:off x="731520" y="2276872"/>
            <a:ext cx="7680960" cy="1131848"/>
          </a:xfrm>
          <a:prstGeom prst="rect">
            <a:avLst/>
          </a:prstGeom>
          <a:noFill/>
        </p:spPr>
        <p:txBody>
          <a:bodyPr wrap="square" rtlCol="0">
            <a:spAutoFit/>
          </a:bodyPr>
          <a:lstStyle/>
          <a:p>
            <a:pPr algn="just" eaLnBrk="1" hangingPunct="1">
              <a:lnSpc>
                <a:spcPct val="150000"/>
              </a:lnSpc>
            </a:pPr>
            <a:r>
              <a:rPr lang="es-ES_tradnl" sz="2400" dirty="0"/>
              <a:t>El consentimiento se forma cuando el proponente recibe la aceptación y toma conocimiento de ella.</a:t>
            </a:r>
            <a:endParaRPr lang="es-MX" sz="2400" dirty="0"/>
          </a:p>
        </p:txBody>
      </p:sp>
      <p:pic>
        <p:nvPicPr>
          <p:cNvPr id="4" name="Imagen 3">
            <a:extLst>
              <a:ext uri="{FF2B5EF4-FFF2-40B4-BE49-F238E27FC236}">
                <a16:creationId xmlns:a16="http://schemas.microsoft.com/office/drawing/2014/main" id="{2ABAB2DF-56B1-4E4D-B58A-7EFE22715F49}"/>
              </a:ext>
            </a:extLst>
          </p:cNvPr>
          <p:cNvPicPr>
            <a:picLocks noChangeAspect="1"/>
          </p:cNvPicPr>
          <p:nvPr/>
        </p:nvPicPr>
        <p:blipFill>
          <a:blip r:embed="rId2"/>
          <a:stretch>
            <a:fillRect/>
          </a:stretch>
        </p:blipFill>
        <p:spPr>
          <a:xfrm>
            <a:off x="2735796" y="3933056"/>
            <a:ext cx="3672408" cy="2002904"/>
          </a:xfrm>
          <a:prstGeom prst="rect">
            <a:avLst/>
          </a:prstGeom>
        </p:spPr>
      </p:pic>
    </p:spTree>
    <p:extLst>
      <p:ext uri="{BB962C8B-B14F-4D97-AF65-F5344CB8AC3E}">
        <p14:creationId xmlns:p14="http://schemas.microsoft.com/office/powerpoint/2010/main" val="21184060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36EC4D-01F3-E447-BA5F-DAE31B374E8A}"/>
              </a:ext>
            </a:extLst>
          </p:cNvPr>
          <p:cNvSpPr>
            <a:spLocks noGrp="1"/>
          </p:cNvSpPr>
          <p:nvPr>
            <p:ph type="title"/>
          </p:nvPr>
        </p:nvSpPr>
        <p:spPr/>
        <p:txBody>
          <a:bodyPr/>
          <a:lstStyle/>
          <a:p>
            <a:pPr algn="ctr"/>
            <a:r>
              <a:rPr lang="es-ES_tradnl" b="1" u="sng" dirty="0">
                <a:solidFill>
                  <a:schemeClr val="accent1">
                    <a:lumMod val="75000"/>
                  </a:schemeClr>
                </a:solidFill>
              </a:rPr>
              <a:t>Teoría de la recepción</a:t>
            </a:r>
            <a:r>
              <a:rPr lang="es-ES_tradnl" u="sng" dirty="0">
                <a:solidFill>
                  <a:schemeClr val="accent1">
                    <a:lumMod val="75000"/>
                  </a:schemeClr>
                </a:solidFill>
              </a:rPr>
              <a:t>:</a:t>
            </a:r>
            <a:endParaRPr lang="es-CR" u="sng" dirty="0">
              <a:solidFill>
                <a:schemeClr val="accent1">
                  <a:lumMod val="75000"/>
                </a:schemeClr>
              </a:solidFill>
            </a:endParaRPr>
          </a:p>
        </p:txBody>
      </p:sp>
      <p:sp>
        <p:nvSpPr>
          <p:cNvPr id="3" name="CuadroTexto 2">
            <a:extLst>
              <a:ext uri="{FF2B5EF4-FFF2-40B4-BE49-F238E27FC236}">
                <a16:creationId xmlns:a16="http://schemas.microsoft.com/office/drawing/2014/main" id="{6677F90C-F173-4048-850F-0120C3CC212F}"/>
              </a:ext>
            </a:extLst>
          </p:cNvPr>
          <p:cNvSpPr txBox="1"/>
          <p:nvPr/>
        </p:nvSpPr>
        <p:spPr>
          <a:xfrm>
            <a:off x="731520" y="3976255"/>
            <a:ext cx="7680960" cy="1685846"/>
          </a:xfrm>
          <a:prstGeom prst="rect">
            <a:avLst/>
          </a:prstGeom>
          <a:noFill/>
        </p:spPr>
        <p:txBody>
          <a:bodyPr wrap="square" rtlCol="0">
            <a:spAutoFit/>
          </a:bodyPr>
          <a:lstStyle/>
          <a:p>
            <a:pPr algn="just" eaLnBrk="1" hangingPunct="1">
              <a:lnSpc>
                <a:spcPct val="150000"/>
              </a:lnSpc>
            </a:pPr>
            <a:r>
              <a:rPr lang="es-ES_tradnl" sz="2400" dirty="0"/>
              <a:t>Basta que el oferente reciba la comunicación. </a:t>
            </a:r>
            <a:r>
              <a:rPr lang="es-ES_tradnl" sz="2400" b="1" u="sng" dirty="0">
                <a:solidFill>
                  <a:srgbClr val="C00000"/>
                </a:solidFill>
              </a:rPr>
              <a:t>CRÍTICA:</a:t>
            </a:r>
            <a:r>
              <a:rPr lang="es-ES_tradnl" sz="2400" b="1" dirty="0">
                <a:solidFill>
                  <a:srgbClr val="C00000"/>
                </a:solidFill>
              </a:rPr>
              <a:t> </a:t>
            </a:r>
            <a:r>
              <a:rPr lang="es-ES_tradnl" sz="2400" dirty="0"/>
              <a:t>Cómo se va perfeccionar el consentimiento si no se sabe si va existir un sí para realizar el negocio.</a:t>
            </a:r>
            <a:endParaRPr lang="es-MX" sz="2400" dirty="0"/>
          </a:p>
        </p:txBody>
      </p:sp>
      <p:pic>
        <p:nvPicPr>
          <p:cNvPr id="4" name="Imagen 3">
            <a:extLst>
              <a:ext uri="{FF2B5EF4-FFF2-40B4-BE49-F238E27FC236}">
                <a16:creationId xmlns:a16="http://schemas.microsoft.com/office/drawing/2014/main" id="{095F8866-AEE4-9A4D-BBC5-FEB85D4FC206}"/>
              </a:ext>
            </a:extLst>
          </p:cNvPr>
          <p:cNvPicPr>
            <a:picLocks noChangeAspect="1"/>
          </p:cNvPicPr>
          <p:nvPr/>
        </p:nvPicPr>
        <p:blipFill>
          <a:blip r:embed="rId2"/>
          <a:stretch>
            <a:fillRect/>
          </a:stretch>
        </p:blipFill>
        <p:spPr>
          <a:xfrm>
            <a:off x="2879812" y="1844824"/>
            <a:ext cx="3384376" cy="2131431"/>
          </a:xfrm>
          <a:prstGeom prst="rect">
            <a:avLst/>
          </a:prstGeom>
        </p:spPr>
      </p:pic>
    </p:spTree>
    <p:extLst>
      <p:ext uri="{BB962C8B-B14F-4D97-AF65-F5344CB8AC3E}">
        <p14:creationId xmlns:p14="http://schemas.microsoft.com/office/powerpoint/2010/main" val="1989605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4294967295"/>
          </p:nvPr>
        </p:nvSpPr>
        <p:spPr>
          <a:xfrm>
            <a:off x="457200" y="2473468"/>
            <a:ext cx="8229600" cy="4389437"/>
          </a:xfrm>
        </p:spPr>
        <p:txBody>
          <a:bodyPr/>
          <a:lstStyle/>
          <a:p>
            <a:pPr algn="just" eaLnBrk="1" hangingPunct="1"/>
            <a:endParaRPr lang="es-ES_tradnl" sz="3200" dirty="0"/>
          </a:p>
          <a:p>
            <a:pPr algn="just" eaLnBrk="1" hangingPunct="1"/>
            <a:endParaRPr lang="es-ES_tradnl" sz="3200" dirty="0"/>
          </a:p>
          <a:p>
            <a:pPr algn="just" eaLnBrk="1" hangingPunct="1"/>
            <a:r>
              <a:rPr lang="es-ES_tradnl" sz="3200" dirty="0"/>
              <a:t>Nuestro Código Civil sigue la teoría de la aceptación según los artículos 1009 y 1010.</a:t>
            </a:r>
            <a:endParaRPr lang="es-MX" sz="3200" dirty="0"/>
          </a:p>
        </p:txBody>
      </p:sp>
      <p:pic>
        <p:nvPicPr>
          <p:cNvPr id="2" name="Imagen 1">
            <a:extLst>
              <a:ext uri="{FF2B5EF4-FFF2-40B4-BE49-F238E27FC236}">
                <a16:creationId xmlns:a16="http://schemas.microsoft.com/office/drawing/2014/main" id="{32A9064D-88B9-C549-AF0B-247A92CAC6A0}"/>
              </a:ext>
            </a:extLst>
          </p:cNvPr>
          <p:cNvPicPr>
            <a:picLocks noChangeAspect="1"/>
          </p:cNvPicPr>
          <p:nvPr/>
        </p:nvPicPr>
        <p:blipFill>
          <a:blip r:embed="rId2"/>
          <a:stretch>
            <a:fillRect/>
          </a:stretch>
        </p:blipFill>
        <p:spPr>
          <a:xfrm>
            <a:off x="3491880" y="642594"/>
            <a:ext cx="2016224" cy="23876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algn="ctr" eaLnBrk="1" hangingPunct="1"/>
            <a:r>
              <a:rPr lang="es-ES_tradnl" b="1" u="sng" dirty="0">
                <a:solidFill>
                  <a:srgbClr val="C00000"/>
                </a:solidFill>
              </a:rPr>
              <a:t>Manifestación de la voluntad.</a:t>
            </a:r>
            <a:endParaRPr lang="es-MX" b="1" u="sng" dirty="0">
              <a:solidFill>
                <a:srgbClr val="C00000"/>
              </a:solidFill>
            </a:endParaRPr>
          </a:p>
        </p:txBody>
      </p:sp>
      <p:sp>
        <p:nvSpPr>
          <p:cNvPr id="63490" name="Content Placeholder 2"/>
          <p:cNvSpPr>
            <a:spLocks noGrp="1"/>
          </p:cNvSpPr>
          <p:nvPr>
            <p:ph idx="4294967295"/>
          </p:nvPr>
        </p:nvSpPr>
        <p:spPr>
          <a:xfrm>
            <a:off x="182880" y="2132856"/>
            <a:ext cx="8229600" cy="4389437"/>
          </a:xfrm>
        </p:spPr>
        <p:txBody>
          <a:bodyPr/>
          <a:lstStyle/>
          <a:p>
            <a:pPr algn="just" eaLnBrk="1" hangingPunct="1"/>
            <a:r>
              <a:rPr lang="es-ES_tradnl" dirty="0"/>
              <a:t>La manifestación de la voluntad, se refiere a un comportamiento humano. </a:t>
            </a:r>
          </a:p>
          <a:p>
            <a:pPr algn="just" eaLnBrk="1" hangingPunct="1"/>
            <a:r>
              <a:rPr lang="es-ES_tradnl" dirty="0"/>
              <a:t>Elemento constitutivo del negocio jurídico. </a:t>
            </a:r>
          </a:p>
          <a:p>
            <a:pPr algn="just" eaLnBrk="1" hangingPunct="1"/>
            <a:r>
              <a:rPr lang="es-ES_tradnl" dirty="0"/>
              <a:t>Es mediante la manifestación que el negocio jurídico adquiere objetividad y penetra en el mundo jurídico. </a:t>
            </a:r>
          </a:p>
          <a:p>
            <a:pPr algn="just" eaLnBrk="1" hangingPunct="1"/>
            <a:r>
              <a:rPr lang="es-ES_tradnl" dirty="0"/>
              <a:t>Mediante la manifestación de la voluntad se exteriorizan la programación de intereses que las partes han creado voluntariamente. </a:t>
            </a:r>
          </a:p>
          <a:p>
            <a:pPr algn="just" eaLnBrk="1" hangingPunct="1"/>
            <a:r>
              <a:rPr lang="es-ES_tradnl" dirty="0"/>
              <a:t>Articulo 1008 Código Civil. </a:t>
            </a:r>
            <a:endParaRPr lang="es-MX" dirty="0"/>
          </a:p>
          <a:p>
            <a:pPr eaLnBrk="1" hangingPunct="1"/>
            <a:endParaRPr lang="es-MX" dirty="0"/>
          </a:p>
        </p:txBody>
      </p:sp>
      <p:pic>
        <p:nvPicPr>
          <p:cNvPr id="2" name="Imagen 1">
            <a:extLst>
              <a:ext uri="{FF2B5EF4-FFF2-40B4-BE49-F238E27FC236}">
                <a16:creationId xmlns:a16="http://schemas.microsoft.com/office/drawing/2014/main" id="{2D95672B-5094-4B4F-8455-AA517443A842}"/>
              </a:ext>
            </a:extLst>
          </p:cNvPr>
          <p:cNvPicPr>
            <a:picLocks noChangeAspect="1"/>
          </p:cNvPicPr>
          <p:nvPr/>
        </p:nvPicPr>
        <p:blipFill>
          <a:blip r:embed="rId2"/>
          <a:stretch>
            <a:fillRect/>
          </a:stretch>
        </p:blipFill>
        <p:spPr>
          <a:xfrm>
            <a:off x="5868144" y="4541618"/>
            <a:ext cx="2544336" cy="1980675"/>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chemeClr val="accent3">
                    <a:lumMod val="50000"/>
                  </a:schemeClr>
                </a:solidFill>
              </a:rPr>
              <a:t>Clases de manifestaciones de la voluntad:</a:t>
            </a:r>
            <a:endParaRPr lang="es-MX" u="sng" dirty="0">
              <a:solidFill>
                <a:schemeClr val="accent3">
                  <a:lumMod val="50000"/>
                </a:schemeClr>
              </a:solidFill>
            </a:endParaRPr>
          </a:p>
        </p:txBody>
      </p:sp>
      <p:sp>
        <p:nvSpPr>
          <p:cNvPr id="3" name="Content Placeholder 2"/>
          <p:cNvSpPr>
            <a:spLocks noGrp="1"/>
          </p:cNvSpPr>
          <p:nvPr>
            <p:ph idx="4294967295"/>
          </p:nvPr>
        </p:nvSpPr>
        <p:spPr>
          <a:xfrm>
            <a:off x="457200" y="1913312"/>
            <a:ext cx="8229600" cy="4389437"/>
          </a:xfrm>
        </p:spPr>
        <p:txBody>
          <a:bodyPr>
            <a:normAutofit/>
          </a:bodyPr>
          <a:lstStyle/>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Expresas y tácitas: </a:t>
            </a:r>
            <a:r>
              <a:rPr lang="es-ES_tradnl" dirty="0"/>
              <a:t> </a:t>
            </a:r>
          </a:p>
          <a:p>
            <a:pPr marL="822960" lvl="2" indent="-274320" algn="jus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Expresa</a:t>
            </a:r>
            <a:r>
              <a:rPr lang="es-ES_tradnl" dirty="0"/>
              <a:t> si la voluntad se exterioriza por medios objetivos de declaración, o sea de forma oral, escrita, es decir por medios inequívocos el medio utilizado no genera equivocación. </a:t>
            </a:r>
          </a:p>
          <a:p>
            <a:pPr marL="274320" indent="-274320" algn="just" eaLnBrk="1" fontAlgn="auto" hangingPunct="1">
              <a:spcAft>
                <a:spcPts val="0"/>
              </a:spcAft>
              <a:buClr>
                <a:schemeClr val="accent3"/>
              </a:buClr>
              <a:buFont typeface="Wingdings" pitchFamily="2" charset="2"/>
              <a:buChar char="Ø"/>
              <a:defRPr/>
            </a:pPr>
            <a:endParaRPr lang="es-ES_tradnl" dirty="0"/>
          </a:p>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Tácita</a:t>
            </a:r>
            <a:r>
              <a:rPr lang="es-ES_tradnl" dirty="0"/>
              <a:t> se lleva acabo mediante comportamientos de los cuales es posible deducir una determinada voluntad negocial.</a:t>
            </a:r>
          </a:p>
          <a:p>
            <a:pPr marL="274320" indent="-274320" eaLnBrk="1" fontAlgn="auto" hangingPunct="1">
              <a:spcAft>
                <a:spcPts val="0"/>
              </a:spcAft>
              <a:buClr>
                <a:schemeClr val="accent3"/>
              </a:buClr>
              <a:buFont typeface="Wingdings 2"/>
              <a:buChar char=""/>
              <a:defRPr/>
            </a:pPr>
            <a:endParaRPr lang="es-MX" dirty="0"/>
          </a:p>
        </p:txBody>
      </p:sp>
      <p:pic>
        <p:nvPicPr>
          <p:cNvPr id="4" name="Imagen 3">
            <a:extLst>
              <a:ext uri="{FF2B5EF4-FFF2-40B4-BE49-F238E27FC236}">
                <a16:creationId xmlns:a16="http://schemas.microsoft.com/office/drawing/2014/main" id="{271B5217-3D80-2E4D-A75D-213577BB4B68}"/>
              </a:ext>
            </a:extLst>
          </p:cNvPr>
          <p:cNvPicPr>
            <a:picLocks noChangeAspect="1"/>
          </p:cNvPicPr>
          <p:nvPr/>
        </p:nvPicPr>
        <p:blipFill>
          <a:blip r:embed="rId2"/>
          <a:stretch>
            <a:fillRect/>
          </a:stretch>
        </p:blipFill>
        <p:spPr>
          <a:xfrm>
            <a:off x="1475656" y="4869160"/>
            <a:ext cx="2304256" cy="1433589"/>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0AFAD4-2610-8143-A3BF-C62EE003166D}"/>
              </a:ext>
            </a:extLst>
          </p:cNvPr>
          <p:cNvSpPr>
            <a:spLocks noGrp="1"/>
          </p:cNvSpPr>
          <p:nvPr>
            <p:ph type="title"/>
          </p:nvPr>
        </p:nvSpPr>
        <p:spPr/>
        <p:txBody>
          <a:bodyPr/>
          <a:lstStyle/>
          <a:p>
            <a:pPr algn="ctr"/>
            <a:r>
              <a:rPr lang="es-ES_tradnl" b="1" u="sng" dirty="0">
                <a:solidFill>
                  <a:schemeClr val="accent3">
                    <a:lumMod val="50000"/>
                  </a:schemeClr>
                </a:solidFill>
              </a:rPr>
              <a:t>Clases de manifestaciones de la voluntad:</a:t>
            </a:r>
            <a:endParaRPr lang="es-CR" dirty="0"/>
          </a:p>
        </p:txBody>
      </p:sp>
      <p:sp>
        <p:nvSpPr>
          <p:cNvPr id="3" name="CuadroTexto 2">
            <a:extLst>
              <a:ext uri="{FF2B5EF4-FFF2-40B4-BE49-F238E27FC236}">
                <a16:creationId xmlns:a16="http://schemas.microsoft.com/office/drawing/2014/main" id="{1624D275-36BF-A643-9742-ED7F5E2EFD2A}"/>
              </a:ext>
            </a:extLst>
          </p:cNvPr>
          <p:cNvSpPr txBox="1"/>
          <p:nvPr/>
        </p:nvSpPr>
        <p:spPr>
          <a:xfrm>
            <a:off x="731520" y="2780928"/>
            <a:ext cx="7680959" cy="2308324"/>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Recepticias y no recepticias:</a:t>
            </a:r>
            <a:r>
              <a:rPr lang="es-ES_tradnl" u="sng" dirty="0">
                <a:solidFill>
                  <a:schemeClr val="accent4">
                    <a:lumMod val="75000"/>
                  </a:schemeClr>
                </a:solidFill>
              </a:rPr>
              <a:t> </a:t>
            </a:r>
          </a:p>
          <a:p>
            <a:pPr marL="274320" indent="-274320" algn="just" eaLnBrk="1" fontAlgn="auto" hangingPunct="1">
              <a:spcAft>
                <a:spcPts val="0"/>
              </a:spcAft>
              <a:buClr>
                <a:schemeClr val="accent3"/>
              </a:buClr>
              <a:buFont typeface="Wingdings" pitchFamily="2" charset="2"/>
              <a:buChar char="Ø"/>
              <a:defRPr/>
            </a:pPr>
            <a:endParaRPr lang="es-ES_tradnl" u="sng" dirty="0">
              <a:solidFill>
                <a:schemeClr val="accent4">
                  <a:lumMod val="75000"/>
                </a:schemeClr>
              </a:solidFill>
            </a:endParaRPr>
          </a:p>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Recepticia:</a:t>
            </a:r>
            <a:r>
              <a:rPr lang="es-ES_tradnl" dirty="0"/>
              <a:t> Cuando va dirigida a una o más personas, a quien pueda afectar la manifestación. </a:t>
            </a:r>
          </a:p>
          <a:p>
            <a:pPr marL="274320" indent="-274320" algn="just" eaLnBrk="1" fontAlgn="auto" hangingPunct="1">
              <a:spcAft>
                <a:spcPts val="0"/>
              </a:spcAft>
              <a:buClr>
                <a:schemeClr val="accent3"/>
              </a:buClr>
              <a:buFont typeface="Wingdings" pitchFamily="2" charset="2"/>
              <a:buChar char="Ø"/>
              <a:defRPr/>
            </a:pPr>
            <a:r>
              <a:rPr lang="es-ES_tradnl" b="1" u="sng" dirty="0">
                <a:solidFill>
                  <a:schemeClr val="accent4">
                    <a:lumMod val="75000"/>
                  </a:schemeClr>
                </a:solidFill>
              </a:rPr>
              <a:t>No recepticias</a:t>
            </a:r>
            <a:r>
              <a:rPr lang="es-ES_tradnl" b="1" dirty="0">
                <a:solidFill>
                  <a:schemeClr val="accent4">
                    <a:lumMod val="75000"/>
                  </a:schemeClr>
                </a:solidFill>
              </a:rPr>
              <a:t>: </a:t>
            </a:r>
            <a:r>
              <a:rPr lang="es-ES_tradnl" dirty="0"/>
              <a:t>No requieren tal exigencia, basta sin que sea preciso encaminarlas a alguien. </a:t>
            </a:r>
            <a:endParaRPr lang="es-MX" dirty="0"/>
          </a:p>
          <a:p>
            <a:pPr marL="640080" lvl="1" indent="-246888" algn="just" eaLnBrk="1" fontAlgn="auto" hangingPunct="1">
              <a:spcAft>
                <a:spcPts val="0"/>
              </a:spcAft>
              <a:buFont typeface="Wingdings" pitchFamily="2" charset="2"/>
              <a:buChar char="ü"/>
              <a:defRPr/>
            </a:pPr>
            <a:r>
              <a:rPr lang="es-ES_tradnl" dirty="0"/>
              <a:t>Recepticia compra de vehículo los dos sepan la manifestación.</a:t>
            </a:r>
            <a:endParaRPr lang="es-MX" dirty="0"/>
          </a:p>
          <a:p>
            <a:pPr marL="640080" lvl="1" indent="-246888" algn="just" eaLnBrk="1" fontAlgn="auto" hangingPunct="1">
              <a:spcAft>
                <a:spcPts val="0"/>
              </a:spcAft>
              <a:buFont typeface="Wingdings" pitchFamily="2" charset="2"/>
              <a:buChar char="ü"/>
              <a:defRPr/>
            </a:pPr>
            <a:r>
              <a:rPr lang="es-ES_tradnl" dirty="0"/>
              <a:t>No recepticia un testamento.  </a:t>
            </a:r>
            <a:endParaRPr lang="es-MX" dirty="0"/>
          </a:p>
        </p:txBody>
      </p:sp>
      <p:pic>
        <p:nvPicPr>
          <p:cNvPr id="4" name="Imagen 3">
            <a:extLst>
              <a:ext uri="{FF2B5EF4-FFF2-40B4-BE49-F238E27FC236}">
                <a16:creationId xmlns:a16="http://schemas.microsoft.com/office/drawing/2014/main" id="{9E7A1939-B2D0-FB45-9A64-465D0E3EB6AB}"/>
              </a:ext>
            </a:extLst>
          </p:cNvPr>
          <p:cNvPicPr>
            <a:picLocks noChangeAspect="1"/>
          </p:cNvPicPr>
          <p:nvPr/>
        </p:nvPicPr>
        <p:blipFill>
          <a:blip r:embed="rId2"/>
          <a:stretch>
            <a:fillRect/>
          </a:stretch>
        </p:blipFill>
        <p:spPr>
          <a:xfrm>
            <a:off x="5004048" y="5089252"/>
            <a:ext cx="2451348" cy="1292076"/>
          </a:xfrm>
          <a:prstGeom prst="rect">
            <a:avLst/>
          </a:prstGeom>
        </p:spPr>
      </p:pic>
    </p:spTree>
    <p:extLst>
      <p:ext uri="{BB962C8B-B14F-4D97-AF65-F5344CB8AC3E}">
        <p14:creationId xmlns:p14="http://schemas.microsoft.com/office/powerpoint/2010/main" val="35058594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u="sng" dirty="0">
                <a:solidFill>
                  <a:schemeClr val="accent3">
                    <a:lumMod val="50000"/>
                  </a:schemeClr>
                </a:solidFill>
              </a:rPr>
              <a:t>Clases de manifestaciones de la voluntad:</a:t>
            </a:r>
            <a:endParaRPr lang="es-ES" dirty="0"/>
          </a:p>
        </p:txBody>
      </p:sp>
      <p:sp>
        <p:nvSpPr>
          <p:cNvPr id="65537" name="Title 1"/>
          <p:cNvSpPr>
            <a:spLocks noGrp="1"/>
          </p:cNvSpPr>
          <p:nvPr>
            <p:ph idx="4294967295"/>
          </p:nvPr>
        </p:nvSpPr>
        <p:spPr>
          <a:xfrm>
            <a:off x="457200" y="2564904"/>
            <a:ext cx="8229600" cy="3600400"/>
          </a:xfrm>
        </p:spPr>
        <p:txBody>
          <a:bodyPr>
            <a:normAutofit/>
          </a:bodyPr>
          <a:lstStyle/>
          <a:p>
            <a:pPr algn="just" eaLnBrk="1" hangingPunct="1">
              <a:buFont typeface="Wingdings" pitchFamily="2" charset="2"/>
              <a:buChar char="Ø"/>
            </a:pPr>
            <a:r>
              <a:rPr lang="es-ES_tradnl" b="1" dirty="0">
                <a:solidFill>
                  <a:schemeClr val="accent3">
                    <a:lumMod val="75000"/>
                  </a:schemeClr>
                </a:solidFill>
              </a:rPr>
              <a:t>M</a:t>
            </a:r>
            <a:r>
              <a:rPr lang="es-ES_tradnl" b="1" u="sng" dirty="0">
                <a:solidFill>
                  <a:schemeClr val="accent3">
                    <a:lumMod val="75000"/>
                  </a:schemeClr>
                </a:solidFill>
              </a:rPr>
              <a:t>ediatas e inmediatas:</a:t>
            </a:r>
            <a:r>
              <a:rPr lang="es-ES_tradnl" b="1" dirty="0">
                <a:solidFill>
                  <a:schemeClr val="accent3">
                    <a:lumMod val="75000"/>
                  </a:schemeClr>
                </a:solidFill>
              </a:rPr>
              <a:t> </a:t>
            </a:r>
          </a:p>
          <a:p>
            <a:pPr algn="just" eaLnBrk="1" hangingPunct="1">
              <a:buFont typeface="Wingdings" pitchFamily="2" charset="2"/>
              <a:buChar char="Ø"/>
            </a:pPr>
            <a:endParaRPr lang="es-ES_tradnl" b="1" dirty="0">
              <a:solidFill>
                <a:schemeClr val="accent3">
                  <a:lumMod val="75000"/>
                </a:schemeClr>
              </a:solidFill>
            </a:endParaRPr>
          </a:p>
          <a:p>
            <a:pPr algn="just" eaLnBrk="1" hangingPunct="1">
              <a:buFont typeface="Wingdings" pitchFamily="2" charset="2"/>
              <a:buChar char="Ø"/>
            </a:pPr>
            <a:r>
              <a:rPr lang="es-ES_tradnl" b="1" u="sng" dirty="0">
                <a:solidFill>
                  <a:schemeClr val="accent3">
                    <a:lumMod val="75000"/>
                  </a:schemeClr>
                </a:solidFill>
              </a:rPr>
              <a:t>inmediata</a:t>
            </a:r>
            <a:r>
              <a:rPr lang="es-ES_tradnl" dirty="0"/>
              <a:t> si el acto por el cual se expresa es percibido inmediatamente por el sujeto destinatario. </a:t>
            </a:r>
          </a:p>
          <a:p>
            <a:pPr algn="just" eaLnBrk="1" hangingPunct="1">
              <a:buFont typeface="Wingdings" pitchFamily="2" charset="2"/>
              <a:buChar char="Ø"/>
            </a:pPr>
            <a:endParaRPr lang="es-ES_tradnl" dirty="0"/>
          </a:p>
          <a:p>
            <a:pPr algn="just" eaLnBrk="1" hangingPunct="1">
              <a:buFont typeface="Wingdings" pitchFamily="2" charset="2"/>
              <a:buChar char="Ø"/>
            </a:pPr>
            <a:r>
              <a:rPr lang="es-ES_tradnl" b="1" u="sng" dirty="0">
                <a:solidFill>
                  <a:schemeClr val="accent3">
                    <a:lumMod val="75000"/>
                  </a:schemeClr>
                </a:solidFill>
              </a:rPr>
              <a:t>Mediata</a:t>
            </a:r>
            <a:r>
              <a:rPr lang="es-ES_tradnl" dirty="0"/>
              <a:t> cuando llega al destinatario, no el acto del declarante, si no otro provocado por él. </a:t>
            </a:r>
          </a:p>
          <a:p>
            <a:pPr algn="just" eaLnBrk="1" hangingPunct="1">
              <a:buFont typeface="Wingdings" pitchFamily="2" charset="2"/>
              <a:buChar char="Ø"/>
            </a:pPr>
            <a:r>
              <a:rPr lang="es-ES_tradnl" b="1" u="sng" dirty="0">
                <a:solidFill>
                  <a:srgbClr val="FF9300"/>
                </a:solidFill>
              </a:rPr>
              <a:t>Ejemplo:</a:t>
            </a:r>
            <a:r>
              <a:rPr lang="es-ES_tradnl" b="1" dirty="0">
                <a:solidFill>
                  <a:srgbClr val="FF9300"/>
                </a:solidFill>
              </a:rPr>
              <a:t> </a:t>
            </a:r>
            <a:r>
              <a:rPr lang="es-ES_tradnl" dirty="0"/>
              <a:t>Mandó la opción de compra por medio de otro sujeto, o por medio electrónico.</a:t>
            </a:r>
            <a:endParaRPr lang="es-MX" dirty="0"/>
          </a:p>
          <a:p>
            <a:pPr eaLnBrk="1" hangingPunct="1"/>
            <a:endParaRPr lang="es-MX"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7E8680-F629-2B41-A47B-05FA7D1230FC}"/>
              </a:ext>
            </a:extLst>
          </p:cNvPr>
          <p:cNvSpPr>
            <a:spLocks noGrp="1"/>
          </p:cNvSpPr>
          <p:nvPr>
            <p:ph type="title"/>
          </p:nvPr>
        </p:nvSpPr>
        <p:spPr/>
        <p:txBody>
          <a:bodyPr/>
          <a:lstStyle/>
          <a:p>
            <a:pPr algn="ctr"/>
            <a:r>
              <a:rPr lang="es-CR" b="1" u="sng" dirty="0">
                <a:solidFill>
                  <a:srgbClr val="FF9300"/>
                </a:solidFill>
              </a:rPr>
              <a:t>Perfeccionamiento de la manifestación.</a:t>
            </a:r>
          </a:p>
        </p:txBody>
      </p:sp>
      <p:sp>
        <p:nvSpPr>
          <p:cNvPr id="3" name="CuadroTexto 2">
            <a:extLst>
              <a:ext uri="{FF2B5EF4-FFF2-40B4-BE49-F238E27FC236}">
                <a16:creationId xmlns:a16="http://schemas.microsoft.com/office/drawing/2014/main" id="{39864639-C4DC-D949-A996-C33310D32ECD}"/>
              </a:ext>
            </a:extLst>
          </p:cNvPr>
          <p:cNvSpPr txBox="1"/>
          <p:nvPr/>
        </p:nvSpPr>
        <p:spPr>
          <a:xfrm>
            <a:off x="731520" y="2996952"/>
            <a:ext cx="7680959" cy="923330"/>
          </a:xfrm>
          <a:prstGeom prst="rect">
            <a:avLst/>
          </a:prstGeom>
          <a:noFill/>
        </p:spPr>
        <p:txBody>
          <a:bodyPr wrap="square" rtlCol="0">
            <a:spAutoFit/>
          </a:bodyPr>
          <a:lstStyle/>
          <a:p>
            <a:pPr algn="just" eaLnBrk="1" hangingPunct="1"/>
            <a:r>
              <a:rPr lang="es-ES_tradnl" dirty="0"/>
              <a:t>Se perfecciona la manifestación cuando se exterioriza.  </a:t>
            </a:r>
          </a:p>
          <a:p>
            <a:pPr algn="just" eaLnBrk="1" hangingPunct="1"/>
            <a:endParaRPr lang="es-ES_tradnl" dirty="0"/>
          </a:p>
          <a:p>
            <a:pPr algn="just" eaLnBrk="1" hangingPunct="1"/>
            <a:r>
              <a:rPr lang="es-ES_tradnl" dirty="0"/>
              <a:t>Cuando se vuelve objetiva.</a:t>
            </a:r>
            <a:endParaRPr lang="es-MX" dirty="0"/>
          </a:p>
        </p:txBody>
      </p:sp>
      <p:pic>
        <p:nvPicPr>
          <p:cNvPr id="4" name="Imagen 3">
            <a:extLst>
              <a:ext uri="{FF2B5EF4-FFF2-40B4-BE49-F238E27FC236}">
                <a16:creationId xmlns:a16="http://schemas.microsoft.com/office/drawing/2014/main" id="{4DFFE185-21EB-7E42-A0A0-1BF39C7980D1}"/>
              </a:ext>
            </a:extLst>
          </p:cNvPr>
          <p:cNvPicPr>
            <a:picLocks noChangeAspect="1"/>
          </p:cNvPicPr>
          <p:nvPr/>
        </p:nvPicPr>
        <p:blipFill>
          <a:blip r:embed="rId2"/>
          <a:stretch>
            <a:fillRect/>
          </a:stretch>
        </p:blipFill>
        <p:spPr>
          <a:xfrm>
            <a:off x="4283968" y="3965147"/>
            <a:ext cx="3600400" cy="1728192"/>
          </a:xfrm>
          <a:prstGeom prst="rect">
            <a:avLst/>
          </a:prstGeom>
        </p:spPr>
      </p:pic>
    </p:spTree>
    <p:extLst>
      <p:ext uri="{BB962C8B-B14F-4D97-AF65-F5344CB8AC3E}">
        <p14:creationId xmlns:p14="http://schemas.microsoft.com/office/powerpoint/2010/main" val="20804227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algn="ctr" eaLnBrk="1" hangingPunct="1"/>
            <a:r>
              <a:rPr lang="es-ES_tradnl" b="1" u="sng" dirty="0">
                <a:solidFill>
                  <a:schemeClr val="accent2">
                    <a:lumMod val="75000"/>
                  </a:schemeClr>
                </a:solidFill>
              </a:rPr>
              <a:t>El silencio</a:t>
            </a:r>
            <a:endParaRPr lang="es-MX" b="1" u="sng" dirty="0">
              <a:solidFill>
                <a:schemeClr val="accent2">
                  <a:lumMod val="75000"/>
                </a:schemeClr>
              </a:solidFill>
            </a:endParaRPr>
          </a:p>
        </p:txBody>
      </p:sp>
      <p:sp>
        <p:nvSpPr>
          <p:cNvPr id="66562" name="Content Placeholder 2"/>
          <p:cNvSpPr>
            <a:spLocks noGrp="1"/>
          </p:cNvSpPr>
          <p:nvPr>
            <p:ph idx="4294967295"/>
          </p:nvPr>
        </p:nvSpPr>
        <p:spPr>
          <a:xfrm>
            <a:off x="457200" y="1844825"/>
            <a:ext cx="8229600" cy="3744416"/>
          </a:xfrm>
        </p:spPr>
        <p:txBody>
          <a:bodyPr/>
          <a:lstStyle/>
          <a:p>
            <a:pPr algn="just" eaLnBrk="1" hangingPunct="1"/>
            <a:endParaRPr lang="es-ES_tradnl" dirty="0"/>
          </a:p>
          <a:p>
            <a:pPr algn="just" eaLnBrk="1" hangingPunct="1"/>
            <a:endParaRPr lang="es-ES_tradnl" dirty="0"/>
          </a:p>
          <a:p>
            <a:pPr algn="just" eaLnBrk="1" hangingPunct="1"/>
            <a:r>
              <a:rPr lang="es-ES_tradnl" dirty="0"/>
              <a:t>El silencio si puede ser tomado como una manifestación de la voluntad, siempre que las partes de forma previa  le hayan otorgado un significado</a:t>
            </a:r>
            <a:endParaRPr lang="es-MX" dirty="0"/>
          </a:p>
          <a:p>
            <a:pPr eaLnBrk="1" hangingPunct="1"/>
            <a:endParaRPr lang="es-MX" dirty="0"/>
          </a:p>
        </p:txBody>
      </p:sp>
      <p:pic>
        <p:nvPicPr>
          <p:cNvPr id="2" name="Imagen 1">
            <a:extLst>
              <a:ext uri="{FF2B5EF4-FFF2-40B4-BE49-F238E27FC236}">
                <a16:creationId xmlns:a16="http://schemas.microsoft.com/office/drawing/2014/main" id="{3E6B661B-0521-FD44-839E-060D097A4556}"/>
              </a:ext>
            </a:extLst>
          </p:cNvPr>
          <p:cNvPicPr>
            <a:picLocks noChangeAspect="1"/>
          </p:cNvPicPr>
          <p:nvPr/>
        </p:nvPicPr>
        <p:blipFill>
          <a:blip r:embed="rId2"/>
          <a:stretch>
            <a:fillRect/>
          </a:stretch>
        </p:blipFill>
        <p:spPr>
          <a:xfrm>
            <a:off x="3347864" y="3789040"/>
            <a:ext cx="2376264" cy="223988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normAutofit/>
          </a:bodyPr>
          <a:lstStyle/>
          <a:p>
            <a:pPr algn="ctr" eaLnBrk="1" hangingPunct="1"/>
            <a:r>
              <a:rPr lang="es-ES_tradnl" sz="4000" b="1" u="sng" dirty="0">
                <a:solidFill>
                  <a:srgbClr val="942092"/>
                </a:solidFill>
              </a:rPr>
              <a:t>Formas y formalidades del negocio jurídico</a:t>
            </a:r>
            <a:r>
              <a:rPr lang="es-ES_tradnl" sz="4000" u="sng" dirty="0">
                <a:solidFill>
                  <a:srgbClr val="942092"/>
                </a:solidFill>
              </a:rPr>
              <a:t>:</a:t>
            </a:r>
            <a:endParaRPr lang="es-MX" sz="4000" u="sng" dirty="0">
              <a:solidFill>
                <a:srgbClr val="942092"/>
              </a:solidFill>
            </a:endParaRPr>
          </a:p>
        </p:txBody>
      </p:sp>
      <p:sp>
        <p:nvSpPr>
          <p:cNvPr id="3" name="Content Placeholder 2"/>
          <p:cNvSpPr>
            <a:spLocks noGrp="1"/>
          </p:cNvSpPr>
          <p:nvPr>
            <p:ph idx="4294967295"/>
          </p:nvPr>
        </p:nvSpPr>
        <p:spPr>
          <a:xfrm>
            <a:off x="457200" y="2014194"/>
            <a:ext cx="8229600" cy="4389437"/>
          </a:xfrm>
        </p:spPr>
        <p:txBody>
          <a:bodyPr>
            <a:normAutofit/>
          </a:bodyPr>
          <a:lstStyle/>
          <a:p>
            <a:pPr marL="0" indent="0" algn="just" eaLnBrk="1" fontAlgn="auto" hangingPunct="1">
              <a:spcAft>
                <a:spcPts val="0"/>
              </a:spcAft>
              <a:buClr>
                <a:schemeClr val="accent3"/>
              </a:buClr>
              <a:buNone/>
              <a:defRPr/>
            </a:pPr>
            <a:r>
              <a:rPr lang="es-ES_tradnl" b="1" u="sng" dirty="0">
                <a:solidFill>
                  <a:srgbClr val="FF40FF"/>
                </a:solidFill>
              </a:rPr>
              <a:t>Forma:</a:t>
            </a:r>
            <a:r>
              <a:rPr lang="es-ES_tradnl" b="1" dirty="0">
                <a:solidFill>
                  <a:srgbClr val="FF40FF"/>
                </a:solidFill>
              </a:rPr>
              <a:t> </a:t>
            </a:r>
            <a:r>
              <a:rPr lang="es-ES_tradnl" dirty="0"/>
              <a:t>Como se da la manifestación. </a:t>
            </a:r>
          </a:p>
          <a:p>
            <a:pPr marL="0" indent="0" algn="just" eaLnBrk="1" fontAlgn="auto" hangingPunct="1">
              <a:spcAft>
                <a:spcPts val="0"/>
              </a:spcAft>
              <a:buClr>
                <a:schemeClr val="accent3"/>
              </a:buClr>
              <a:buNone/>
              <a:defRPr/>
            </a:pPr>
            <a:endParaRPr lang="es-ES_tradnl" dirty="0"/>
          </a:p>
          <a:p>
            <a:pPr marL="0" indent="0" algn="just" eaLnBrk="1" fontAlgn="auto" hangingPunct="1">
              <a:spcAft>
                <a:spcPts val="0"/>
              </a:spcAft>
              <a:buClr>
                <a:schemeClr val="accent3"/>
              </a:buClr>
              <a:buNone/>
              <a:defRPr/>
            </a:pPr>
            <a:r>
              <a:rPr lang="es-ES_tradnl" b="1" u="sng" dirty="0">
                <a:solidFill>
                  <a:srgbClr val="FF40FF"/>
                </a:solidFill>
              </a:rPr>
              <a:t>Formalidad:</a:t>
            </a:r>
            <a:r>
              <a:rPr lang="es-ES_tradnl" dirty="0"/>
              <a:t> Cuando la ley exige una determinada forma de expresar la voluntad. </a:t>
            </a:r>
          </a:p>
          <a:p>
            <a:pPr marL="0" indent="0" algn="just" eaLnBrk="1" fontAlgn="auto" hangingPunct="1">
              <a:spcAft>
                <a:spcPts val="0"/>
              </a:spcAft>
              <a:buClr>
                <a:schemeClr val="accent3"/>
              </a:buClr>
              <a:buNone/>
              <a:defRPr/>
            </a:pPr>
            <a:endParaRPr lang="es-MX" dirty="0"/>
          </a:p>
          <a:p>
            <a:pPr marL="0" indent="0" algn="just" eaLnBrk="1" fontAlgn="auto" hangingPunct="1">
              <a:spcAft>
                <a:spcPts val="0"/>
              </a:spcAft>
              <a:buClr>
                <a:schemeClr val="accent3"/>
              </a:buClr>
              <a:buNone/>
              <a:defRPr/>
            </a:pPr>
            <a:r>
              <a:rPr lang="es-ES_tradnl" dirty="0"/>
              <a:t>Existen dos tipos de formalidad: </a:t>
            </a:r>
          </a:p>
          <a:p>
            <a:pPr marL="274320" indent="-274320" algn="just" eaLnBrk="1" fontAlgn="auto" hangingPunct="1">
              <a:spcAft>
                <a:spcPts val="0"/>
              </a:spcAft>
              <a:buClr>
                <a:schemeClr val="accent3"/>
              </a:buClr>
              <a:buFont typeface="Wingdings" pitchFamily="2" charset="2"/>
              <a:buChar char="Ø"/>
              <a:defRPr/>
            </a:pPr>
            <a:endParaRPr lang="es-ES_tradnl" dirty="0"/>
          </a:p>
          <a:p>
            <a:pPr marL="0" indent="0" algn="just">
              <a:buClr>
                <a:schemeClr val="accent3"/>
              </a:buClr>
              <a:buNone/>
              <a:defRPr/>
            </a:pPr>
            <a:r>
              <a:rPr lang="es-ES_tradnl" dirty="0"/>
              <a:t>	</a:t>
            </a:r>
            <a:r>
              <a:rPr lang="es-ES_tradnl" b="1" u="sng" dirty="0">
                <a:solidFill>
                  <a:srgbClr val="FF40FF"/>
                </a:solidFill>
              </a:rPr>
              <a:t>Sustanciales:</a:t>
            </a:r>
            <a:r>
              <a:rPr lang="es-ES_tradnl" dirty="0"/>
              <a:t>  La ley exige que la manifestación, en el Negocio 	Jurídico, se lleve acabo de un modo determinado y solo de ese 	modo, caso contrario adolecería de problemas de validez.</a:t>
            </a:r>
            <a:endParaRPr lang="es-MX" dirty="0"/>
          </a:p>
          <a:p>
            <a:pPr marL="0" indent="0" algn="just" eaLnBrk="1" fontAlgn="auto" hangingPunct="1">
              <a:spcAft>
                <a:spcPts val="0"/>
              </a:spcAft>
              <a:buClr>
                <a:schemeClr val="accent3"/>
              </a:buClr>
              <a:buNone/>
              <a:defRPr/>
            </a:pPr>
            <a:r>
              <a:rPr lang="es-ES_tradnl" dirty="0"/>
              <a:t>	</a:t>
            </a:r>
            <a:r>
              <a:rPr lang="es-ES_tradnl" b="1" u="sng" dirty="0">
                <a:solidFill>
                  <a:srgbClr val="FF40FF"/>
                </a:solidFill>
              </a:rPr>
              <a:t>Probatorias:</a:t>
            </a:r>
            <a:r>
              <a:rPr lang="es-ES_tradnl" dirty="0"/>
              <a:t> ya no para que tenga validez, si no mas bien para 	que el negocio pueda ser probado en juicio. </a:t>
            </a:r>
            <a:endParaRPr lang="es-MX" dirty="0"/>
          </a:p>
        </p:txBody>
      </p:sp>
      <p:pic>
        <p:nvPicPr>
          <p:cNvPr id="2" name="Imagen 1">
            <a:extLst>
              <a:ext uri="{FF2B5EF4-FFF2-40B4-BE49-F238E27FC236}">
                <a16:creationId xmlns:a16="http://schemas.microsoft.com/office/drawing/2014/main" id="{54957D0C-212B-9D41-8FB8-CA5D6F9DFB57}"/>
              </a:ext>
            </a:extLst>
          </p:cNvPr>
          <p:cNvPicPr>
            <a:picLocks noChangeAspect="1"/>
          </p:cNvPicPr>
          <p:nvPr/>
        </p:nvPicPr>
        <p:blipFill>
          <a:blip r:embed="rId2"/>
          <a:stretch>
            <a:fillRect/>
          </a:stretch>
        </p:blipFill>
        <p:spPr>
          <a:xfrm>
            <a:off x="5580112" y="3212976"/>
            <a:ext cx="2304256" cy="1224136"/>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899592" y="2636912"/>
            <a:ext cx="7680960" cy="1371600"/>
          </a:xfrm>
        </p:spPr>
        <p:txBody>
          <a:bodyPr>
            <a:normAutofit/>
          </a:bodyPr>
          <a:lstStyle/>
          <a:p>
            <a:pPr algn="ctr" eaLnBrk="1" hangingPunct="1"/>
            <a:r>
              <a:rPr lang="es-ES_tradnl" sz="3200" b="1" u="sng" dirty="0">
                <a:solidFill>
                  <a:schemeClr val="accent4">
                    <a:lumMod val="50000"/>
                  </a:schemeClr>
                </a:solidFill>
              </a:rPr>
              <a:t>Ausencia y vicios de la voluntad</a:t>
            </a:r>
            <a:endParaRPr lang="es-MX" sz="3200" b="1" u="sng" dirty="0">
              <a:solidFill>
                <a:schemeClr val="accent4">
                  <a:lumMod val="50000"/>
                </a:schemeClr>
              </a:solidFill>
            </a:endParaRPr>
          </a:p>
        </p:txBody>
      </p:sp>
      <p:pic>
        <p:nvPicPr>
          <p:cNvPr id="2" name="Imagen 1">
            <a:extLst>
              <a:ext uri="{FF2B5EF4-FFF2-40B4-BE49-F238E27FC236}">
                <a16:creationId xmlns:a16="http://schemas.microsoft.com/office/drawing/2014/main" id="{8577CDAB-E13D-1A4C-98EB-19E76EC7C16D}"/>
              </a:ext>
            </a:extLst>
          </p:cNvPr>
          <p:cNvPicPr>
            <a:picLocks noChangeAspect="1"/>
          </p:cNvPicPr>
          <p:nvPr/>
        </p:nvPicPr>
        <p:blipFill>
          <a:blip r:embed="rId2"/>
          <a:stretch>
            <a:fillRect/>
          </a:stretch>
        </p:blipFill>
        <p:spPr>
          <a:xfrm>
            <a:off x="2483768" y="476672"/>
            <a:ext cx="3600400" cy="2016224"/>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DFADE-553D-4F47-87E2-0ACBB47782D4}"/>
              </a:ext>
            </a:extLst>
          </p:cNvPr>
          <p:cNvSpPr>
            <a:spLocks noGrp="1"/>
          </p:cNvSpPr>
          <p:nvPr>
            <p:ph type="title"/>
          </p:nvPr>
        </p:nvSpPr>
        <p:spPr/>
        <p:txBody>
          <a:bodyPr>
            <a:noAutofit/>
          </a:bodyPr>
          <a:lstStyle/>
          <a:p>
            <a:pPr algn="ctr"/>
            <a:r>
              <a:rPr lang="es-ES_tradnl" sz="2800" b="1" u="sng" dirty="0">
                <a:solidFill>
                  <a:schemeClr val="accent2">
                    <a:lumMod val="75000"/>
                  </a:schemeClr>
                </a:solidFill>
              </a:rPr>
              <a:t>a- Hipótesis de falta de voluntad de la manifestación y consecuente falta de la voluntad del contenido.</a:t>
            </a:r>
            <a:br>
              <a:rPr lang="es-ES_tradnl" sz="2800" b="1" u="sng" dirty="0">
                <a:solidFill>
                  <a:schemeClr val="accent2">
                    <a:lumMod val="75000"/>
                  </a:schemeClr>
                </a:solidFill>
              </a:rPr>
            </a:br>
            <a:endParaRPr lang="es-CR" sz="2800" dirty="0">
              <a:solidFill>
                <a:schemeClr val="accent2">
                  <a:lumMod val="75000"/>
                </a:schemeClr>
              </a:solidFill>
            </a:endParaRPr>
          </a:p>
        </p:txBody>
      </p:sp>
      <p:sp>
        <p:nvSpPr>
          <p:cNvPr id="3" name="CuadroTexto 2">
            <a:extLst>
              <a:ext uri="{FF2B5EF4-FFF2-40B4-BE49-F238E27FC236}">
                <a16:creationId xmlns:a16="http://schemas.microsoft.com/office/drawing/2014/main" id="{FF0A729E-B473-4845-8C30-094C3808116A}"/>
              </a:ext>
            </a:extLst>
          </p:cNvPr>
          <p:cNvSpPr txBox="1"/>
          <p:nvPr/>
        </p:nvSpPr>
        <p:spPr>
          <a:xfrm>
            <a:off x="539552" y="2276872"/>
            <a:ext cx="7584896" cy="2862322"/>
          </a:xfrm>
          <a:prstGeom prst="rect">
            <a:avLst/>
          </a:prstGeom>
          <a:noFill/>
        </p:spPr>
        <p:txBody>
          <a:bodyPr wrap="square" rtlCol="0">
            <a:spAutoFit/>
          </a:bodyPr>
          <a:lstStyle/>
          <a:p>
            <a:pPr lvl="1" algn="just"/>
            <a:r>
              <a:rPr lang="es-ES_tradnl" b="1" u="sng" dirty="0">
                <a:solidFill>
                  <a:srgbClr val="C00000"/>
                </a:solidFill>
              </a:rPr>
              <a:t>Falsedad:</a:t>
            </a:r>
            <a:r>
              <a:rPr lang="es-ES_tradnl" b="1" dirty="0"/>
              <a:t> </a:t>
            </a:r>
            <a:r>
              <a:rPr lang="es-ES_tradnl" dirty="0"/>
              <a:t>Una persona se hace pasar por otro o falsifica un documento. Art. 1007 y 835 inc 1 cc: Nulidad absoluta.</a:t>
            </a:r>
          </a:p>
          <a:p>
            <a:pPr lvl="1" algn="just"/>
            <a:endParaRPr lang="es-ES_tradnl" b="1" u="sng" dirty="0"/>
          </a:p>
          <a:p>
            <a:pPr lvl="1" algn="just"/>
            <a:r>
              <a:rPr lang="es-ES_tradnl" b="1" u="sng" dirty="0">
                <a:solidFill>
                  <a:srgbClr val="C00000"/>
                </a:solidFill>
              </a:rPr>
              <a:t>Violencia Física</a:t>
            </a:r>
            <a:r>
              <a:rPr lang="es-ES_tradnl" b="1" u="sng" dirty="0"/>
              <a:t>:</a:t>
            </a:r>
            <a:r>
              <a:rPr lang="es-ES_tradnl" dirty="0"/>
              <a:t> Coacción material para forzar a alguien  a una manifestación. Debería ser nulidad absoluta, pero el c.c. lo sanciona con nulidad relativa en el art. 1017 c.c.</a:t>
            </a:r>
          </a:p>
          <a:p>
            <a:pPr lvl="1" algn="just"/>
            <a:endParaRPr lang="es-ES_tradnl" b="1" u="sng" dirty="0"/>
          </a:p>
          <a:p>
            <a:pPr lvl="1" algn="just"/>
            <a:r>
              <a:rPr lang="es-ES_tradnl" b="1" u="sng" dirty="0">
                <a:solidFill>
                  <a:srgbClr val="C00000"/>
                </a:solidFill>
              </a:rPr>
              <a:t>Incapacidad Natural</a:t>
            </a:r>
            <a:r>
              <a:rPr lang="es-ES_tradnl" b="1" u="sng" dirty="0"/>
              <a:t>:</a:t>
            </a:r>
            <a:r>
              <a:rPr lang="es-ES_tradnl" dirty="0"/>
              <a:t>  Ausencia de capacidad volitiva y cognoscitiva, sin que exista declaratoria de interdicción o casos de embriaguez o sonambulismo. Nulidad Relativa.</a:t>
            </a:r>
            <a:endParaRPr lang="es-MX" b="1" u="sng" dirty="0"/>
          </a:p>
        </p:txBody>
      </p:sp>
      <p:pic>
        <p:nvPicPr>
          <p:cNvPr id="4" name="Imagen 3">
            <a:extLst>
              <a:ext uri="{FF2B5EF4-FFF2-40B4-BE49-F238E27FC236}">
                <a16:creationId xmlns:a16="http://schemas.microsoft.com/office/drawing/2014/main" id="{A19187C7-ED5B-E540-BA40-1FFCF9FC3CDB}"/>
              </a:ext>
            </a:extLst>
          </p:cNvPr>
          <p:cNvPicPr>
            <a:picLocks noChangeAspect="1"/>
          </p:cNvPicPr>
          <p:nvPr/>
        </p:nvPicPr>
        <p:blipFill>
          <a:blip r:embed="rId2"/>
          <a:stretch>
            <a:fillRect/>
          </a:stretch>
        </p:blipFill>
        <p:spPr>
          <a:xfrm>
            <a:off x="5796136" y="4941168"/>
            <a:ext cx="2016224" cy="1512168"/>
          </a:xfrm>
          <a:prstGeom prst="rect">
            <a:avLst/>
          </a:prstGeom>
        </p:spPr>
      </p:pic>
    </p:spTree>
    <p:extLst>
      <p:ext uri="{BB962C8B-B14F-4D97-AF65-F5344CB8AC3E}">
        <p14:creationId xmlns:p14="http://schemas.microsoft.com/office/powerpoint/2010/main" val="30308584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fontScale="90000"/>
          </a:bodyPr>
          <a:lstStyle/>
          <a:p>
            <a:pPr algn="ctr"/>
            <a:r>
              <a:rPr lang="es-ES_tradnl" b="1" u="sng" dirty="0">
                <a:solidFill>
                  <a:schemeClr val="accent3">
                    <a:lumMod val="50000"/>
                  </a:schemeClr>
                </a:solidFill>
              </a:rPr>
              <a:t>b- Falta de voluntad por error: Error obstativo.</a:t>
            </a:r>
            <a:br>
              <a:rPr lang="es-ES_tradnl" b="1" u="sng" dirty="0">
                <a:solidFill>
                  <a:schemeClr val="accent3">
                    <a:lumMod val="50000"/>
                  </a:schemeClr>
                </a:solidFill>
              </a:rPr>
            </a:br>
            <a:endParaRPr lang="es-ES" dirty="0">
              <a:solidFill>
                <a:schemeClr val="accent3">
                  <a:lumMod val="50000"/>
                </a:schemeClr>
              </a:solidFill>
            </a:endParaRPr>
          </a:p>
        </p:txBody>
      </p:sp>
      <p:sp>
        <p:nvSpPr>
          <p:cNvPr id="3" name="Content Placeholder 2"/>
          <p:cNvSpPr>
            <a:spLocks noGrp="1"/>
          </p:cNvSpPr>
          <p:nvPr>
            <p:ph idx="4294967295"/>
          </p:nvPr>
        </p:nvSpPr>
        <p:spPr>
          <a:xfrm>
            <a:off x="457200" y="2276873"/>
            <a:ext cx="8229600" cy="4176464"/>
          </a:xfrm>
        </p:spPr>
        <p:txBody>
          <a:bodyPr>
            <a:normAutofit/>
          </a:bodyPr>
          <a:lstStyle/>
          <a:p>
            <a:pPr marL="0" indent="0" algn="just">
              <a:buNone/>
              <a:defRPr/>
            </a:pPr>
            <a:r>
              <a:rPr lang="es-ES_tradnl" b="1" u="sng" dirty="0">
                <a:solidFill>
                  <a:schemeClr val="accent5">
                    <a:lumMod val="75000"/>
                  </a:schemeClr>
                </a:solidFill>
              </a:rPr>
              <a:t>Error:</a:t>
            </a:r>
            <a:r>
              <a:rPr lang="es-ES_tradnl" dirty="0"/>
              <a:t> Es el falso o equivoco conocimiento o el desconocimiento total de una cosa, perturba la formación del negocio y genera invalidez.</a:t>
            </a:r>
            <a:endParaRPr lang="es-ES_tradnl" b="1" u="sng" dirty="0"/>
          </a:p>
          <a:p>
            <a:pPr marL="0" indent="0" algn="just">
              <a:buNone/>
              <a:defRPr/>
            </a:pPr>
            <a:r>
              <a:rPr lang="es-ES_tradnl" b="1" u="sng" dirty="0">
                <a:solidFill>
                  <a:schemeClr val="accent5">
                    <a:lumMod val="75000"/>
                  </a:schemeClr>
                </a:solidFill>
              </a:rPr>
              <a:t>Clases de error:</a:t>
            </a:r>
            <a:r>
              <a:rPr lang="es-ES_tradnl" dirty="0">
                <a:solidFill>
                  <a:schemeClr val="accent5">
                    <a:lumMod val="75000"/>
                  </a:schemeClr>
                </a:solidFill>
              </a:rPr>
              <a:t> </a:t>
            </a:r>
            <a:r>
              <a:rPr lang="es-ES_tradnl" dirty="0"/>
              <a:t>Debe distinguirse el error que vicia la voluntad  (error vicio) de aquella que la excluye (error obstativo).</a:t>
            </a:r>
            <a:endParaRPr lang="es-ES_tradnl" b="1" u="sng" dirty="0"/>
          </a:p>
          <a:p>
            <a:pPr marL="0" indent="0" algn="just">
              <a:buNone/>
              <a:defRPr/>
            </a:pPr>
            <a:r>
              <a:rPr lang="es-ES_tradnl" b="1" u="sng" dirty="0">
                <a:solidFill>
                  <a:schemeClr val="accent5">
                    <a:lumMod val="75000"/>
                  </a:schemeClr>
                </a:solidFill>
              </a:rPr>
              <a:t>Error en los motivos:</a:t>
            </a:r>
            <a:r>
              <a:rPr lang="es-ES_tradnl" b="1" dirty="0">
                <a:solidFill>
                  <a:schemeClr val="accent5">
                    <a:lumMod val="75000"/>
                  </a:schemeClr>
                </a:solidFill>
              </a:rPr>
              <a:t> </a:t>
            </a:r>
            <a:r>
              <a:rPr lang="es-ES_tradnl" dirty="0"/>
              <a:t>Es totalmente irrelevante, salvo el caso del testamento art. 580 y 581 c.c.</a:t>
            </a:r>
            <a:endParaRPr lang="es-ES_tradnl" b="1" u="sng" dirty="0"/>
          </a:p>
          <a:p>
            <a:pPr marL="0" indent="0" algn="just">
              <a:buNone/>
              <a:defRPr/>
            </a:pPr>
            <a:r>
              <a:rPr lang="es-ES_tradnl" b="1" u="sng" dirty="0">
                <a:solidFill>
                  <a:schemeClr val="accent5">
                    <a:lumMod val="75000"/>
                  </a:schemeClr>
                </a:solidFill>
              </a:rPr>
              <a:t>Error obstativo:</a:t>
            </a:r>
            <a:r>
              <a:rPr lang="es-ES_tradnl" b="1" dirty="0">
                <a:solidFill>
                  <a:schemeClr val="accent5">
                    <a:lumMod val="75000"/>
                  </a:schemeClr>
                </a:solidFill>
              </a:rPr>
              <a:t> </a:t>
            </a:r>
            <a:r>
              <a:rPr lang="es-ES_tradnl" dirty="0">
                <a:solidFill>
                  <a:schemeClr val="accent5">
                    <a:lumMod val="75000"/>
                  </a:schemeClr>
                </a:solidFill>
              </a:rPr>
              <a:t> </a:t>
            </a:r>
            <a:r>
              <a:rPr lang="es-ES_tradnl" dirty="0"/>
              <a:t>Es de carácter inconsciente y se da en el proceso de comunicación de la voluntad. Dos tipos: </a:t>
            </a:r>
            <a:r>
              <a:rPr lang="es-ES_tradnl" b="1" u="sng" dirty="0">
                <a:solidFill>
                  <a:srgbClr val="FF9300"/>
                </a:solidFill>
              </a:rPr>
              <a:t>Calami</a:t>
            </a:r>
            <a:r>
              <a:rPr lang="es-ES_tradnl" dirty="0"/>
              <a:t> el error  se da al comunicar lo querido y </a:t>
            </a:r>
            <a:r>
              <a:rPr lang="es-ES_tradnl" b="1" u="sng" dirty="0">
                <a:solidFill>
                  <a:srgbClr val="FF9300"/>
                </a:solidFill>
              </a:rPr>
              <a:t>Disenso</a:t>
            </a:r>
            <a:r>
              <a:rPr lang="es-ES_tradnl" dirty="0"/>
              <a:t> que es un error en la recepción de la comunicación. El  c.c. sanciona con Nulidad  Relativa.</a:t>
            </a:r>
            <a:endParaRPr lang="es-ES_tradnl" b="1" u="sng" dirty="0"/>
          </a:p>
          <a:p>
            <a:pPr marL="0" indent="0" algn="just">
              <a:buNone/>
              <a:defRPr/>
            </a:pPr>
            <a:r>
              <a:rPr lang="es-ES_tradnl" b="1" u="sng" dirty="0">
                <a:solidFill>
                  <a:schemeClr val="accent5">
                    <a:lumMod val="75000"/>
                  </a:schemeClr>
                </a:solidFill>
              </a:rPr>
              <a:t>Error de Cálculo o escritura:</a:t>
            </a:r>
            <a:r>
              <a:rPr lang="es-ES_tradnl" dirty="0">
                <a:solidFill>
                  <a:schemeClr val="accent5">
                    <a:lumMod val="75000"/>
                  </a:schemeClr>
                </a:solidFill>
              </a:rPr>
              <a:t> </a:t>
            </a:r>
            <a:r>
              <a:rPr lang="es-ES_tradnl" dirty="0"/>
              <a:t>No genera nulidad, solo da cabida a la corrección. 1016 c.c.</a:t>
            </a:r>
            <a:endParaRPr lang="es-MX" b="1" u="sng"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310F5BB-B5C7-4FA8-B124-CE4DCBBD4590}"/>
              </a:ext>
            </a:extLst>
          </p:cNvPr>
          <p:cNvSpPr/>
          <p:nvPr/>
        </p:nvSpPr>
        <p:spPr>
          <a:xfrm>
            <a:off x="323528" y="1536174"/>
            <a:ext cx="8136904" cy="3970318"/>
          </a:xfrm>
          <a:prstGeom prst="rect">
            <a:avLst/>
          </a:prstGeom>
        </p:spPr>
        <p:txBody>
          <a:bodyPr wrap="square">
            <a:spAutoFit/>
          </a:bodyPr>
          <a:lstStyle/>
          <a:p>
            <a:pPr algn="just"/>
            <a:r>
              <a:rPr lang="es-ES" sz="1200" dirty="0">
                <a:solidFill>
                  <a:srgbClr val="000000"/>
                </a:solidFill>
                <a:latin typeface="Helvetica Neue"/>
              </a:rPr>
              <a:t>El término obstativo viene a significar que el error obsta la formación del negocio. Por ejemplo, si quiero decir 100 y la mecanógrafa escribe 1000, hay error obstativo en la transmisión de la declaración. Y si inscribo un contrato de venta cuando creía dar en arriendo, hay error obstativo en la exteriorización de la propia declaración. A modo de aclaración, el error vicio o motivo recae sobre el proceso de formación de la voluntad negocial, esto es la voluntad del contenido del negocio (intención). En él la voluntad de la manifestación en sí no está excluida ni viciada y la voluntad del contenido (intención) no está excluida ni faltante, sino solo viciada. En el caso concreto, estamos, evidentemente, ante un error esencial que vicia el consentimiento, porque entraña una alteración sustancial del mismo, pues recae sobre la especie de acto que se quería realizar. Hay un cambio completo en la naturaleza jurídica de la actuación deseada, faltando, consecuentemente, el elemento intencional que debería sustentar la actuación jurídica. La intención de la empresa recurrente era otorgarle al señor D.E. un descuento en el precio pactado contractualmente, sin embargo lo que plasmó en su nota de fecha 16 de mayo de 1984, fue una remisión de la deuda de éste para con ella. Como se ha dicho, este tipo de error es conocido en la doctrina como "error obstativo", puesto que excluye el consentimiento, impidiendo la formación, en este caso, del acto jurídico deseado, a saber el otorgamiento de un descuento. Consecuencia de lo anterior se debe tener por nula la disposición de C.C. S.A. de otorgar un "descuento" del ciento por ciento del precio pactado, y en su lugar tener la suma de dos millones doscientos cuarenta y nueve mil novecientos ochenta y cinco colones, que indica el contrato suscrito entre las partes, como la suma pactada a favor de C.C.S.A., por las labores convenidas. VIII.- De lo dicho queda claro que procede declarar con lugar el recurso de casación por el fondo interpuesto por C.C.S.A., por haber incurrido el ad quem en error de derecho en la apreciación de la prueba, resultando quebrantadas con tal proceder los artículos 330, 338 y 379 del Código Procesal Civil, y por el fondo los artículos 21, 22, 692, 702, 704, 1022, 1023 inciso 1, del Código Civil y 425 del Código de Comercio. SALA DE CASACIÓN NÚMERO 452-1999</a:t>
            </a:r>
            <a:endParaRPr lang="es-ES" sz="1200" dirty="0"/>
          </a:p>
        </p:txBody>
      </p:sp>
    </p:spTree>
    <p:extLst>
      <p:ext uri="{BB962C8B-B14F-4D97-AF65-F5344CB8AC3E}">
        <p14:creationId xmlns:p14="http://schemas.microsoft.com/office/powerpoint/2010/main" val="40303706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005840" y="692696"/>
            <a:ext cx="7680960" cy="1371600"/>
          </a:xfrm>
        </p:spPr>
        <p:txBody>
          <a:bodyPr>
            <a:normAutofit fontScale="90000"/>
          </a:bodyPr>
          <a:lstStyle/>
          <a:p>
            <a:pPr algn="ctr"/>
            <a:r>
              <a:rPr lang="es-ES_tradnl" sz="3100" b="1" u="sng" dirty="0">
                <a:solidFill>
                  <a:schemeClr val="accent2">
                    <a:lumMod val="75000"/>
                  </a:schemeClr>
                </a:solidFill>
              </a:rPr>
              <a:t>c- Falta de voluntad por manifestación consciente de lo no querido.</a:t>
            </a:r>
            <a:br>
              <a:rPr lang="es-ES_tradnl" b="1" u="sng" dirty="0">
                <a:solidFill>
                  <a:schemeClr val="accent2">
                    <a:lumMod val="75000"/>
                  </a:schemeClr>
                </a:solidFill>
              </a:rPr>
            </a:br>
            <a:endParaRPr lang="es-ES" dirty="0">
              <a:solidFill>
                <a:schemeClr val="accent2">
                  <a:lumMod val="75000"/>
                </a:schemeClr>
              </a:solidFill>
            </a:endParaRPr>
          </a:p>
        </p:txBody>
      </p:sp>
      <p:sp>
        <p:nvSpPr>
          <p:cNvPr id="70658" name="Content Placeholder 2"/>
          <p:cNvSpPr>
            <a:spLocks noGrp="1"/>
          </p:cNvSpPr>
          <p:nvPr>
            <p:ph idx="4294967295"/>
          </p:nvPr>
        </p:nvSpPr>
        <p:spPr>
          <a:xfrm>
            <a:off x="457200" y="2276872"/>
            <a:ext cx="8229600" cy="2880320"/>
          </a:xfrm>
        </p:spPr>
        <p:txBody>
          <a:bodyPr>
            <a:normAutofit fontScale="92500" lnSpcReduction="10000"/>
          </a:bodyPr>
          <a:lstStyle/>
          <a:p>
            <a:pPr eaLnBrk="1" hangingPunct="1"/>
            <a:endParaRPr lang="es-ES_tradnl" b="1" u="sng" dirty="0"/>
          </a:p>
          <a:p>
            <a:pPr algn="just"/>
            <a:r>
              <a:rPr lang="es-ES_tradnl" b="1" u="sng" dirty="0">
                <a:solidFill>
                  <a:srgbClr val="00B050"/>
                </a:solidFill>
              </a:rPr>
              <a:t>Falta de seriedad en la manifestación:</a:t>
            </a:r>
            <a:r>
              <a:rPr lang="es-ES_tradnl" dirty="0">
                <a:solidFill>
                  <a:srgbClr val="00B050"/>
                </a:solidFill>
              </a:rPr>
              <a:t> </a:t>
            </a:r>
            <a:r>
              <a:rPr lang="es-ES_tradnl" dirty="0"/>
              <a:t>Cuando se hace una broma.  No hay negocio. El sujeto responde de los daños y perjuicios que cause con su broma</a:t>
            </a:r>
            <a:endParaRPr lang="es-ES_tradnl" b="1" u="sng" dirty="0"/>
          </a:p>
          <a:p>
            <a:pPr algn="just"/>
            <a:r>
              <a:rPr lang="es-ES_tradnl" b="1" u="sng" dirty="0">
                <a:solidFill>
                  <a:srgbClr val="00B050"/>
                </a:solidFill>
              </a:rPr>
              <a:t>Reserva mental:</a:t>
            </a:r>
            <a:r>
              <a:rPr lang="es-ES_tradnl" dirty="0">
                <a:solidFill>
                  <a:srgbClr val="00B050"/>
                </a:solidFill>
              </a:rPr>
              <a:t> </a:t>
            </a:r>
            <a:r>
              <a:rPr lang="es-ES_tradnl" dirty="0"/>
              <a:t>El declarante quiere una cosa y manifiesta otra con un fin de engaño. Es vinculante para el autor y genera nulidad absoluta o relativa, según quiera algo o nada.</a:t>
            </a:r>
            <a:endParaRPr lang="es-ES_tradnl" b="1" u="sng" dirty="0"/>
          </a:p>
          <a:p>
            <a:pPr algn="just"/>
            <a:r>
              <a:rPr lang="es-ES_tradnl" b="1" u="sng" dirty="0">
                <a:solidFill>
                  <a:srgbClr val="00B050"/>
                </a:solidFill>
              </a:rPr>
              <a:t>Simulación:</a:t>
            </a:r>
            <a:r>
              <a:rPr lang="es-ES_tradnl" b="1" dirty="0">
                <a:solidFill>
                  <a:srgbClr val="00B050"/>
                </a:solidFill>
              </a:rPr>
              <a:t> </a:t>
            </a:r>
            <a:r>
              <a:rPr lang="es-ES_tradnl" dirty="0"/>
              <a:t>Cuando el declarante y la parte contraria convienen que sus manifestaciones no tengan validez. La hay absoluta o relativa, y sus efectos son diversos.</a:t>
            </a:r>
            <a:endParaRPr lang="es-MX" b="1" u="sng" dirty="0"/>
          </a:p>
        </p:txBody>
      </p:sp>
      <p:pic>
        <p:nvPicPr>
          <p:cNvPr id="2" name="Imagen 1">
            <a:extLst>
              <a:ext uri="{FF2B5EF4-FFF2-40B4-BE49-F238E27FC236}">
                <a16:creationId xmlns:a16="http://schemas.microsoft.com/office/drawing/2014/main" id="{88B78759-9B02-FB4E-9967-72ECED11D184}"/>
              </a:ext>
            </a:extLst>
          </p:cNvPr>
          <p:cNvPicPr>
            <a:picLocks noChangeAspect="1"/>
          </p:cNvPicPr>
          <p:nvPr/>
        </p:nvPicPr>
        <p:blipFill>
          <a:blip r:embed="rId2"/>
          <a:stretch>
            <a:fillRect/>
          </a:stretch>
        </p:blipFill>
        <p:spPr>
          <a:xfrm>
            <a:off x="3167844" y="5013176"/>
            <a:ext cx="2808312" cy="142684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1791424" y="802788"/>
            <a:ext cx="7680960" cy="1371600"/>
          </a:xfrm>
        </p:spPr>
        <p:txBody>
          <a:bodyPr/>
          <a:lstStyle/>
          <a:p>
            <a:pPr algn="ctr"/>
            <a:r>
              <a:rPr lang="es-ES_tradnl" sz="3600" b="1" u="sng" dirty="0">
                <a:solidFill>
                  <a:schemeClr val="accent5">
                    <a:lumMod val="75000"/>
                  </a:schemeClr>
                </a:solidFill>
              </a:rPr>
              <a:t>d- Vicios de la voluntad.</a:t>
            </a:r>
            <a:br>
              <a:rPr lang="es-ES_tradnl" b="1" u="sng" dirty="0"/>
            </a:br>
            <a:endParaRPr lang="es-ES" dirty="0"/>
          </a:p>
        </p:txBody>
      </p:sp>
      <p:sp>
        <p:nvSpPr>
          <p:cNvPr id="3" name="Content Placeholder 2"/>
          <p:cNvSpPr>
            <a:spLocks noGrp="1"/>
          </p:cNvSpPr>
          <p:nvPr>
            <p:ph idx="4294967295"/>
          </p:nvPr>
        </p:nvSpPr>
        <p:spPr>
          <a:xfrm>
            <a:off x="457200" y="2204864"/>
            <a:ext cx="8229600" cy="4176464"/>
          </a:xfrm>
        </p:spPr>
        <p:txBody>
          <a:bodyPr>
            <a:normAutofit lnSpcReduction="10000"/>
          </a:bodyPr>
          <a:lstStyle/>
          <a:p>
            <a:pPr marL="210312" lvl="1" indent="0" algn="just">
              <a:buNone/>
              <a:defRPr/>
            </a:pPr>
            <a:r>
              <a:rPr lang="es-ES_tradnl" b="1" u="sng" dirty="0">
                <a:solidFill>
                  <a:srgbClr val="FF9300"/>
                </a:solidFill>
              </a:rPr>
              <a:t>Error  vicio:</a:t>
            </a:r>
            <a:r>
              <a:rPr lang="es-ES_tradnl" dirty="0">
                <a:solidFill>
                  <a:srgbClr val="FF9300"/>
                </a:solidFill>
              </a:rPr>
              <a:t> </a:t>
            </a:r>
            <a:r>
              <a:rPr lang="es-ES_tradnl" dirty="0"/>
              <a:t>Es un error que se inserta en el proceso de formación de la voluntad. Hay error de derecho (creer que puedo comprar un parque) o error de hecho (Comprar un violín creyendo que es de un famoso y no lo era).</a:t>
            </a:r>
          </a:p>
          <a:p>
            <a:pPr marL="210312" lvl="1" indent="0" algn="just">
              <a:buNone/>
              <a:defRPr/>
            </a:pPr>
            <a:endParaRPr lang="es-ES_tradnl" b="1" u="sng" dirty="0"/>
          </a:p>
          <a:p>
            <a:pPr marL="210312" lvl="1" indent="0" algn="just">
              <a:buNone/>
              <a:defRPr/>
            </a:pPr>
            <a:r>
              <a:rPr lang="es-ES_tradnl" b="1" u="sng" dirty="0">
                <a:solidFill>
                  <a:srgbClr val="FF9300"/>
                </a:solidFill>
              </a:rPr>
              <a:t>Violencia moral:</a:t>
            </a:r>
            <a:r>
              <a:rPr lang="es-ES_tradnl" dirty="0">
                <a:solidFill>
                  <a:srgbClr val="FF9300"/>
                </a:solidFill>
              </a:rPr>
              <a:t>  </a:t>
            </a:r>
            <a:r>
              <a:rPr lang="es-ES_tradnl" dirty="0"/>
              <a:t>Se ejerce no físicamente sino psicológicamente genera nulidad relativa 1017 c.c.</a:t>
            </a:r>
          </a:p>
          <a:p>
            <a:pPr marL="210312" lvl="1" indent="0" algn="just">
              <a:buNone/>
              <a:defRPr/>
            </a:pPr>
            <a:endParaRPr lang="es-ES_tradnl" b="1" u="sng" dirty="0"/>
          </a:p>
          <a:p>
            <a:pPr marL="210312" lvl="1" indent="0" algn="just">
              <a:buNone/>
              <a:defRPr/>
            </a:pPr>
            <a:r>
              <a:rPr lang="es-ES_tradnl" b="1" u="sng" dirty="0">
                <a:solidFill>
                  <a:srgbClr val="FF9300"/>
                </a:solidFill>
              </a:rPr>
              <a:t>Dolo:</a:t>
            </a:r>
            <a:r>
              <a:rPr lang="es-ES_tradnl" dirty="0">
                <a:solidFill>
                  <a:srgbClr val="FF9300"/>
                </a:solidFill>
              </a:rPr>
              <a:t> </a:t>
            </a:r>
            <a:r>
              <a:rPr lang="es-ES_tradnl" dirty="0"/>
              <a:t>Es el querer realizar el daño y aceptarlo como propio. Genera nulidad relativa según 1020 y 836 inc 1 del c.c.</a:t>
            </a:r>
          </a:p>
          <a:p>
            <a:pPr marL="210312" lvl="1" indent="0" algn="just">
              <a:buNone/>
              <a:defRPr/>
            </a:pPr>
            <a:endParaRPr lang="es-ES_tradnl" b="1" u="sng" dirty="0"/>
          </a:p>
          <a:p>
            <a:pPr marL="210312" lvl="1" indent="0" algn="just">
              <a:buNone/>
              <a:defRPr/>
            </a:pPr>
            <a:r>
              <a:rPr lang="es-ES_tradnl" b="1" u="sng" dirty="0">
                <a:solidFill>
                  <a:srgbClr val="FF9300"/>
                </a:solidFill>
              </a:rPr>
              <a:t>Lesión:</a:t>
            </a:r>
            <a:r>
              <a:rPr lang="es-ES_tradnl" dirty="0">
                <a:solidFill>
                  <a:srgbClr val="FF9300"/>
                </a:solidFill>
              </a:rPr>
              <a:t> </a:t>
            </a:r>
            <a:r>
              <a:rPr lang="es-ES_tradnl" dirty="0"/>
              <a:t>Aprovecharse del estado de necesidad de otra persona realizando un negocio con desigualdad de prestaciones. No existe en Costa Rica la rescisión por lesión.</a:t>
            </a:r>
          </a:p>
          <a:p>
            <a:pPr marL="210312" lvl="1" indent="0" algn="just">
              <a:buNone/>
              <a:defRPr/>
            </a:pPr>
            <a:endParaRPr lang="es-ES_tradnl" b="1" u="sng" dirty="0"/>
          </a:p>
          <a:p>
            <a:pPr marL="210312" lvl="1" indent="0" algn="just">
              <a:buNone/>
              <a:defRPr/>
            </a:pPr>
            <a:r>
              <a:rPr lang="es-ES_tradnl" b="1" u="sng" dirty="0">
                <a:solidFill>
                  <a:srgbClr val="FF9300"/>
                </a:solidFill>
              </a:rPr>
              <a:t>Miedo Grave:</a:t>
            </a:r>
            <a:r>
              <a:rPr lang="es-ES_tradnl" dirty="0">
                <a:solidFill>
                  <a:srgbClr val="FF9300"/>
                </a:solidFill>
              </a:rPr>
              <a:t> </a:t>
            </a:r>
            <a:r>
              <a:rPr lang="es-ES_tradnl" dirty="0"/>
              <a:t>A diferencia de la violencia moral el miedo no se origina de una amenaza  de un 3º sino en sí mismo. Es relevante en el caso del matrimonio.</a:t>
            </a:r>
            <a:endParaRPr lang="es-MX" b="1" u="sng" dirty="0"/>
          </a:p>
        </p:txBody>
      </p:sp>
      <p:pic>
        <p:nvPicPr>
          <p:cNvPr id="2" name="Imagen 1">
            <a:extLst>
              <a:ext uri="{FF2B5EF4-FFF2-40B4-BE49-F238E27FC236}">
                <a16:creationId xmlns:a16="http://schemas.microsoft.com/office/drawing/2014/main" id="{3D9A59D4-880E-6149-8586-01E54D5914DB}"/>
              </a:ext>
            </a:extLst>
          </p:cNvPr>
          <p:cNvPicPr>
            <a:picLocks noChangeAspect="1"/>
          </p:cNvPicPr>
          <p:nvPr/>
        </p:nvPicPr>
        <p:blipFill>
          <a:blip r:embed="rId2"/>
          <a:stretch>
            <a:fillRect/>
          </a:stretch>
        </p:blipFill>
        <p:spPr>
          <a:xfrm>
            <a:off x="179512" y="207162"/>
            <a:ext cx="2594498" cy="1853686"/>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548680"/>
            <a:ext cx="7680960" cy="1371600"/>
          </a:xfrm>
        </p:spPr>
        <p:txBody>
          <a:bodyPr>
            <a:normAutofit/>
          </a:bodyPr>
          <a:lstStyle/>
          <a:p>
            <a:pPr algn="ctr" eaLnBrk="1" fontAlgn="auto" hangingPunct="1">
              <a:spcAft>
                <a:spcPts val="0"/>
              </a:spcAft>
              <a:defRPr/>
            </a:pPr>
            <a:r>
              <a:rPr lang="es-ES_tradnl" b="1" u="sng" dirty="0">
                <a:solidFill>
                  <a:schemeClr val="accent6">
                    <a:lumMod val="75000"/>
                  </a:schemeClr>
                </a:solidFill>
              </a:rPr>
              <a:t>La causa</a:t>
            </a:r>
            <a:br>
              <a:rPr lang="es-MX" dirty="0"/>
            </a:br>
            <a:endParaRPr lang="es-MX" b="1" dirty="0"/>
          </a:p>
        </p:txBody>
      </p:sp>
      <p:sp>
        <p:nvSpPr>
          <p:cNvPr id="72706" name="Content Placeholder 2"/>
          <p:cNvSpPr>
            <a:spLocks noGrp="1"/>
          </p:cNvSpPr>
          <p:nvPr>
            <p:ph idx="4294967295"/>
          </p:nvPr>
        </p:nvSpPr>
        <p:spPr>
          <a:xfrm>
            <a:off x="467544" y="3861048"/>
            <a:ext cx="8229600" cy="2850239"/>
          </a:xfrm>
        </p:spPr>
        <p:txBody>
          <a:bodyPr/>
          <a:lstStyle/>
          <a:p>
            <a:pPr algn="just" eaLnBrk="1" hangingPunct="1">
              <a:buFont typeface="Wingdings" pitchFamily="2" charset="2"/>
              <a:buChar char="Ø"/>
            </a:pPr>
            <a:r>
              <a:rPr lang="es-CR" dirty="0"/>
              <a:t>La causa es el elemento esencial funcional del negocio jurídico.</a:t>
            </a:r>
          </a:p>
          <a:p>
            <a:pPr marL="0" indent="0" algn="just" eaLnBrk="1" hangingPunct="1">
              <a:buNone/>
            </a:pPr>
            <a:endParaRPr lang="es-CR" dirty="0"/>
          </a:p>
          <a:p>
            <a:pPr algn="just" eaLnBrk="1" hangingPunct="1">
              <a:buFont typeface="Wingdings" pitchFamily="2" charset="2"/>
              <a:buChar char="Ø"/>
            </a:pPr>
            <a:r>
              <a:rPr lang="es-CR" dirty="0"/>
              <a:t>En el art 627 del C.C. señala que un elemento fundamental del negocio jurídico para la validez de las obligaciones es que tenga causa justa.</a:t>
            </a:r>
          </a:p>
          <a:p>
            <a:pPr marL="0" indent="0" algn="just" eaLnBrk="1" hangingPunct="1">
              <a:buNone/>
            </a:pPr>
            <a:endParaRPr lang="es-CR" dirty="0"/>
          </a:p>
          <a:p>
            <a:pPr algn="just" eaLnBrk="1" hangingPunct="1">
              <a:buFont typeface="Wingdings" pitchFamily="2" charset="2"/>
              <a:buChar char="Ø"/>
            </a:pPr>
            <a:r>
              <a:rPr lang="es-CR" dirty="0"/>
              <a:t>Es el punto en que convergen la voluntad de las partes y el ordenamiento jurídico.</a:t>
            </a:r>
          </a:p>
          <a:p>
            <a:pPr eaLnBrk="1" hangingPunct="1">
              <a:buFont typeface="Wingdings 2" pitchFamily="18" charset="2"/>
              <a:buNone/>
            </a:pPr>
            <a:endParaRPr lang="es-CR" dirty="0"/>
          </a:p>
        </p:txBody>
      </p:sp>
      <p:pic>
        <p:nvPicPr>
          <p:cNvPr id="3" name="Imagen 2">
            <a:extLst>
              <a:ext uri="{FF2B5EF4-FFF2-40B4-BE49-F238E27FC236}">
                <a16:creationId xmlns:a16="http://schemas.microsoft.com/office/drawing/2014/main" id="{8B430E63-5AEB-664B-9BFD-48EF7FD1E75D}"/>
              </a:ext>
            </a:extLst>
          </p:cNvPr>
          <p:cNvPicPr>
            <a:picLocks noChangeAspect="1"/>
          </p:cNvPicPr>
          <p:nvPr/>
        </p:nvPicPr>
        <p:blipFill>
          <a:blip r:embed="rId2"/>
          <a:stretch>
            <a:fillRect/>
          </a:stretch>
        </p:blipFill>
        <p:spPr>
          <a:xfrm>
            <a:off x="2699792" y="1340768"/>
            <a:ext cx="3672408" cy="2232247"/>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6632D8-4C89-624C-B374-E2FA0F10AE93}"/>
              </a:ext>
            </a:extLst>
          </p:cNvPr>
          <p:cNvSpPr>
            <a:spLocks noGrp="1"/>
          </p:cNvSpPr>
          <p:nvPr>
            <p:ph type="title"/>
          </p:nvPr>
        </p:nvSpPr>
        <p:spPr/>
        <p:txBody>
          <a:bodyPr/>
          <a:lstStyle/>
          <a:p>
            <a:pPr algn="ctr"/>
            <a:r>
              <a:rPr lang="es-CR" b="1" u="sng" dirty="0">
                <a:solidFill>
                  <a:schemeClr val="accent6">
                    <a:lumMod val="75000"/>
                  </a:schemeClr>
                </a:solidFill>
              </a:rPr>
              <a:t>Esquema de la Causa Lícita.</a:t>
            </a:r>
          </a:p>
        </p:txBody>
      </p:sp>
      <p:cxnSp>
        <p:nvCxnSpPr>
          <p:cNvPr id="4" name="Conector recto 3">
            <a:extLst>
              <a:ext uri="{FF2B5EF4-FFF2-40B4-BE49-F238E27FC236}">
                <a16:creationId xmlns:a16="http://schemas.microsoft.com/office/drawing/2014/main" id="{08C615CA-F9E6-9345-950D-9322FC13B9A0}"/>
              </a:ext>
            </a:extLst>
          </p:cNvPr>
          <p:cNvCxnSpPr>
            <a:cxnSpLocks/>
          </p:cNvCxnSpPr>
          <p:nvPr/>
        </p:nvCxnSpPr>
        <p:spPr>
          <a:xfrm>
            <a:off x="3491880" y="2564904"/>
            <a:ext cx="1922512" cy="163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7AAD5ED3-7C6A-D849-A149-65048F07A3BD}"/>
              </a:ext>
            </a:extLst>
          </p:cNvPr>
          <p:cNvCxnSpPr>
            <a:cxnSpLocks/>
          </p:cNvCxnSpPr>
          <p:nvPr/>
        </p:nvCxnSpPr>
        <p:spPr>
          <a:xfrm flipH="1">
            <a:off x="3491880" y="4199384"/>
            <a:ext cx="1933098" cy="1533872"/>
          </a:xfrm>
          <a:prstGeom prst="line">
            <a:avLst/>
          </a:prstGeom>
        </p:spPr>
        <p:style>
          <a:lnRef idx="1">
            <a:schemeClr val="accent1"/>
          </a:lnRef>
          <a:fillRef idx="0">
            <a:schemeClr val="accent1"/>
          </a:fillRef>
          <a:effectRef idx="0">
            <a:schemeClr val="accent1"/>
          </a:effectRef>
          <a:fontRef idx="minor">
            <a:schemeClr val="tx1"/>
          </a:fontRef>
        </p:style>
      </p:cxnSp>
      <p:sp>
        <p:nvSpPr>
          <p:cNvPr id="11" name="Elipse 10">
            <a:extLst>
              <a:ext uri="{FF2B5EF4-FFF2-40B4-BE49-F238E27FC236}">
                <a16:creationId xmlns:a16="http://schemas.microsoft.com/office/drawing/2014/main" id="{F06EE09E-3495-644E-B9B4-F1D9FB6B548E}"/>
              </a:ext>
            </a:extLst>
          </p:cNvPr>
          <p:cNvSpPr/>
          <p:nvPr/>
        </p:nvSpPr>
        <p:spPr>
          <a:xfrm>
            <a:off x="5414392" y="4062222"/>
            <a:ext cx="288032" cy="2743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dirty="0"/>
          </a:p>
        </p:txBody>
      </p:sp>
      <p:cxnSp>
        <p:nvCxnSpPr>
          <p:cNvPr id="13" name="Conector curvado 12">
            <a:extLst>
              <a:ext uri="{FF2B5EF4-FFF2-40B4-BE49-F238E27FC236}">
                <a16:creationId xmlns:a16="http://schemas.microsoft.com/office/drawing/2014/main" id="{9DE4D7B8-734B-1D41-9408-1D5851662B35}"/>
              </a:ext>
            </a:extLst>
          </p:cNvPr>
          <p:cNvCxnSpPr>
            <a:cxnSpLocks/>
          </p:cNvCxnSpPr>
          <p:nvPr/>
        </p:nvCxnSpPr>
        <p:spPr>
          <a:xfrm flipV="1">
            <a:off x="4355976" y="2924944"/>
            <a:ext cx="1202432" cy="24460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6884C72C-CE06-0C44-82CF-0E0E5001E5F6}"/>
              </a:ext>
            </a:extLst>
          </p:cNvPr>
          <p:cNvSpPr txBox="1"/>
          <p:nvPr/>
        </p:nvSpPr>
        <p:spPr>
          <a:xfrm>
            <a:off x="5641357" y="2797369"/>
            <a:ext cx="2274982" cy="369332"/>
          </a:xfrm>
          <a:prstGeom prst="rect">
            <a:avLst/>
          </a:prstGeom>
          <a:noFill/>
        </p:spPr>
        <p:txBody>
          <a:bodyPr wrap="none" rtlCol="0">
            <a:spAutoFit/>
          </a:bodyPr>
          <a:lstStyle/>
          <a:p>
            <a:r>
              <a:rPr lang="es-CR" dirty="0"/>
              <a:t>Interés de las partes</a:t>
            </a:r>
          </a:p>
        </p:txBody>
      </p:sp>
      <p:cxnSp>
        <p:nvCxnSpPr>
          <p:cNvPr id="19" name="Conector curvado 18">
            <a:extLst>
              <a:ext uri="{FF2B5EF4-FFF2-40B4-BE49-F238E27FC236}">
                <a16:creationId xmlns:a16="http://schemas.microsoft.com/office/drawing/2014/main" id="{799BA35B-4966-C04D-8109-0C9E3E0B5BD4}"/>
              </a:ext>
            </a:extLst>
          </p:cNvPr>
          <p:cNvCxnSpPr>
            <a:cxnSpLocks/>
          </p:cNvCxnSpPr>
          <p:nvPr/>
        </p:nvCxnSpPr>
        <p:spPr>
          <a:xfrm>
            <a:off x="4453136" y="4982559"/>
            <a:ext cx="1343000" cy="38382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A72A9B03-1C99-C74B-9DA9-2C51DFEF1C69}"/>
              </a:ext>
            </a:extLst>
          </p:cNvPr>
          <p:cNvSpPr txBox="1"/>
          <p:nvPr/>
        </p:nvSpPr>
        <p:spPr>
          <a:xfrm>
            <a:off x="5758056" y="5188864"/>
            <a:ext cx="2558360" cy="369332"/>
          </a:xfrm>
          <a:prstGeom prst="rect">
            <a:avLst/>
          </a:prstGeom>
          <a:noFill/>
        </p:spPr>
        <p:txBody>
          <a:bodyPr wrap="square" rtlCol="0">
            <a:spAutoFit/>
          </a:bodyPr>
          <a:lstStyle/>
          <a:p>
            <a:r>
              <a:rPr lang="es-CR" dirty="0"/>
              <a:t>Ordenamiento Jurídico</a:t>
            </a:r>
          </a:p>
        </p:txBody>
      </p:sp>
      <p:sp>
        <p:nvSpPr>
          <p:cNvPr id="23" name="CuadroTexto 22">
            <a:extLst>
              <a:ext uri="{FF2B5EF4-FFF2-40B4-BE49-F238E27FC236}">
                <a16:creationId xmlns:a16="http://schemas.microsoft.com/office/drawing/2014/main" id="{A7A173BC-9EE2-9040-9576-F5088EB65407}"/>
              </a:ext>
            </a:extLst>
          </p:cNvPr>
          <p:cNvSpPr txBox="1"/>
          <p:nvPr/>
        </p:nvSpPr>
        <p:spPr>
          <a:xfrm>
            <a:off x="5796137" y="4077919"/>
            <a:ext cx="936104" cy="369332"/>
          </a:xfrm>
          <a:prstGeom prst="rect">
            <a:avLst/>
          </a:prstGeom>
          <a:noFill/>
        </p:spPr>
        <p:txBody>
          <a:bodyPr wrap="square" rtlCol="0">
            <a:spAutoFit/>
          </a:bodyPr>
          <a:lstStyle/>
          <a:p>
            <a:r>
              <a:rPr lang="es-CR" dirty="0"/>
              <a:t>Causa</a:t>
            </a:r>
          </a:p>
        </p:txBody>
      </p:sp>
    </p:spTree>
    <p:extLst>
      <p:ext uri="{BB962C8B-B14F-4D97-AF65-F5344CB8AC3E}">
        <p14:creationId xmlns:p14="http://schemas.microsoft.com/office/powerpoint/2010/main" val="38306696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algn="ctr" eaLnBrk="1" hangingPunct="1"/>
            <a:r>
              <a:rPr lang="es-CR" u="sng" dirty="0"/>
              <a:t>¿Cuando hay causa justa?</a:t>
            </a:r>
            <a:endParaRPr lang="es-MX" u="sng" dirty="0"/>
          </a:p>
        </p:txBody>
      </p:sp>
      <p:graphicFrame>
        <p:nvGraphicFramePr>
          <p:cNvPr id="5" name="Content Placeholder 4"/>
          <p:cNvGraphicFramePr>
            <a:graphicFrameLocks noGrp="1"/>
          </p:cNvGraphicFramePr>
          <p:nvPr>
            <p:ph idx="4294967295"/>
          </p:nvPr>
        </p:nvGraphicFramePr>
        <p:xfrm>
          <a:off x="0" y="1643063"/>
          <a:ext cx="8229600" cy="46815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ctr" eaLnBrk="1" hangingPunct="1"/>
            <a:r>
              <a:rPr lang="es-ES_tradnl" b="1" u="sng" dirty="0"/>
              <a:t>Causa ilícita.</a:t>
            </a:r>
            <a:endParaRPr lang="es-MX" b="1" u="sng" dirty="0"/>
          </a:p>
        </p:txBody>
      </p:sp>
      <p:sp>
        <p:nvSpPr>
          <p:cNvPr id="75778" name="Content Placeholder 2"/>
          <p:cNvSpPr>
            <a:spLocks noGrp="1"/>
          </p:cNvSpPr>
          <p:nvPr>
            <p:ph idx="4294967295"/>
          </p:nvPr>
        </p:nvSpPr>
        <p:spPr>
          <a:xfrm>
            <a:off x="0" y="1935163"/>
            <a:ext cx="8229600" cy="4389437"/>
          </a:xfrm>
        </p:spPr>
        <p:txBody>
          <a:bodyPr/>
          <a:lstStyle/>
          <a:p>
            <a:pPr eaLnBrk="1" hangingPunct="1"/>
            <a:endParaRPr lang="es-ES_tradnl" dirty="0"/>
          </a:p>
          <a:p>
            <a:pPr eaLnBrk="1" hangingPunct="1"/>
            <a:endParaRPr lang="es-ES_tradnl" dirty="0"/>
          </a:p>
          <a:p>
            <a:pPr eaLnBrk="1" hangingPunct="1"/>
            <a:endParaRPr lang="es-ES_tradnl" dirty="0"/>
          </a:p>
          <a:p>
            <a:pPr eaLnBrk="1" hangingPunct="1"/>
            <a:endParaRPr lang="es-ES_tradnl" dirty="0"/>
          </a:p>
          <a:p>
            <a:pPr eaLnBrk="1" hangingPunct="1"/>
            <a:endParaRPr lang="es-MX" dirty="0"/>
          </a:p>
        </p:txBody>
      </p:sp>
      <p:sp>
        <p:nvSpPr>
          <p:cNvPr id="4" name="Rectangle 3"/>
          <p:cNvSpPr/>
          <p:nvPr/>
        </p:nvSpPr>
        <p:spPr>
          <a:xfrm>
            <a:off x="857224" y="3429000"/>
            <a:ext cx="1928826" cy="928694"/>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s-ES_tradnl" dirty="0"/>
              <a:t>CAUSA ILÍCITA</a:t>
            </a:r>
            <a:endParaRPr lang="es-MX" dirty="0"/>
          </a:p>
        </p:txBody>
      </p:sp>
      <p:sp>
        <p:nvSpPr>
          <p:cNvPr id="5" name="Rectangle 4"/>
          <p:cNvSpPr/>
          <p:nvPr/>
        </p:nvSpPr>
        <p:spPr>
          <a:xfrm>
            <a:off x="4214810" y="2571744"/>
            <a:ext cx="2000264" cy="914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s-ES_tradnl" dirty="0"/>
              <a:t>INTERES DE LAS PARTES</a:t>
            </a:r>
            <a:endParaRPr lang="es-MX" dirty="0"/>
          </a:p>
        </p:txBody>
      </p:sp>
      <p:sp>
        <p:nvSpPr>
          <p:cNvPr id="6" name="Rectangle 5"/>
          <p:cNvSpPr/>
          <p:nvPr/>
        </p:nvSpPr>
        <p:spPr>
          <a:xfrm>
            <a:off x="4214810" y="4286256"/>
            <a:ext cx="2071702" cy="914400"/>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fontAlgn="auto">
              <a:spcBef>
                <a:spcPts val="0"/>
              </a:spcBef>
              <a:spcAft>
                <a:spcPts val="0"/>
              </a:spcAft>
              <a:defRPr/>
            </a:pPr>
            <a:r>
              <a:rPr lang="es-ES_tradnl" dirty="0"/>
              <a:t>ORDENAMIENTO JURÍDICO</a:t>
            </a:r>
            <a:endParaRPr lang="es-MX" dirty="0"/>
          </a:p>
        </p:txBody>
      </p:sp>
      <p:cxnSp>
        <p:nvCxnSpPr>
          <p:cNvPr id="8" name="Straight Arrow Connector 7"/>
          <p:cNvCxnSpPr/>
          <p:nvPr/>
        </p:nvCxnSpPr>
        <p:spPr>
          <a:xfrm flipV="1">
            <a:off x="2928938" y="3343275"/>
            <a:ext cx="1200150" cy="14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928938" y="4357688"/>
            <a:ext cx="121443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pPr algn="ctr" eaLnBrk="1" hangingPunct="1"/>
            <a:r>
              <a:rPr lang="es-ES_tradnl" b="1" u="sng" dirty="0">
                <a:solidFill>
                  <a:srgbClr val="FF9300"/>
                </a:solidFill>
              </a:rPr>
              <a:t>Elemento Natural </a:t>
            </a:r>
            <a:endParaRPr lang="es-MX" b="1" u="sng" dirty="0">
              <a:solidFill>
                <a:srgbClr val="FF9300"/>
              </a:solidFill>
            </a:endParaRPr>
          </a:p>
        </p:txBody>
      </p:sp>
      <p:sp>
        <p:nvSpPr>
          <p:cNvPr id="76802" name="Content Placeholder 2"/>
          <p:cNvSpPr>
            <a:spLocks noGrp="1"/>
          </p:cNvSpPr>
          <p:nvPr>
            <p:ph idx="4294967295"/>
          </p:nvPr>
        </p:nvSpPr>
        <p:spPr>
          <a:xfrm>
            <a:off x="457200" y="1982827"/>
            <a:ext cx="8229600" cy="2683724"/>
          </a:xfrm>
        </p:spPr>
        <p:txBody>
          <a:bodyPr>
            <a:normAutofit lnSpcReduction="10000"/>
          </a:bodyPr>
          <a:lstStyle/>
          <a:p>
            <a:pPr algn="just" eaLnBrk="1" hangingPunct="1"/>
            <a:r>
              <a:rPr lang="es-ES_tradnl" dirty="0"/>
              <a:t>Aquellas consecuencias que derivan de la misma naturaleza jurídica de un determinado negocio, verificándose por disposición de ley. Las partes no requieren pactarlos.</a:t>
            </a:r>
          </a:p>
          <a:p>
            <a:pPr algn="just" eaLnBrk="1" hangingPunct="1"/>
            <a:endParaRPr lang="es-ES_tradnl" dirty="0"/>
          </a:p>
          <a:p>
            <a:pPr algn="just" eaLnBrk="1" hangingPunct="1"/>
            <a:r>
              <a:rPr lang="es-ES_tradnl" dirty="0"/>
              <a:t>Las partes sólo tienen  que hacerlos especial objeto de manifestación de voluntad, para excluirlos. </a:t>
            </a:r>
          </a:p>
          <a:p>
            <a:pPr algn="just" eaLnBrk="1" hangingPunct="1"/>
            <a:endParaRPr lang="es-ES_tradnl" dirty="0"/>
          </a:p>
          <a:p>
            <a:pPr algn="just" eaLnBrk="1" hangingPunct="1"/>
            <a:r>
              <a:rPr lang="es-ES_tradnl" dirty="0"/>
              <a:t>Ejemplo la garantía de evicción y saneamiento. </a:t>
            </a:r>
            <a:endParaRPr lang="es-MX" dirty="0"/>
          </a:p>
        </p:txBody>
      </p:sp>
      <p:pic>
        <p:nvPicPr>
          <p:cNvPr id="2" name="Imagen 1">
            <a:extLst>
              <a:ext uri="{FF2B5EF4-FFF2-40B4-BE49-F238E27FC236}">
                <a16:creationId xmlns:a16="http://schemas.microsoft.com/office/drawing/2014/main" id="{C667198C-E3DA-6A4B-A31D-0023E1DBC349}"/>
              </a:ext>
            </a:extLst>
          </p:cNvPr>
          <p:cNvPicPr>
            <a:picLocks noChangeAspect="1"/>
          </p:cNvPicPr>
          <p:nvPr/>
        </p:nvPicPr>
        <p:blipFill>
          <a:blip r:embed="rId2"/>
          <a:stretch>
            <a:fillRect/>
          </a:stretch>
        </p:blipFill>
        <p:spPr>
          <a:xfrm>
            <a:off x="3059832" y="4666551"/>
            <a:ext cx="3096344" cy="1790357"/>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algn="ctr" eaLnBrk="1" hangingPunct="1"/>
            <a:r>
              <a:rPr lang="es-ES_tradnl" b="1" u="sng" dirty="0">
                <a:solidFill>
                  <a:srgbClr val="942092"/>
                </a:solidFill>
              </a:rPr>
              <a:t>Elementos accidentales</a:t>
            </a:r>
            <a:endParaRPr lang="es-MX" b="1" u="sng" dirty="0">
              <a:solidFill>
                <a:srgbClr val="942092"/>
              </a:solidFill>
            </a:endParaRPr>
          </a:p>
        </p:txBody>
      </p:sp>
      <p:sp>
        <p:nvSpPr>
          <p:cNvPr id="77826" name="Content Placeholder 2"/>
          <p:cNvSpPr>
            <a:spLocks noGrp="1"/>
          </p:cNvSpPr>
          <p:nvPr>
            <p:ph idx="4294967295"/>
          </p:nvPr>
        </p:nvSpPr>
        <p:spPr>
          <a:xfrm>
            <a:off x="457200" y="2636913"/>
            <a:ext cx="8229600" cy="3024336"/>
          </a:xfrm>
        </p:spPr>
        <p:txBody>
          <a:bodyPr/>
          <a:lstStyle/>
          <a:p>
            <a:pPr eaLnBrk="1" hangingPunct="1"/>
            <a:r>
              <a:rPr lang="es-ES_tradnl" dirty="0"/>
              <a:t>Son aquellos que no son necesarios para que exista el negocio, ni le acompañan normalmente, sino que por voluntad de las partes se incorporan a él.</a:t>
            </a:r>
          </a:p>
          <a:p>
            <a:pPr eaLnBrk="1" hangingPunct="1"/>
            <a:endParaRPr lang="es-ES_tradnl" dirty="0"/>
          </a:p>
          <a:p>
            <a:pPr eaLnBrk="1" hangingPunct="1"/>
            <a:r>
              <a:rPr lang="es-ES_tradnl" dirty="0"/>
              <a:t>Pueden o no existir con relación aun determinado negocio, no entran en su esquema típico, de modo que puede subsistir sin ellos, sin que se obstaculice su existencia o validez.</a:t>
            </a:r>
          </a:p>
          <a:p>
            <a:pPr eaLnBrk="1" hangingPunct="1"/>
            <a:endParaRPr lang="es-ES_tradnl" dirty="0"/>
          </a:p>
          <a:p>
            <a:pPr eaLnBrk="1" hangingPunct="1"/>
            <a:r>
              <a:rPr lang="es-ES_tradnl" dirty="0"/>
              <a:t>Normalmente se reflejan en la eficacia negocial.</a:t>
            </a:r>
            <a:endParaRPr lang="es-MX" dirty="0"/>
          </a:p>
        </p:txBody>
      </p:sp>
      <p:pic>
        <p:nvPicPr>
          <p:cNvPr id="2" name="Imagen 1">
            <a:extLst>
              <a:ext uri="{FF2B5EF4-FFF2-40B4-BE49-F238E27FC236}">
                <a16:creationId xmlns:a16="http://schemas.microsoft.com/office/drawing/2014/main" id="{C6F937D6-98B1-CD4B-9330-632E8513C310}"/>
              </a:ext>
            </a:extLst>
          </p:cNvPr>
          <p:cNvPicPr>
            <a:picLocks noChangeAspect="1"/>
          </p:cNvPicPr>
          <p:nvPr/>
        </p:nvPicPr>
        <p:blipFill>
          <a:blip r:embed="rId2"/>
          <a:stretch>
            <a:fillRect/>
          </a:stretch>
        </p:blipFill>
        <p:spPr>
          <a:xfrm>
            <a:off x="6279006" y="4869160"/>
            <a:ext cx="2407794" cy="1587748"/>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algn="ctr"/>
            <a:r>
              <a:rPr lang="es-CR" b="1" u="sng" dirty="0">
                <a:solidFill>
                  <a:srgbClr val="942092"/>
                </a:solidFill>
              </a:rPr>
              <a:t>Condición:</a:t>
            </a:r>
            <a:endParaRPr lang="es-MX" u="sng" dirty="0">
              <a:solidFill>
                <a:srgbClr val="942092"/>
              </a:solidFill>
            </a:endParaRPr>
          </a:p>
        </p:txBody>
      </p:sp>
      <p:sp>
        <p:nvSpPr>
          <p:cNvPr id="3" name="Content Placeholder 2"/>
          <p:cNvSpPr>
            <a:spLocks noGrp="1"/>
          </p:cNvSpPr>
          <p:nvPr>
            <p:ph idx="4294967295"/>
          </p:nvPr>
        </p:nvSpPr>
        <p:spPr>
          <a:xfrm>
            <a:off x="457200" y="4149080"/>
            <a:ext cx="8229600" cy="2618089"/>
          </a:xfrm>
        </p:spPr>
        <p:txBody>
          <a:bodyPr>
            <a:normAutofit/>
          </a:bodyPr>
          <a:lstStyle/>
          <a:p>
            <a:pPr marL="274320" indent="-274320" algn="just">
              <a:buClr>
                <a:schemeClr val="accent3"/>
              </a:buClr>
              <a:buNone/>
              <a:defRPr/>
            </a:pPr>
            <a:r>
              <a:rPr lang="es-CR" dirty="0"/>
              <a:t>	Consiste en un hecho futuro e incierto. </a:t>
            </a:r>
          </a:p>
          <a:p>
            <a:pPr marL="274320" indent="-274320" algn="just">
              <a:buClr>
                <a:schemeClr val="accent3"/>
              </a:buClr>
              <a:buNone/>
              <a:defRPr/>
            </a:pPr>
            <a:endParaRPr lang="es-CR" dirty="0"/>
          </a:p>
          <a:p>
            <a:pPr marL="274320" indent="-274320" algn="just">
              <a:buClr>
                <a:schemeClr val="accent3"/>
              </a:buClr>
              <a:buNone/>
              <a:defRPr/>
            </a:pPr>
            <a:r>
              <a:rPr lang="es-CR" dirty="0"/>
              <a:t>	La eficacia del negocio jurídico se ve afectada por ese hecho futuro e incierto. </a:t>
            </a:r>
          </a:p>
          <a:p>
            <a:pPr marL="274320" indent="-274320" algn="just">
              <a:buClr>
                <a:schemeClr val="accent3"/>
              </a:buClr>
              <a:buNone/>
              <a:defRPr/>
            </a:pPr>
            <a:endParaRPr lang="es-CR" dirty="0"/>
          </a:p>
          <a:p>
            <a:pPr marL="274320" indent="-274320" algn="just">
              <a:buClr>
                <a:schemeClr val="accent3"/>
              </a:buClr>
              <a:buNone/>
              <a:defRPr/>
            </a:pPr>
            <a:r>
              <a:rPr lang="es-CR" dirty="0"/>
              <a:t>	Se clasifican en suspensivas y resolutorias.</a:t>
            </a:r>
          </a:p>
          <a:p>
            <a:pPr marL="274320" indent="-274320" algn="just">
              <a:buClr>
                <a:schemeClr val="accent3"/>
              </a:buClr>
              <a:buNone/>
              <a:defRPr/>
            </a:pPr>
            <a:endParaRPr lang="es-MX" dirty="0"/>
          </a:p>
          <a:p>
            <a:pPr marL="274320" indent="-274320" algn="just" eaLnBrk="1" fontAlgn="auto" hangingPunct="1">
              <a:spcAft>
                <a:spcPts val="0"/>
              </a:spcAft>
              <a:buClr>
                <a:schemeClr val="accent3"/>
              </a:buClr>
              <a:buFont typeface="Wingdings 2"/>
              <a:buNone/>
              <a:defRPr/>
            </a:pPr>
            <a:endParaRPr lang="es-MX" dirty="0"/>
          </a:p>
          <a:p>
            <a:pPr marL="0" indent="0" eaLnBrk="1" fontAlgn="auto" hangingPunct="1">
              <a:spcAft>
                <a:spcPts val="0"/>
              </a:spcAft>
              <a:buClr>
                <a:schemeClr val="accent3"/>
              </a:buClr>
              <a:buNone/>
              <a:defRPr/>
            </a:pPr>
            <a:endParaRPr lang="es-MX" dirty="0"/>
          </a:p>
          <a:p>
            <a:pPr marL="274320" indent="-274320" eaLnBrk="1" fontAlgn="auto" hangingPunct="1">
              <a:spcAft>
                <a:spcPts val="0"/>
              </a:spcAft>
              <a:buClr>
                <a:schemeClr val="accent3"/>
              </a:buClr>
              <a:buFont typeface="Wingdings 2"/>
              <a:buChar char=""/>
              <a:defRPr/>
            </a:pPr>
            <a:endParaRPr lang="es-MX" dirty="0"/>
          </a:p>
        </p:txBody>
      </p:sp>
      <p:pic>
        <p:nvPicPr>
          <p:cNvPr id="2" name="Imagen 1">
            <a:extLst>
              <a:ext uri="{FF2B5EF4-FFF2-40B4-BE49-F238E27FC236}">
                <a16:creationId xmlns:a16="http://schemas.microsoft.com/office/drawing/2014/main" id="{99DE618C-AAE5-AA4C-9C42-68F9B82B413A}"/>
              </a:ext>
            </a:extLst>
          </p:cNvPr>
          <p:cNvPicPr>
            <a:picLocks noChangeAspect="1"/>
          </p:cNvPicPr>
          <p:nvPr/>
        </p:nvPicPr>
        <p:blipFill>
          <a:blip r:embed="rId2"/>
          <a:stretch>
            <a:fillRect/>
          </a:stretch>
        </p:blipFill>
        <p:spPr>
          <a:xfrm>
            <a:off x="3023828" y="2014194"/>
            <a:ext cx="3096344" cy="1846854"/>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FB1706-22D2-E74E-A986-6405F648A066}"/>
              </a:ext>
            </a:extLst>
          </p:cNvPr>
          <p:cNvSpPr>
            <a:spLocks noGrp="1"/>
          </p:cNvSpPr>
          <p:nvPr>
            <p:ph type="title"/>
          </p:nvPr>
        </p:nvSpPr>
        <p:spPr/>
        <p:txBody>
          <a:bodyPr/>
          <a:lstStyle/>
          <a:p>
            <a:pPr algn="ctr"/>
            <a:r>
              <a:rPr lang="es-CR" b="1" u="sng" dirty="0">
                <a:solidFill>
                  <a:srgbClr val="942092"/>
                </a:solidFill>
              </a:rPr>
              <a:t>Tipos de Condiciones.</a:t>
            </a:r>
          </a:p>
        </p:txBody>
      </p:sp>
      <p:sp>
        <p:nvSpPr>
          <p:cNvPr id="4" name="CuadroTexto 3">
            <a:extLst>
              <a:ext uri="{FF2B5EF4-FFF2-40B4-BE49-F238E27FC236}">
                <a16:creationId xmlns:a16="http://schemas.microsoft.com/office/drawing/2014/main" id="{1A050452-A82B-C54B-AC31-DAE93C085597}"/>
              </a:ext>
            </a:extLst>
          </p:cNvPr>
          <p:cNvSpPr txBox="1"/>
          <p:nvPr/>
        </p:nvSpPr>
        <p:spPr>
          <a:xfrm>
            <a:off x="575822" y="2354007"/>
            <a:ext cx="7680960" cy="2031325"/>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2"/>
              <a:buChar char=""/>
              <a:defRPr/>
            </a:pPr>
            <a:r>
              <a:rPr lang="es-CR" b="1" u="sng" dirty="0">
                <a:solidFill>
                  <a:srgbClr val="7030A0"/>
                </a:solidFill>
              </a:rPr>
              <a:t>Suspensivas:</a:t>
            </a:r>
            <a:r>
              <a:rPr lang="es-CR" b="1" dirty="0">
                <a:solidFill>
                  <a:srgbClr val="7030A0"/>
                </a:solidFill>
              </a:rPr>
              <a:t> </a:t>
            </a:r>
            <a:r>
              <a:rPr lang="es-CR" dirty="0"/>
              <a:t>en la condición suspensiva una vez perfeccionado el negocio jurídico los efectos no se producen y los mismos comienzan a producirse una vez que acontece la condición.</a:t>
            </a:r>
          </a:p>
          <a:p>
            <a:pPr marL="274320" indent="-274320" algn="just" eaLnBrk="1" fontAlgn="auto" hangingPunct="1">
              <a:spcAft>
                <a:spcPts val="0"/>
              </a:spcAft>
              <a:buClr>
                <a:schemeClr val="accent3"/>
              </a:buClr>
              <a:buFont typeface="Wingdings 2"/>
              <a:buChar char=""/>
              <a:defRPr/>
            </a:pPr>
            <a:endParaRPr lang="es-MX" dirty="0"/>
          </a:p>
          <a:p>
            <a:pPr marL="274320" indent="-274320" algn="just" eaLnBrk="1" fontAlgn="auto" hangingPunct="1">
              <a:spcAft>
                <a:spcPts val="0"/>
              </a:spcAft>
              <a:buClr>
                <a:schemeClr val="accent3"/>
              </a:buClr>
              <a:buFont typeface="Wingdings 2"/>
              <a:buChar char=""/>
              <a:defRPr/>
            </a:pPr>
            <a:r>
              <a:rPr lang="es-CR" b="1" u="sng" dirty="0">
                <a:solidFill>
                  <a:srgbClr val="7030A0"/>
                </a:solidFill>
              </a:rPr>
              <a:t>Resolutoria:</a:t>
            </a:r>
            <a:r>
              <a:rPr lang="es-CR" b="1" dirty="0">
                <a:solidFill>
                  <a:srgbClr val="7030A0"/>
                </a:solidFill>
              </a:rPr>
              <a:t> </a:t>
            </a:r>
            <a:r>
              <a:rPr lang="es-CR" dirty="0"/>
              <a:t>una vez perfeccionado el contrato los efectos se producen de forma inmediata y dejan de producirse cuando acontece el hecho futuro e incierto.</a:t>
            </a:r>
            <a:endParaRPr lang="es-MX" dirty="0"/>
          </a:p>
        </p:txBody>
      </p:sp>
      <p:pic>
        <p:nvPicPr>
          <p:cNvPr id="6" name="Imagen 5">
            <a:extLst>
              <a:ext uri="{FF2B5EF4-FFF2-40B4-BE49-F238E27FC236}">
                <a16:creationId xmlns:a16="http://schemas.microsoft.com/office/drawing/2014/main" id="{72D741D4-E980-6A40-A17A-0DF4E64767CC}"/>
              </a:ext>
            </a:extLst>
          </p:cNvPr>
          <p:cNvPicPr>
            <a:picLocks noChangeAspect="1"/>
          </p:cNvPicPr>
          <p:nvPr/>
        </p:nvPicPr>
        <p:blipFill>
          <a:blip r:embed="rId2"/>
          <a:stretch>
            <a:fillRect/>
          </a:stretch>
        </p:blipFill>
        <p:spPr>
          <a:xfrm>
            <a:off x="4416302" y="4725145"/>
            <a:ext cx="2964010" cy="1735956"/>
          </a:xfrm>
          <a:prstGeom prst="rect">
            <a:avLst/>
          </a:prstGeom>
        </p:spPr>
      </p:pic>
    </p:spTree>
    <p:extLst>
      <p:ext uri="{BB962C8B-B14F-4D97-AF65-F5344CB8AC3E}">
        <p14:creationId xmlns:p14="http://schemas.microsoft.com/office/powerpoint/2010/main" val="36811062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89CDB5-8416-4E4B-96F1-7AB362CB2B41}"/>
              </a:ext>
            </a:extLst>
          </p:cNvPr>
          <p:cNvSpPr>
            <a:spLocks noGrp="1"/>
          </p:cNvSpPr>
          <p:nvPr>
            <p:ph type="title"/>
          </p:nvPr>
        </p:nvSpPr>
        <p:spPr/>
        <p:txBody>
          <a:bodyPr/>
          <a:lstStyle/>
          <a:p>
            <a:pPr algn="ctr"/>
            <a:r>
              <a:rPr lang="es-CR" b="1" u="sng" dirty="0">
                <a:solidFill>
                  <a:srgbClr val="942092"/>
                </a:solidFill>
              </a:rPr>
              <a:t>Tipos de Condiciones.</a:t>
            </a:r>
            <a:endParaRPr lang="es-CR" dirty="0"/>
          </a:p>
        </p:txBody>
      </p:sp>
      <p:sp>
        <p:nvSpPr>
          <p:cNvPr id="3" name="CuadroTexto 2">
            <a:extLst>
              <a:ext uri="{FF2B5EF4-FFF2-40B4-BE49-F238E27FC236}">
                <a16:creationId xmlns:a16="http://schemas.microsoft.com/office/drawing/2014/main" id="{775FC75D-96F7-5844-AA75-089F2C805057}"/>
              </a:ext>
            </a:extLst>
          </p:cNvPr>
          <p:cNvSpPr txBox="1"/>
          <p:nvPr/>
        </p:nvSpPr>
        <p:spPr>
          <a:xfrm>
            <a:off x="731520" y="4059382"/>
            <a:ext cx="7680959" cy="1477328"/>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2"/>
              <a:buChar char=""/>
              <a:defRPr/>
            </a:pPr>
            <a:r>
              <a:rPr lang="es-CR" b="1" u="sng" dirty="0">
                <a:solidFill>
                  <a:srgbClr val="7030A0"/>
                </a:solidFill>
              </a:rPr>
              <a:t>Condiciones Ilícitas</a:t>
            </a:r>
            <a:r>
              <a:rPr lang="es-CR" b="1" dirty="0">
                <a:solidFill>
                  <a:srgbClr val="7030A0"/>
                </a:solidFill>
              </a:rPr>
              <a:t>: </a:t>
            </a:r>
            <a:r>
              <a:rPr lang="es-CR" dirty="0"/>
              <a:t>vician absolutamente el negocio jurídico.</a:t>
            </a:r>
          </a:p>
          <a:p>
            <a:pPr algn="just" eaLnBrk="1" fontAlgn="auto" hangingPunct="1">
              <a:spcAft>
                <a:spcPts val="0"/>
              </a:spcAft>
              <a:buClr>
                <a:schemeClr val="accent3"/>
              </a:buClr>
              <a:defRPr/>
            </a:pPr>
            <a:endParaRPr lang="es-CR" dirty="0"/>
          </a:p>
          <a:p>
            <a:pPr algn="just" eaLnBrk="1" fontAlgn="auto" hangingPunct="1">
              <a:spcAft>
                <a:spcPts val="0"/>
              </a:spcAft>
              <a:buClr>
                <a:schemeClr val="accent3"/>
              </a:buClr>
              <a:defRPr/>
            </a:pPr>
            <a:endParaRPr lang="es-MX" dirty="0"/>
          </a:p>
          <a:p>
            <a:pPr marL="274320" indent="-274320" algn="just" eaLnBrk="1" fontAlgn="auto" hangingPunct="1">
              <a:spcAft>
                <a:spcPts val="0"/>
              </a:spcAft>
              <a:buClr>
                <a:schemeClr val="accent3"/>
              </a:buClr>
              <a:buFont typeface="Wingdings 2"/>
              <a:buChar char=""/>
              <a:defRPr/>
            </a:pPr>
            <a:r>
              <a:rPr lang="es-CR" b="1" u="sng" dirty="0">
                <a:solidFill>
                  <a:srgbClr val="7030A0"/>
                </a:solidFill>
              </a:rPr>
              <a:t>Condiciones Imposibles</a:t>
            </a:r>
            <a:r>
              <a:rPr lang="es-CR" b="1" dirty="0">
                <a:solidFill>
                  <a:srgbClr val="7030A0"/>
                </a:solidFill>
              </a:rPr>
              <a:t>: </a:t>
            </a:r>
            <a:r>
              <a:rPr lang="es-CR" dirty="0"/>
              <a:t>anulan toda la obligación, si la condición consiste en  no hacer algo imposible es valida.</a:t>
            </a:r>
            <a:endParaRPr lang="es-MX" dirty="0"/>
          </a:p>
        </p:txBody>
      </p:sp>
      <p:pic>
        <p:nvPicPr>
          <p:cNvPr id="4" name="Imagen 3">
            <a:extLst>
              <a:ext uri="{FF2B5EF4-FFF2-40B4-BE49-F238E27FC236}">
                <a16:creationId xmlns:a16="http://schemas.microsoft.com/office/drawing/2014/main" id="{4500A773-0453-8D40-8194-6C7CFBBF9B2B}"/>
              </a:ext>
            </a:extLst>
          </p:cNvPr>
          <p:cNvPicPr>
            <a:picLocks noChangeAspect="1"/>
          </p:cNvPicPr>
          <p:nvPr/>
        </p:nvPicPr>
        <p:blipFill>
          <a:blip r:embed="rId2"/>
          <a:stretch>
            <a:fillRect/>
          </a:stretch>
        </p:blipFill>
        <p:spPr>
          <a:xfrm>
            <a:off x="2699791" y="2014194"/>
            <a:ext cx="3744416" cy="1727618"/>
          </a:xfrm>
          <a:prstGeom prst="rect">
            <a:avLst/>
          </a:prstGeom>
        </p:spPr>
      </p:pic>
    </p:spTree>
    <p:extLst>
      <p:ext uri="{BB962C8B-B14F-4D97-AF65-F5344CB8AC3E}">
        <p14:creationId xmlns:p14="http://schemas.microsoft.com/office/powerpoint/2010/main" val="23845820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R" b="1" u="sng" dirty="0">
                <a:solidFill>
                  <a:srgbClr val="7030A0"/>
                </a:solidFill>
              </a:rPr>
              <a:t>El Término</a:t>
            </a:r>
            <a:r>
              <a:rPr lang="es-CR" u="sng" dirty="0">
                <a:solidFill>
                  <a:srgbClr val="7030A0"/>
                </a:solidFill>
              </a:rPr>
              <a:t>:</a:t>
            </a:r>
            <a:endParaRPr lang="es-ES" u="sng" dirty="0">
              <a:solidFill>
                <a:srgbClr val="7030A0"/>
              </a:solidFill>
            </a:endParaRPr>
          </a:p>
        </p:txBody>
      </p:sp>
      <p:sp>
        <p:nvSpPr>
          <p:cNvPr id="3" name="Content Placeholder 2"/>
          <p:cNvSpPr>
            <a:spLocks noGrp="1"/>
          </p:cNvSpPr>
          <p:nvPr>
            <p:ph idx="4294967295"/>
          </p:nvPr>
        </p:nvSpPr>
        <p:spPr>
          <a:xfrm>
            <a:off x="457200" y="2420888"/>
            <a:ext cx="8229600" cy="5253037"/>
          </a:xfrm>
        </p:spPr>
        <p:txBody>
          <a:bodyPr>
            <a:normAutofit/>
          </a:bodyPr>
          <a:lstStyle/>
          <a:p>
            <a:pPr marL="274320" indent="-274320" eaLnBrk="1" fontAlgn="auto" hangingPunct="1">
              <a:spcAft>
                <a:spcPts val="0"/>
              </a:spcAft>
              <a:buClr>
                <a:schemeClr val="accent3"/>
              </a:buClr>
              <a:buFont typeface="Wingdings 2"/>
              <a:buNone/>
              <a:defRPr/>
            </a:pPr>
            <a:r>
              <a:rPr lang="es-CR" sz="2400" dirty="0"/>
              <a:t>Es un hecho futuro pero cierto. </a:t>
            </a:r>
          </a:p>
          <a:p>
            <a:pPr marL="274320" indent="-274320" eaLnBrk="1" fontAlgn="auto" hangingPunct="1">
              <a:spcAft>
                <a:spcPts val="0"/>
              </a:spcAft>
              <a:buClr>
                <a:schemeClr val="accent3"/>
              </a:buClr>
              <a:buFont typeface="Wingdings 2"/>
              <a:buNone/>
              <a:defRPr/>
            </a:pPr>
            <a:endParaRPr lang="es-CR" sz="2400" dirty="0"/>
          </a:p>
          <a:p>
            <a:pPr marL="274320" indent="-274320" eaLnBrk="1" fontAlgn="auto" hangingPunct="1">
              <a:spcAft>
                <a:spcPts val="0"/>
              </a:spcAft>
              <a:buClr>
                <a:schemeClr val="accent3"/>
              </a:buClr>
              <a:buFont typeface="Wingdings 2"/>
              <a:buNone/>
              <a:defRPr/>
            </a:pPr>
            <a:r>
              <a:rPr lang="es-CR" sz="2400" dirty="0"/>
              <a:t>Existen 2 tipos:</a:t>
            </a:r>
            <a:endParaRPr lang="es-MX" sz="2400" dirty="0"/>
          </a:p>
          <a:p>
            <a:pPr marL="274320" indent="-274320" eaLnBrk="1" fontAlgn="auto" hangingPunct="1">
              <a:spcAft>
                <a:spcPts val="0"/>
              </a:spcAft>
              <a:buClr>
                <a:schemeClr val="accent3"/>
              </a:buClr>
              <a:buFont typeface="Wingdings 2"/>
              <a:buNone/>
              <a:defRPr/>
            </a:pPr>
            <a:endParaRPr lang="es-MX" sz="2400" dirty="0"/>
          </a:p>
          <a:p>
            <a:pPr marL="640080" lvl="1" indent="-246888" eaLnBrk="1" fontAlgn="auto" hangingPunct="1">
              <a:spcAft>
                <a:spcPts val="0"/>
              </a:spcAft>
              <a:buFont typeface="Wingdings 2"/>
              <a:buChar char=""/>
              <a:defRPr/>
            </a:pPr>
            <a:r>
              <a:rPr lang="es-CR" b="1" u="sng" dirty="0">
                <a:solidFill>
                  <a:srgbClr val="7030A0"/>
                </a:solidFill>
              </a:rPr>
              <a:t>Término Inicial: </a:t>
            </a:r>
            <a:r>
              <a:rPr lang="es-CR" dirty="0"/>
              <a:t>es aquel en donde acontecido el término se inicia la producción de efectos jurídicos.</a:t>
            </a:r>
          </a:p>
          <a:p>
            <a:pPr marL="393192" lvl="1" indent="0" eaLnBrk="1" fontAlgn="auto" hangingPunct="1">
              <a:spcAft>
                <a:spcPts val="0"/>
              </a:spcAft>
              <a:buNone/>
              <a:defRPr/>
            </a:pPr>
            <a:endParaRPr lang="es-MX" dirty="0"/>
          </a:p>
          <a:p>
            <a:pPr marL="640080" lvl="1" indent="-246888" eaLnBrk="1" fontAlgn="auto" hangingPunct="1">
              <a:spcAft>
                <a:spcPts val="0"/>
              </a:spcAft>
              <a:buFont typeface="Wingdings 2"/>
              <a:buChar char=""/>
              <a:defRPr/>
            </a:pPr>
            <a:r>
              <a:rPr lang="es-CR" b="1" u="sng" dirty="0">
                <a:solidFill>
                  <a:srgbClr val="7030A0"/>
                </a:solidFill>
              </a:rPr>
              <a:t>Término Final: </a:t>
            </a:r>
            <a:r>
              <a:rPr lang="es-CR" dirty="0"/>
              <a:t>es aquel que acontecido el término finalizan o cesan los efectos jurídicos.</a:t>
            </a:r>
            <a:endParaRPr lang="es-MX" dirty="0"/>
          </a:p>
          <a:p>
            <a:pPr marL="274320" indent="-274320" eaLnBrk="1" fontAlgn="auto" hangingPunct="1">
              <a:spcAft>
                <a:spcPts val="0"/>
              </a:spcAft>
              <a:buClr>
                <a:schemeClr val="accent3"/>
              </a:buClr>
              <a:buFont typeface="Wingdings 2"/>
              <a:buNone/>
              <a:defRPr/>
            </a:pPr>
            <a:endParaRPr lang="es-MX" sz="2800" dirty="0"/>
          </a:p>
          <a:p>
            <a:pPr marL="274320" indent="-274320" eaLnBrk="1" fontAlgn="auto" hangingPunct="1">
              <a:spcAft>
                <a:spcPts val="0"/>
              </a:spcAft>
              <a:buClr>
                <a:schemeClr val="accent3"/>
              </a:buClr>
              <a:buFont typeface="Wingdings 2"/>
              <a:buChar char=""/>
              <a:defRPr/>
            </a:pPr>
            <a:endParaRPr lang="es-MX" sz="2800" dirty="0"/>
          </a:p>
          <a:p>
            <a:pPr marL="274320" indent="-274320" eaLnBrk="1" fontAlgn="auto" hangingPunct="1">
              <a:spcAft>
                <a:spcPts val="0"/>
              </a:spcAft>
              <a:buClr>
                <a:schemeClr val="accent3"/>
              </a:buClr>
              <a:buFont typeface="Wingdings 2"/>
              <a:buChar char=""/>
              <a:defRPr/>
            </a:pPr>
            <a:endParaRPr lang="es-MX" dirty="0"/>
          </a:p>
        </p:txBody>
      </p:sp>
      <p:pic>
        <p:nvPicPr>
          <p:cNvPr id="4" name="Imagen 3">
            <a:extLst>
              <a:ext uri="{FF2B5EF4-FFF2-40B4-BE49-F238E27FC236}">
                <a16:creationId xmlns:a16="http://schemas.microsoft.com/office/drawing/2014/main" id="{0642ECF5-C937-5B4D-8EB5-BF39E692F1EA}"/>
              </a:ext>
            </a:extLst>
          </p:cNvPr>
          <p:cNvPicPr>
            <a:picLocks noChangeAspect="1"/>
          </p:cNvPicPr>
          <p:nvPr/>
        </p:nvPicPr>
        <p:blipFill>
          <a:blip r:embed="rId2"/>
          <a:stretch>
            <a:fillRect/>
          </a:stretch>
        </p:blipFill>
        <p:spPr>
          <a:xfrm>
            <a:off x="5487532" y="2204864"/>
            <a:ext cx="2904376" cy="1528564"/>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E2F502-0295-9746-984A-7BBC00F00399}"/>
              </a:ext>
            </a:extLst>
          </p:cNvPr>
          <p:cNvSpPr>
            <a:spLocks noGrp="1"/>
          </p:cNvSpPr>
          <p:nvPr>
            <p:ph type="title"/>
          </p:nvPr>
        </p:nvSpPr>
        <p:spPr/>
        <p:txBody>
          <a:bodyPr/>
          <a:lstStyle/>
          <a:p>
            <a:pPr algn="ctr"/>
            <a:r>
              <a:rPr lang="es-CR" b="1" u="sng" dirty="0">
                <a:solidFill>
                  <a:srgbClr val="7030A0"/>
                </a:solidFill>
              </a:rPr>
              <a:t>El Modo</a:t>
            </a:r>
            <a:r>
              <a:rPr lang="es-CR" u="sng" dirty="0">
                <a:solidFill>
                  <a:srgbClr val="7030A0"/>
                </a:solidFill>
              </a:rPr>
              <a:t>:</a:t>
            </a:r>
          </a:p>
        </p:txBody>
      </p:sp>
      <p:sp>
        <p:nvSpPr>
          <p:cNvPr id="3" name="CuadroTexto 2">
            <a:extLst>
              <a:ext uri="{FF2B5EF4-FFF2-40B4-BE49-F238E27FC236}">
                <a16:creationId xmlns:a16="http://schemas.microsoft.com/office/drawing/2014/main" id="{D3523AE4-4080-7C4D-B1A5-12FA95760D8B}"/>
              </a:ext>
            </a:extLst>
          </p:cNvPr>
          <p:cNvSpPr txBox="1"/>
          <p:nvPr/>
        </p:nvSpPr>
        <p:spPr>
          <a:xfrm>
            <a:off x="827584" y="4003964"/>
            <a:ext cx="7584895" cy="1938992"/>
          </a:xfrm>
          <a:prstGeom prst="rect">
            <a:avLst/>
          </a:prstGeom>
          <a:noFill/>
        </p:spPr>
        <p:txBody>
          <a:bodyPr wrap="square" rtlCol="0">
            <a:spAutoFit/>
          </a:bodyPr>
          <a:lstStyle/>
          <a:p>
            <a:pPr marL="274320" indent="-274320" algn="just" eaLnBrk="1" fontAlgn="auto" hangingPunct="1">
              <a:spcAft>
                <a:spcPts val="0"/>
              </a:spcAft>
              <a:buClr>
                <a:schemeClr val="accent3"/>
              </a:buClr>
              <a:buFont typeface="Wingdings 2"/>
              <a:buNone/>
              <a:defRPr/>
            </a:pPr>
            <a:r>
              <a:rPr lang="es-CR" sz="2400" dirty="0"/>
              <a:t>	Es una declaración de voluntad accesoria por la cual se impone al adquirente la obligación de realizar una prestación. </a:t>
            </a:r>
          </a:p>
          <a:p>
            <a:pPr marL="274320" indent="-274320" algn="just" eaLnBrk="1" fontAlgn="auto" hangingPunct="1">
              <a:spcAft>
                <a:spcPts val="0"/>
              </a:spcAft>
              <a:buClr>
                <a:schemeClr val="accent3"/>
              </a:buClr>
              <a:buFont typeface="Wingdings 2"/>
              <a:buNone/>
              <a:defRPr/>
            </a:pPr>
            <a:endParaRPr lang="es-CR" sz="2400" dirty="0"/>
          </a:p>
          <a:p>
            <a:pPr marL="274320" indent="-274320" algn="just" eaLnBrk="1" fontAlgn="auto" hangingPunct="1">
              <a:spcAft>
                <a:spcPts val="0"/>
              </a:spcAft>
              <a:buClr>
                <a:schemeClr val="accent3"/>
              </a:buClr>
              <a:buFont typeface="Wingdings 2"/>
              <a:buNone/>
              <a:defRPr/>
            </a:pPr>
            <a:r>
              <a:rPr lang="es-CR" sz="2400" dirty="0"/>
              <a:t>	Este modo se da solo en negocios a titulo gratuito.</a:t>
            </a:r>
            <a:endParaRPr lang="es-MX" sz="2400" dirty="0"/>
          </a:p>
        </p:txBody>
      </p:sp>
      <p:pic>
        <p:nvPicPr>
          <p:cNvPr id="4" name="Imagen 3">
            <a:extLst>
              <a:ext uri="{FF2B5EF4-FFF2-40B4-BE49-F238E27FC236}">
                <a16:creationId xmlns:a16="http://schemas.microsoft.com/office/drawing/2014/main" id="{C5489C14-D27C-A04A-96D2-4BD91231A61A}"/>
              </a:ext>
            </a:extLst>
          </p:cNvPr>
          <p:cNvPicPr>
            <a:picLocks noChangeAspect="1"/>
          </p:cNvPicPr>
          <p:nvPr/>
        </p:nvPicPr>
        <p:blipFill>
          <a:blip r:embed="rId2"/>
          <a:stretch>
            <a:fillRect/>
          </a:stretch>
        </p:blipFill>
        <p:spPr>
          <a:xfrm>
            <a:off x="2987824" y="2014194"/>
            <a:ext cx="3158072" cy="1826096"/>
          </a:xfrm>
          <a:prstGeom prst="rect">
            <a:avLst/>
          </a:prstGeom>
        </p:spPr>
      </p:pic>
    </p:spTree>
    <p:extLst>
      <p:ext uri="{BB962C8B-B14F-4D97-AF65-F5344CB8AC3E}">
        <p14:creationId xmlns:p14="http://schemas.microsoft.com/office/powerpoint/2010/main" val="421040909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algn="ctr" eaLnBrk="1" hangingPunct="1"/>
            <a:r>
              <a:rPr lang="es-ES_tradnl" b="1" u="sng" dirty="0">
                <a:solidFill>
                  <a:schemeClr val="accent2">
                    <a:lumMod val="75000"/>
                  </a:schemeClr>
                </a:solidFill>
              </a:rPr>
              <a:t>Patología negocial</a:t>
            </a:r>
            <a:endParaRPr lang="es-MX" u="sng" dirty="0">
              <a:solidFill>
                <a:schemeClr val="accent2">
                  <a:lumMod val="75000"/>
                </a:schemeClr>
              </a:solidFill>
            </a:endParaRPr>
          </a:p>
        </p:txBody>
      </p:sp>
      <p:sp>
        <p:nvSpPr>
          <p:cNvPr id="3" name="Content Placeholder 2"/>
          <p:cNvSpPr>
            <a:spLocks noGrp="1"/>
          </p:cNvSpPr>
          <p:nvPr>
            <p:ph idx="4294967295"/>
          </p:nvPr>
        </p:nvSpPr>
        <p:spPr>
          <a:xfrm>
            <a:off x="457200" y="2420888"/>
            <a:ext cx="8229600" cy="3816424"/>
          </a:xfrm>
        </p:spPr>
        <p:txBody>
          <a:bodyPr>
            <a:normAutofit/>
          </a:bodyPr>
          <a:lstStyle/>
          <a:p>
            <a:pPr marL="274320" indent="-274320" algn="just" eaLnBrk="1" fontAlgn="auto" hangingPunct="1">
              <a:spcAft>
                <a:spcPts val="0"/>
              </a:spcAft>
              <a:buClr>
                <a:schemeClr val="accent3"/>
              </a:buClr>
              <a:buFont typeface="Wingdings" pitchFamily="2" charset="2"/>
              <a:buChar char="Ø"/>
              <a:defRPr/>
            </a:pPr>
            <a:r>
              <a:rPr lang="es-ES_tradnl" dirty="0"/>
              <a:t>Hablamos de los defectos del negocio que generan invalidez, como las circunstancias que el negocio jurídico no produzca efectos jurídicos.</a:t>
            </a:r>
          </a:p>
          <a:p>
            <a:pPr marL="274320" indent="-274320" eaLnBrk="1" fontAlgn="auto" hangingPunct="1">
              <a:spcAft>
                <a:spcPts val="0"/>
              </a:spcAft>
              <a:buClr>
                <a:schemeClr val="accent3"/>
              </a:buClr>
              <a:buFont typeface="Wingdings 2"/>
              <a:buNone/>
              <a:defRPr/>
            </a:pPr>
            <a:endParaRPr lang="es-MX" dirty="0"/>
          </a:p>
          <a:p>
            <a:pPr marL="274320" indent="-274320" algn="just" eaLnBrk="1" fontAlgn="auto" hangingPunct="1">
              <a:spcAft>
                <a:spcPts val="0"/>
              </a:spcAft>
              <a:buClr>
                <a:schemeClr val="accent3"/>
              </a:buClr>
              <a:buFont typeface="Wingdings" pitchFamily="2" charset="2"/>
              <a:buChar char="Ø"/>
              <a:defRPr/>
            </a:pPr>
            <a:r>
              <a:rPr lang="es-ES_tradnl" dirty="0"/>
              <a:t>Cuando hablemos de ineficacia lo hablamos forma estricta, cuando el negocio esta perfectamente construido pero por alguna razón no produce efectos jurídicos los efectos no pueden generar algún tipo de nulidad.</a:t>
            </a:r>
            <a:endParaRPr lang="es-MX" dirty="0"/>
          </a:p>
        </p:txBody>
      </p:sp>
      <p:pic>
        <p:nvPicPr>
          <p:cNvPr id="2" name="Imagen 1">
            <a:extLst>
              <a:ext uri="{FF2B5EF4-FFF2-40B4-BE49-F238E27FC236}">
                <a16:creationId xmlns:a16="http://schemas.microsoft.com/office/drawing/2014/main" id="{4EAF3252-151B-CF4E-980B-99481DA00CDE}"/>
              </a:ext>
            </a:extLst>
          </p:cNvPr>
          <p:cNvPicPr>
            <a:picLocks noChangeAspect="1"/>
          </p:cNvPicPr>
          <p:nvPr/>
        </p:nvPicPr>
        <p:blipFill>
          <a:blip r:embed="rId2"/>
          <a:stretch>
            <a:fillRect/>
          </a:stretch>
        </p:blipFill>
        <p:spPr>
          <a:xfrm>
            <a:off x="3635896" y="4869160"/>
            <a:ext cx="1872208" cy="1657540"/>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731520" y="332656"/>
            <a:ext cx="7680960" cy="1371600"/>
          </a:xfrm>
        </p:spPr>
        <p:txBody>
          <a:bodyPr/>
          <a:lstStyle/>
          <a:p>
            <a:pPr algn="ctr" eaLnBrk="1" hangingPunct="1"/>
            <a:r>
              <a:rPr lang="es-ES_tradnl" b="1" u="sng" dirty="0">
                <a:solidFill>
                  <a:schemeClr val="accent2">
                    <a:lumMod val="75000"/>
                  </a:schemeClr>
                </a:solidFill>
              </a:rPr>
              <a:t>Invalidez</a:t>
            </a:r>
            <a:endParaRPr lang="es-MX" b="1" u="sng" dirty="0">
              <a:solidFill>
                <a:schemeClr val="accent2">
                  <a:lumMod val="75000"/>
                </a:schemeClr>
              </a:solidFill>
            </a:endParaRPr>
          </a:p>
        </p:txBody>
      </p:sp>
      <p:sp>
        <p:nvSpPr>
          <p:cNvPr id="81922" name="Content Placeholder 2"/>
          <p:cNvSpPr>
            <a:spLocks noGrp="1"/>
          </p:cNvSpPr>
          <p:nvPr>
            <p:ph idx="4294967295"/>
          </p:nvPr>
        </p:nvSpPr>
        <p:spPr>
          <a:xfrm>
            <a:off x="457200" y="1343883"/>
            <a:ext cx="8229600" cy="5000625"/>
          </a:xfrm>
        </p:spPr>
        <p:txBody>
          <a:bodyPr>
            <a:normAutofit lnSpcReduction="10000"/>
          </a:bodyPr>
          <a:lstStyle/>
          <a:p>
            <a:pPr eaLnBrk="1" hangingPunct="1"/>
            <a:endParaRPr lang="es-ES_tradnl" sz="2200" dirty="0"/>
          </a:p>
          <a:p>
            <a:pPr algn="just" eaLnBrk="1" hangingPunct="1"/>
            <a:r>
              <a:rPr lang="es-ES_tradnl" sz="2200" b="1" dirty="0"/>
              <a:t>La patología gira alrededor de 4 temas. </a:t>
            </a:r>
          </a:p>
          <a:p>
            <a:pPr marL="0" indent="0" algn="just" eaLnBrk="1" hangingPunct="1">
              <a:buNone/>
            </a:pPr>
            <a:endParaRPr lang="es-MX" sz="2200" dirty="0"/>
          </a:p>
          <a:p>
            <a:pPr algn="just" eaLnBrk="1" hangingPunct="1">
              <a:buFont typeface="Wingdings 2" pitchFamily="18" charset="2"/>
              <a:buNone/>
            </a:pPr>
            <a:r>
              <a:rPr lang="es-ES_tradnl" dirty="0"/>
              <a:t>1-  Señalar el mecanismo para hacerla valer ( Art. 837, 838 y 843 CC) </a:t>
            </a:r>
          </a:p>
          <a:p>
            <a:pPr algn="just" eaLnBrk="1" hangingPunct="1">
              <a:buFont typeface="Wingdings 2" pitchFamily="18" charset="2"/>
              <a:buNone/>
            </a:pPr>
            <a:endParaRPr lang="es-MX" dirty="0"/>
          </a:p>
          <a:p>
            <a:pPr algn="just" eaLnBrk="1" hangingPunct="1">
              <a:buFont typeface="Wingdings 2" pitchFamily="18" charset="2"/>
              <a:buNone/>
            </a:pPr>
            <a:r>
              <a:rPr lang="es-ES_tradnl" dirty="0"/>
              <a:t>2- Determinar quien es legitimado para ello (Art. 837 y 838 CC)</a:t>
            </a:r>
          </a:p>
          <a:p>
            <a:pPr algn="just" eaLnBrk="1" hangingPunct="1">
              <a:buFont typeface="Wingdings 2" pitchFamily="18" charset="2"/>
              <a:buNone/>
            </a:pPr>
            <a:endParaRPr lang="es-MX" dirty="0"/>
          </a:p>
          <a:p>
            <a:pPr algn="just" eaLnBrk="1" hangingPunct="1">
              <a:buFont typeface="Wingdings 2" pitchFamily="18" charset="2"/>
              <a:buNone/>
            </a:pPr>
            <a:r>
              <a:rPr lang="es-ES_tradnl" dirty="0"/>
              <a:t>3- Establecer si el ejercicio de la acción esta sujeto a algún plazo </a:t>
            </a:r>
            <a:endParaRPr lang="es-MX" dirty="0"/>
          </a:p>
          <a:p>
            <a:pPr algn="just" eaLnBrk="1" hangingPunct="1">
              <a:buFont typeface="Wingdings 2" pitchFamily="18" charset="2"/>
              <a:buNone/>
            </a:pPr>
            <a:r>
              <a:rPr lang="es-ES_tradnl" dirty="0"/>
              <a:t>(Art. 837, 838, 841 y 843 CC)</a:t>
            </a:r>
          </a:p>
          <a:p>
            <a:pPr algn="just" eaLnBrk="1" hangingPunct="1">
              <a:buFont typeface="Wingdings 2" pitchFamily="18" charset="2"/>
              <a:buNone/>
            </a:pPr>
            <a:endParaRPr lang="es-MX" dirty="0"/>
          </a:p>
          <a:p>
            <a:pPr algn="just" eaLnBrk="1" hangingPunct="1">
              <a:buFont typeface="Wingdings 2" pitchFamily="18" charset="2"/>
              <a:buNone/>
            </a:pPr>
            <a:r>
              <a:rPr lang="es-ES_tradnl" dirty="0"/>
              <a:t>4- Fijar las modalidades de restauración de la situación anterior al negocio (Art. 844, 845 y 846 CC) junto con las posibles consecuencias indemnizatorias. Del Art. 835 CC están todas las normativas de nulidades. </a:t>
            </a:r>
            <a:endParaRPr lang="es-MX" dirty="0"/>
          </a:p>
          <a:p>
            <a:pPr eaLnBrk="1" hangingPunct="1">
              <a:buFont typeface="Wingdings 2" pitchFamily="18" charset="2"/>
              <a:buNone/>
            </a:pPr>
            <a:endParaRPr lang="es-MX" sz="2200" dirty="0"/>
          </a:p>
        </p:txBody>
      </p:sp>
      <p:pic>
        <p:nvPicPr>
          <p:cNvPr id="2" name="Imagen 1">
            <a:extLst>
              <a:ext uri="{FF2B5EF4-FFF2-40B4-BE49-F238E27FC236}">
                <a16:creationId xmlns:a16="http://schemas.microsoft.com/office/drawing/2014/main" id="{062B3110-5654-7044-AB6B-8D7BBECAC394}"/>
              </a:ext>
            </a:extLst>
          </p:cNvPr>
          <p:cNvPicPr>
            <a:picLocks noChangeAspect="1"/>
          </p:cNvPicPr>
          <p:nvPr/>
        </p:nvPicPr>
        <p:blipFill>
          <a:blip r:embed="rId2"/>
          <a:stretch>
            <a:fillRect/>
          </a:stretch>
        </p:blipFill>
        <p:spPr>
          <a:xfrm>
            <a:off x="6084168" y="332656"/>
            <a:ext cx="2756237" cy="1440356"/>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rgbClr val="C00000"/>
                </a:solidFill>
              </a:rPr>
              <a:t>¿Cómo hago valer una nulidad absoluta?</a:t>
            </a:r>
            <a:endParaRPr lang="es-MX" b="1" u="sng" dirty="0">
              <a:solidFill>
                <a:srgbClr val="C00000"/>
              </a:solidFill>
            </a:endParaRPr>
          </a:p>
        </p:txBody>
      </p:sp>
      <p:sp>
        <p:nvSpPr>
          <p:cNvPr id="82946" name="Content Placeholder 2"/>
          <p:cNvSpPr>
            <a:spLocks noGrp="1"/>
          </p:cNvSpPr>
          <p:nvPr>
            <p:ph idx="4294967295"/>
          </p:nvPr>
        </p:nvSpPr>
        <p:spPr>
          <a:xfrm>
            <a:off x="457200" y="2492896"/>
            <a:ext cx="8229600" cy="3286125"/>
          </a:xfrm>
        </p:spPr>
        <p:txBody>
          <a:bodyPr/>
          <a:lstStyle/>
          <a:p>
            <a:pPr algn="just" eaLnBrk="1" hangingPunct="1"/>
            <a:r>
              <a:rPr lang="es-ES_tradnl" dirty="0"/>
              <a:t>Art. 837 CC  puede hacerse valer por </a:t>
            </a:r>
            <a:r>
              <a:rPr lang="es-ES_tradnl" b="1" u="sng" dirty="0">
                <a:solidFill>
                  <a:srgbClr val="942092"/>
                </a:solidFill>
              </a:rPr>
              <a:t>acción</a:t>
            </a:r>
            <a:r>
              <a:rPr lang="es-ES_tradnl" dirty="0"/>
              <a:t>, la acción es cuando pones actuar los órganos jurisdiccionales ejemplo el instrumento de la demanda, se puede hacer valer de </a:t>
            </a:r>
            <a:r>
              <a:rPr lang="es-ES_tradnl" b="1" u="sng" dirty="0">
                <a:solidFill>
                  <a:srgbClr val="942092"/>
                </a:solidFill>
              </a:rPr>
              <a:t>oficio</a:t>
            </a:r>
            <a:r>
              <a:rPr lang="es-ES_tradnl" dirty="0"/>
              <a:t> o sea que el juez la declara, Art. 843 CC, mediante </a:t>
            </a:r>
            <a:r>
              <a:rPr lang="es-ES_tradnl" b="1" u="sng" dirty="0">
                <a:solidFill>
                  <a:srgbClr val="942092"/>
                </a:solidFill>
              </a:rPr>
              <a:t>excepción</a:t>
            </a:r>
            <a:r>
              <a:rPr lang="es-ES_tradnl" dirty="0"/>
              <a:t> </a:t>
            </a:r>
            <a:endParaRPr lang="es-MX" dirty="0"/>
          </a:p>
        </p:txBody>
      </p:sp>
      <p:pic>
        <p:nvPicPr>
          <p:cNvPr id="3" name="Imagen 2">
            <a:extLst>
              <a:ext uri="{FF2B5EF4-FFF2-40B4-BE49-F238E27FC236}">
                <a16:creationId xmlns:a16="http://schemas.microsoft.com/office/drawing/2014/main" id="{8D34CEDA-B079-654C-9C9F-4F5F83327CEC}"/>
              </a:ext>
            </a:extLst>
          </p:cNvPr>
          <p:cNvPicPr>
            <a:picLocks noChangeAspect="1"/>
          </p:cNvPicPr>
          <p:nvPr/>
        </p:nvPicPr>
        <p:blipFill>
          <a:blip r:embed="rId2"/>
          <a:stretch>
            <a:fillRect/>
          </a:stretch>
        </p:blipFill>
        <p:spPr>
          <a:xfrm>
            <a:off x="3275856" y="4005064"/>
            <a:ext cx="2952328" cy="1946825"/>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rgbClr val="0070C0"/>
                </a:solidFill>
              </a:rPr>
              <a:t>¿Cómo hago valer la nulidad relativa?</a:t>
            </a:r>
            <a:endParaRPr lang="es-MX" b="1" u="sng" dirty="0">
              <a:solidFill>
                <a:srgbClr val="0070C0"/>
              </a:solidFill>
            </a:endParaRPr>
          </a:p>
        </p:txBody>
      </p:sp>
      <p:sp>
        <p:nvSpPr>
          <p:cNvPr id="83970" name="Content Placeholder 2"/>
          <p:cNvSpPr>
            <a:spLocks noGrp="1"/>
          </p:cNvSpPr>
          <p:nvPr>
            <p:ph idx="4294967295"/>
          </p:nvPr>
        </p:nvSpPr>
        <p:spPr>
          <a:xfrm>
            <a:off x="457200" y="4365104"/>
            <a:ext cx="8229600" cy="1728192"/>
          </a:xfrm>
        </p:spPr>
        <p:txBody>
          <a:bodyPr/>
          <a:lstStyle/>
          <a:p>
            <a:pPr algn="just" eaLnBrk="1" hangingPunct="1"/>
            <a:r>
              <a:rPr lang="es-ES_tradnl" dirty="0"/>
              <a:t>Art. 838 C.C. no se puede declarar de oficio porque puede ser confirmada por las partes de 2 formas, expresa o tácita, se puede hacer por acción, Art. 843 C.C.  si se puede alegar como excepción Art. 839, Art. 840 C.C. </a:t>
            </a:r>
            <a:endParaRPr lang="es-MX" dirty="0"/>
          </a:p>
        </p:txBody>
      </p:sp>
      <p:pic>
        <p:nvPicPr>
          <p:cNvPr id="3" name="Imagen 2">
            <a:extLst>
              <a:ext uri="{FF2B5EF4-FFF2-40B4-BE49-F238E27FC236}">
                <a16:creationId xmlns:a16="http://schemas.microsoft.com/office/drawing/2014/main" id="{C5C9D9FB-5C76-2E49-A75E-210E4A125E56}"/>
              </a:ext>
            </a:extLst>
          </p:cNvPr>
          <p:cNvPicPr>
            <a:picLocks noChangeAspect="1"/>
          </p:cNvPicPr>
          <p:nvPr/>
        </p:nvPicPr>
        <p:blipFill>
          <a:blip r:embed="rId2"/>
          <a:stretch>
            <a:fillRect/>
          </a:stretch>
        </p:blipFill>
        <p:spPr>
          <a:xfrm>
            <a:off x="3347864" y="2276872"/>
            <a:ext cx="2376264" cy="18002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b="1" u="sng" dirty="0">
                <a:solidFill>
                  <a:srgbClr val="942092"/>
                </a:solidFill>
              </a:rPr>
              <a:t>¿Cómo se determina quien esta legitimado para ello?</a:t>
            </a:r>
            <a:endParaRPr lang="es-MX" b="1" u="sng" dirty="0">
              <a:solidFill>
                <a:srgbClr val="942092"/>
              </a:solidFill>
            </a:endParaRPr>
          </a:p>
        </p:txBody>
      </p:sp>
      <p:sp>
        <p:nvSpPr>
          <p:cNvPr id="84994" name="Content Placeholder 2"/>
          <p:cNvSpPr>
            <a:spLocks noGrp="1"/>
          </p:cNvSpPr>
          <p:nvPr>
            <p:ph idx="4294967295"/>
          </p:nvPr>
        </p:nvSpPr>
        <p:spPr>
          <a:xfrm>
            <a:off x="457200" y="2348880"/>
            <a:ext cx="8229600" cy="3895725"/>
          </a:xfrm>
        </p:spPr>
        <p:txBody>
          <a:bodyPr>
            <a:normAutofit/>
          </a:bodyPr>
          <a:lstStyle/>
          <a:p>
            <a:pPr algn="just" eaLnBrk="1" hangingPunct="1">
              <a:buFont typeface="Wingdings 2" pitchFamily="18" charset="2"/>
              <a:buNone/>
            </a:pPr>
            <a:endParaRPr lang="es-ES_tradnl" b="1" u="sng" dirty="0">
              <a:solidFill>
                <a:srgbClr val="942092"/>
              </a:solidFill>
            </a:endParaRPr>
          </a:p>
          <a:p>
            <a:pPr algn="just" eaLnBrk="1" hangingPunct="1">
              <a:buFont typeface="Wingdings 2" pitchFamily="18" charset="2"/>
              <a:buNone/>
            </a:pPr>
            <a:r>
              <a:rPr lang="es-ES_tradnl" b="1" u="sng" dirty="0">
                <a:solidFill>
                  <a:srgbClr val="942092"/>
                </a:solidFill>
              </a:rPr>
              <a:t>Nulidad absoluta:</a:t>
            </a:r>
            <a:r>
              <a:rPr lang="es-ES_tradnl" b="1" dirty="0">
                <a:solidFill>
                  <a:srgbClr val="942092"/>
                </a:solidFill>
              </a:rPr>
              <a:t> </a:t>
            </a:r>
          </a:p>
          <a:p>
            <a:pPr algn="just" eaLnBrk="1" hangingPunct="1">
              <a:buFont typeface="Wingdings 2" pitchFamily="18" charset="2"/>
              <a:buNone/>
            </a:pPr>
            <a:r>
              <a:rPr lang="es-ES_tradnl" b="1" dirty="0">
                <a:solidFill>
                  <a:srgbClr val="942092"/>
                </a:solidFill>
              </a:rPr>
              <a:t>	</a:t>
            </a:r>
            <a:r>
              <a:rPr lang="es-ES_tradnl" dirty="0"/>
              <a:t>Art. 837 CC por cualquiera que este legitimado.</a:t>
            </a:r>
          </a:p>
          <a:p>
            <a:pPr algn="just" eaLnBrk="1" hangingPunct="1">
              <a:buFont typeface="Wingdings 2" pitchFamily="18" charset="2"/>
              <a:buNone/>
            </a:pPr>
            <a:endParaRPr lang="es-ES_tradnl" dirty="0"/>
          </a:p>
          <a:p>
            <a:pPr algn="just" eaLnBrk="1" hangingPunct="1">
              <a:buFont typeface="Wingdings 2" pitchFamily="18" charset="2"/>
              <a:buNone/>
            </a:pPr>
            <a:r>
              <a:rPr lang="es-ES_tradnl" b="1" u="sng" dirty="0">
                <a:solidFill>
                  <a:srgbClr val="942092"/>
                </a:solidFill>
              </a:rPr>
              <a:t>Nulidad Relativa:</a:t>
            </a:r>
          </a:p>
          <a:p>
            <a:pPr algn="just" eaLnBrk="1" hangingPunct="1">
              <a:buFont typeface="Wingdings 2" pitchFamily="18" charset="2"/>
              <a:buNone/>
            </a:pPr>
            <a:r>
              <a:rPr lang="es-ES_tradnl" dirty="0"/>
              <a:t>  	Art. 838 CC solo los directamente interesados, es decir por los que la ley diga, herederos, cesionarios o representantes.  Es una legitimación específicas </a:t>
            </a:r>
          </a:p>
          <a:p>
            <a:pPr algn="just" eaLnBrk="1" hangingPunct="1">
              <a:buFont typeface="Wingdings 2" pitchFamily="18" charset="2"/>
              <a:buNone/>
            </a:pPr>
            <a:endParaRPr lang="es-MX" dirty="0"/>
          </a:p>
          <a:p>
            <a:pPr eaLnBrk="1" hangingPunct="1"/>
            <a:endParaRPr lang="es-MX" dirty="0"/>
          </a:p>
        </p:txBody>
      </p:sp>
      <p:pic>
        <p:nvPicPr>
          <p:cNvPr id="3" name="Imagen 2">
            <a:extLst>
              <a:ext uri="{FF2B5EF4-FFF2-40B4-BE49-F238E27FC236}">
                <a16:creationId xmlns:a16="http://schemas.microsoft.com/office/drawing/2014/main" id="{BF69400E-FDF3-CC46-AAE8-4818A6990AED}"/>
              </a:ext>
            </a:extLst>
          </p:cNvPr>
          <p:cNvPicPr>
            <a:picLocks noChangeAspect="1"/>
          </p:cNvPicPr>
          <p:nvPr/>
        </p:nvPicPr>
        <p:blipFill>
          <a:blip r:embed="rId2"/>
          <a:stretch>
            <a:fillRect/>
          </a:stretch>
        </p:blipFill>
        <p:spPr>
          <a:xfrm>
            <a:off x="6156176" y="2348880"/>
            <a:ext cx="2650099" cy="1630830"/>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E628FD-B413-464F-B11A-CCECDD15B6E8}"/>
              </a:ext>
            </a:extLst>
          </p:cNvPr>
          <p:cNvSpPr>
            <a:spLocks noGrp="1"/>
          </p:cNvSpPr>
          <p:nvPr>
            <p:ph type="title"/>
          </p:nvPr>
        </p:nvSpPr>
        <p:spPr/>
        <p:txBody>
          <a:bodyPr/>
          <a:lstStyle/>
          <a:p>
            <a:pPr algn="ctr"/>
            <a:r>
              <a:rPr lang="es-ES_tradnl" b="1" u="sng" dirty="0">
                <a:solidFill>
                  <a:srgbClr val="FF9300"/>
                </a:solidFill>
              </a:rPr>
              <a:t>Si la acción está sujeta a algún plazo:</a:t>
            </a:r>
            <a:endParaRPr lang="es-CR" b="1" u="sng" dirty="0">
              <a:solidFill>
                <a:srgbClr val="FF9300"/>
              </a:solidFill>
            </a:endParaRPr>
          </a:p>
        </p:txBody>
      </p:sp>
      <p:sp>
        <p:nvSpPr>
          <p:cNvPr id="3" name="CuadroTexto 2">
            <a:extLst>
              <a:ext uri="{FF2B5EF4-FFF2-40B4-BE49-F238E27FC236}">
                <a16:creationId xmlns:a16="http://schemas.microsoft.com/office/drawing/2014/main" id="{FE0157D4-52B8-7143-BBCA-B9BBE57976EB}"/>
              </a:ext>
            </a:extLst>
          </p:cNvPr>
          <p:cNvSpPr txBox="1"/>
          <p:nvPr/>
        </p:nvSpPr>
        <p:spPr>
          <a:xfrm>
            <a:off x="737526" y="2348880"/>
            <a:ext cx="7680959" cy="3416320"/>
          </a:xfrm>
          <a:prstGeom prst="rect">
            <a:avLst/>
          </a:prstGeom>
          <a:noFill/>
        </p:spPr>
        <p:txBody>
          <a:bodyPr wrap="square" rtlCol="0">
            <a:spAutoFit/>
          </a:bodyPr>
          <a:lstStyle/>
          <a:p>
            <a:pPr algn="just" eaLnBrk="1" hangingPunct="1"/>
            <a:r>
              <a:rPr lang="es-ES_tradnl" b="1" u="sng" dirty="0">
                <a:solidFill>
                  <a:srgbClr val="FF9300"/>
                </a:solidFill>
              </a:rPr>
              <a:t>Nulidad absoluta:</a:t>
            </a:r>
            <a:r>
              <a:rPr lang="es-ES_tradnl" b="1" dirty="0">
                <a:solidFill>
                  <a:srgbClr val="FF9300"/>
                </a:solidFill>
              </a:rPr>
              <a:t> </a:t>
            </a:r>
          </a:p>
          <a:p>
            <a:pPr algn="just" eaLnBrk="1" hangingPunct="1"/>
            <a:endParaRPr lang="es-ES_tradnl" b="1" dirty="0">
              <a:solidFill>
                <a:srgbClr val="FF9300"/>
              </a:solidFill>
            </a:endParaRPr>
          </a:p>
          <a:p>
            <a:pPr algn="just" eaLnBrk="1" hangingPunct="1"/>
            <a:r>
              <a:rPr lang="es-ES_tradnl" dirty="0"/>
              <a:t>Art. 837 CC son 10 años para pedir la nulidad.</a:t>
            </a:r>
          </a:p>
          <a:p>
            <a:pPr algn="just" eaLnBrk="1" hangingPunct="1"/>
            <a:endParaRPr lang="es-ES_tradnl" dirty="0"/>
          </a:p>
          <a:p>
            <a:pPr algn="just" eaLnBrk="1" hangingPunct="1"/>
            <a:r>
              <a:rPr lang="es-ES_tradnl" b="1" u="sng" dirty="0">
                <a:solidFill>
                  <a:srgbClr val="FF9300"/>
                </a:solidFill>
              </a:rPr>
              <a:t>Nulidad Relativa:</a:t>
            </a:r>
          </a:p>
          <a:p>
            <a:pPr algn="just" eaLnBrk="1" hangingPunct="1"/>
            <a:endParaRPr lang="es-ES_tradnl" dirty="0"/>
          </a:p>
          <a:p>
            <a:pPr algn="just" eaLnBrk="1" hangingPunct="1"/>
            <a:r>
              <a:rPr lang="es-ES_tradnl" dirty="0"/>
              <a:t> Art. 838 y 841 son 4 años para pedir la nulidad.</a:t>
            </a:r>
          </a:p>
          <a:p>
            <a:pPr algn="just" eaLnBrk="1" hangingPunct="1"/>
            <a:endParaRPr lang="es-ES_tradnl" dirty="0"/>
          </a:p>
          <a:p>
            <a:pPr algn="just" eaLnBrk="1" hangingPunct="1"/>
            <a:r>
              <a:rPr lang="es-ES_tradnl" b="1" u="sng" dirty="0">
                <a:solidFill>
                  <a:srgbClr val="FF9300"/>
                </a:solidFill>
              </a:rPr>
              <a:t>Por excepción:</a:t>
            </a:r>
          </a:p>
          <a:p>
            <a:pPr algn="just" eaLnBrk="1" hangingPunct="1"/>
            <a:endParaRPr lang="es-ES_tradnl" dirty="0"/>
          </a:p>
          <a:p>
            <a:pPr algn="just" eaLnBrk="1" hangingPunct="1"/>
            <a:r>
              <a:rPr lang="es-ES_tradnl" dirty="0"/>
              <a:t>Art. 843 CC por excepción se puede oponer </a:t>
            </a:r>
            <a:r>
              <a:rPr lang="es-ES_tradnl" sz="2000" b="1" u="sng" dirty="0">
                <a:solidFill>
                  <a:srgbClr val="FF9300"/>
                </a:solidFill>
              </a:rPr>
              <a:t>siempre.</a:t>
            </a:r>
            <a:r>
              <a:rPr lang="es-ES_tradnl" dirty="0"/>
              <a:t> Por excepción no hay plazo.</a:t>
            </a:r>
            <a:endParaRPr lang="es-MX" dirty="0"/>
          </a:p>
        </p:txBody>
      </p:sp>
      <p:pic>
        <p:nvPicPr>
          <p:cNvPr id="4" name="Imagen 3">
            <a:extLst>
              <a:ext uri="{FF2B5EF4-FFF2-40B4-BE49-F238E27FC236}">
                <a16:creationId xmlns:a16="http://schemas.microsoft.com/office/drawing/2014/main" id="{25217C7D-AD3A-1D44-B2B6-364F08BC6D98}"/>
              </a:ext>
            </a:extLst>
          </p:cNvPr>
          <p:cNvPicPr>
            <a:picLocks noChangeAspect="1"/>
          </p:cNvPicPr>
          <p:nvPr/>
        </p:nvPicPr>
        <p:blipFill>
          <a:blip r:embed="rId2"/>
          <a:stretch>
            <a:fillRect/>
          </a:stretch>
        </p:blipFill>
        <p:spPr>
          <a:xfrm>
            <a:off x="5868144" y="2708920"/>
            <a:ext cx="2750058" cy="1723628"/>
          </a:xfrm>
          <a:prstGeom prst="rect">
            <a:avLst/>
          </a:prstGeom>
        </p:spPr>
      </p:pic>
    </p:spTree>
    <p:extLst>
      <p:ext uri="{BB962C8B-B14F-4D97-AF65-F5344CB8AC3E}">
        <p14:creationId xmlns:p14="http://schemas.microsoft.com/office/powerpoint/2010/main" val="33950133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u="sng" dirty="0">
                <a:solidFill>
                  <a:srgbClr val="FF40FF"/>
                </a:solidFill>
              </a:rPr>
              <a:t>Modalidades de restauración si se declara la nulidad.</a:t>
            </a:r>
            <a:endParaRPr lang="es-ES" b="1" dirty="0">
              <a:solidFill>
                <a:srgbClr val="FF40FF"/>
              </a:solidFill>
            </a:endParaRPr>
          </a:p>
        </p:txBody>
      </p:sp>
      <p:sp>
        <p:nvSpPr>
          <p:cNvPr id="3" name="Content Placeholder 2"/>
          <p:cNvSpPr>
            <a:spLocks noGrp="1"/>
          </p:cNvSpPr>
          <p:nvPr>
            <p:ph idx="4294967295"/>
          </p:nvPr>
        </p:nvSpPr>
        <p:spPr>
          <a:xfrm>
            <a:off x="323528" y="2348880"/>
            <a:ext cx="8229600" cy="4032447"/>
          </a:xfrm>
        </p:spPr>
        <p:txBody>
          <a:bodyPr>
            <a:normAutofit lnSpcReduction="10000"/>
          </a:bodyPr>
          <a:lstStyle/>
          <a:p>
            <a:pPr marL="0" indent="0" algn="just" eaLnBrk="1" fontAlgn="auto" hangingPunct="1">
              <a:spcAft>
                <a:spcPts val="0"/>
              </a:spcAft>
              <a:buClr>
                <a:schemeClr val="accent3"/>
              </a:buClr>
              <a:buNone/>
              <a:defRPr/>
            </a:pPr>
            <a:r>
              <a:rPr lang="es-ES_tradnl" dirty="0"/>
              <a:t>Todo vuelve al estado anterior en que se encontraban las partes antes de hacer el negocio. </a:t>
            </a:r>
          </a:p>
          <a:p>
            <a:pPr marL="0" indent="0" algn="just" eaLnBrk="1" fontAlgn="auto" hangingPunct="1">
              <a:spcAft>
                <a:spcPts val="0"/>
              </a:spcAft>
              <a:buClr>
                <a:schemeClr val="accent3"/>
              </a:buClr>
              <a:buNone/>
              <a:defRPr/>
            </a:pPr>
            <a:endParaRPr lang="es-ES_tradnl" dirty="0"/>
          </a:p>
          <a:p>
            <a:pPr marL="0" indent="0" algn="just" eaLnBrk="1" fontAlgn="auto" hangingPunct="1">
              <a:spcAft>
                <a:spcPts val="0"/>
              </a:spcAft>
              <a:buClr>
                <a:schemeClr val="accent3"/>
              </a:buClr>
              <a:buNone/>
              <a:defRPr/>
            </a:pPr>
            <a:endParaRPr lang="es-ES_tradnl" b="1" u="sng" dirty="0">
              <a:solidFill>
                <a:srgbClr val="C00000"/>
              </a:solidFill>
            </a:endParaRPr>
          </a:p>
          <a:p>
            <a:pPr marL="0" indent="0" algn="just" eaLnBrk="1" fontAlgn="auto" hangingPunct="1">
              <a:spcAft>
                <a:spcPts val="0"/>
              </a:spcAft>
              <a:buClr>
                <a:schemeClr val="accent3"/>
              </a:buClr>
              <a:buNone/>
              <a:defRPr/>
            </a:pPr>
            <a:endParaRPr lang="es-ES_tradnl" b="1" u="sng" dirty="0">
              <a:solidFill>
                <a:srgbClr val="C00000"/>
              </a:solidFill>
            </a:endParaRPr>
          </a:p>
          <a:p>
            <a:pPr marL="0" indent="0" algn="just" eaLnBrk="1" fontAlgn="auto" hangingPunct="1">
              <a:spcAft>
                <a:spcPts val="0"/>
              </a:spcAft>
              <a:buClr>
                <a:schemeClr val="accent3"/>
              </a:buClr>
              <a:buNone/>
              <a:defRPr/>
            </a:pPr>
            <a:r>
              <a:rPr lang="es-ES_tradnl" b="1" u="sng" dirty="0">
                <a:solidFill>
                  <a:srgbClr val="FF40FF"/>
                </a:solidFill>
              </a:rPr>
              <a:t>Salvo las siguientes excepciones:</a:t>
            </a:r>
          </a:p>
          <a:p>
            <a:pPr marL="0" indent="0" algn="just" eaLnBrk="1" fontAlgn="auto" hangingPunct="1">
              <a:spcAft>
                <a:spcPts val="0"/>
              </a:spcAft>
              <a:buClr>
                <a:schemeClr val="accent3"/>
              </a:buClr>
              <a:buNone/>
              <a:defRPr/>
            </a:pPr>
            <a:endParaRPr lang="es-ES_tradnl" dirty="0"/>
          </a:p>
          <a:p>
            <a:pPr marL="548640" lvl="1" indent="-274320" algn="just">
              <a:buClr>
                <a:schemeClr val="accent3"/>
              </a:buClr>
              <a:buFont typeface="Wingdings 2"/>
              <a:buChar char=""/>
              <a:defRPr/>
            </a:pPr>
            <a:r>
              <a:rPr lang="es-ES_tradnl" dirty="0"/>
              <a:t>Que las partes hubieran sabido, que el objeto o la causa del negocio eran ilícitos. En dicho supuesto, no hay derecho a que se devuelven las cosas al estado original. Art. 844 CC. </a:t>
            </a:r>
          </a:p>
          <a:p>
            <a:pPr marL="548640" lvl="1" indent="-274320" algn="just">
              <a:buClr>
                <a:schemeClr val="accent3"/>
              </a:buClr>
              <a:buFont typeface="Wingdings 2"/>
              <a:buChar char=""/>
              <a:defRPr/>
            </a:pPr>
            <a:r>
              <a:rPr lang="es-ES_tradnl" dirty="0"/>
              <a:t>Que la nulidad proceda de incapacidad de una de las partes, sólo tendrá derecho a que se le restituya lo que hubiere dado o pagado en cuento ello haya aprovechado al incapaz.</a:t>
            </a:r>
            <a:endParaRPr lang="es-MX" dirty="0"/>
          </a:p>
        </p:txBody>
      </p:sp>
      <p:pic>
        <p:nvPicPr>
          <p:cNvPr id="4" name="Imagen 3">
            <a:extLst>
              <a:ext uri="{FF2B5EF4-FFF2-40B4-BE49-F238E27FC236}">
                <a16:creationId xmlns:a16="http://schemas.microsoft.com/office/drawing/2014/main" id="{841A0304-ACB9-1E4D-8453-5F340C2B5A48}"/>
              </a:ext>
            </a:extLst>
          </p:cNvPr>
          <p:cNvPicPr>
            <a:picLocks noChangeAspect="1"/>
          </p:cNvPicPr>
          <p:nvPr/>
        </p:nvPicPr>
        <p:blipFill>
          <a:blip r:embed="rId2"/>
          <a:stretch>
            <a:fillRect/>
          </a:stretch>
        </p:blipFill>
        <p:spPr>
          <a:xfrm>
            <a:off x="5076056" y="2780928"/>
            <a:ext cx="2664296" cy="1756891"/>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normAutofit/>
          </a:bodyPr>
          <a:lstStyle/>
          <a:p>
            <a:pPr algn="ctr" eaLnBrk="1" hangingPunct="1"/>
            <a:r>
              <a:rPr lang="es-ES_tradnl" sz="7300" u="sng" dirty="0">
                <a:solidFill>
                  <a:srgbClr val="00B050"/>
                </a:solidFill>
              </a:rPr>
              <a:t>Ineficacia</a:t>
            </a:r>
            <a:r>
              <a:rPr lang="es-ES_tradnl" u="sng" dirty="0"/>
              <a:t> </a:t>
            </a:r>
            <a:endParaRPr lang="es-MX" u="sng" dirty="0"/>
          </a:p>
        </p:txBody>
      </p:sp>
      <p:sp>
        <p:nvSpPr>
          <p:cNvPr id="87042" name="Content Placeholder 2"/>
          <p:cNvSpPr>
            <a:spLocks noGrp="1"/>
          </p:cNvSpPr>
          <p:nvPr>
            <p:ph idx="4294967295"/>
          </p:nvPr>
        </p:nvSpPr>
        <p:spPr>
          <a:xfrm>
            <a:off x="323528" y="2014194"/>
            <a:ext cx="5184576" cy="4655165"/>
          </a:xfrm>
        </p:spPr>
        <p:txBody>
          <a:bodyPr>
            <a:normAutofit/>
          </a:bodyPr>
          <a:lstStyle/>
          <a:p>
            <a:pPr eaLnBrk="1" hangingPunct="1">
              <a:buFont typeface="Wingdings 2" pitchFamily="18" charset="2"/>
              <a:buNone/>
            </a:pPr>
            <a:endParaRPr lang="es-ES_tradnl" dirty="0"/>
          </a:p>
          <a:p>
            <a:pPr algn="just" eaLnBrk="1" hangingPunct="1">
              <a:buFont typeface="Wingdings 2" pitchFamily="18" charset="2"/>
              <a:buNone/>
            </a:pPr>
            <a:r>
              <a:rPr lang="es-ES_tradnl" dirty="0"/>
              <a:t>La ineficacia puede ser originaria o sucesiva.</a:t>
            </a:r>
          </a:p>
          <a:p>
            <a:pPr algn="just" eaLnBrk="1" hangingPunct="1">
              <a:buFont typeface="Wingdings 2" pitchFamily="18" charset="2"/>
              <a:buNone/>
            </a:pPr>
            <a:endParaRPr lang="es-ES_tradnl" u="sng" dirty="0"/>
          </a:p>
          <a:p>
            <a:pPr algn="just" eaLnBrk="1" hangingPunct="1">
              <a:buFont typeface="Wingdings 2" pitchFamily="18" charset="2"/>
              <a:buNone/>
            </a:pPr>
            <a:r>
              <a:rPr lang="es-ES_tradnl" b="1" u="sng" dirty="0">
                <a:solidFill>
                  <a:schemeClr val="accent5">
                    <a:lumMod val="75000"/>
                  </a:schemeClr>
                </a:solidFill>
              </a:rPr>
              <a:t>1- Es originaria: </a:t>
            </a:r>
          </a:p>
          <a:p>
            <a:pPr algn="just" eaLnBrk="1" hangingPunct="1">
              <a:buFont typeface="Wingdings 2" pitchFamily="18" charset="2"/>
              <a:buNone/>
            </a:pPr>
            <a:endParaRPr lang="es-ES_tradnl" u="sng" dirty="0"/>
          </a:p>
          <a:p>
            <a:pPr algn="just" eaLnBrk="1" hangingPunct="1">
              <a:buFont typeface="Wingdings 2" pitchFamily="18" charset="2"/>
              <a:buNone/>
            </a:pPr>
            <a:r>
              <a:rPr lang="es-ES_tradnl" dirty="0"/>
              <a:t>	Cuando desde el inicio del negocio, no produce efectos sino que esta a la espera de que acontezca un hecho que genere la producción de los mismos.</a:t>
            </a:r>
          </a:p>
          <a:p>
            <a:pPr algn="just" eaLnBrk="1" hangingPunct="1">
              <a:buFont typeface="Wingdings 2" pitchFamily="18" charset="2"/>
              <a:buNone/>
            </a:pPr>
            <a:r>
              <a:rPr lang="es-ES_tradnl" dirty="0"/>
              <a:t>	Ejemplo Testamento </a:t>
            </a:r>
          </a:p>
        </p:txBody>
      </p:sp>
      <p:pic>
        <p:nvPicPr>
          <p:cNvPr id="2" name="Imagen 1">
            <a:extLst>
              <a:ext uri="{FF2B5EF4-FFF2-40B4-BE49-F238E27FC236}">
                <a16:creationId xmlns:a16="http://schemas.microsoft.com/office/drawing/2014/main" id="{6FD5CA86-C4A2-274B-92A5-1C82A51656E3}"/>
              </a:ext>
            </a:extLst>
          </p:cNvPr>
          <p:cNvPicPr>
            <a:picLocks noChangeAspect="1"/>
          </p:cNvPicPr>
          <p:nvPr/>
        </p:nvPicPr>
        <p:blipFill>
          <a:blip r:embed="rId2"/>
          <a:stretch>
            <a:fillRect/>
          </a:stretch>
        </p:blipFill>
        <p:spPr>
          <a:xfrm>
            <a:off x="5652120" y="2204864"/>
            <a:ext cx="3275967" cy="1846854"/>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528" y="620688"/>
            <a:ext cx="7680960" cy="1371600"/>
          </a:xfrm>
        </p:spPr>
        <p:txBody>
          <a:bodyPr>
            <a:normAutofit/>
          </a:bodyPr>
          <a:lstStyle/>
          <a:p>
            <a:pPr algn="ctr"/>
            <a:r>
              <a:rPr lang="es-ES_tradnl" sz="5400" u="sng" dirty="0">
                <a:solidFill>
                  <a:srgbClr val="00B050"/>
                </a:solidFill>
              </a:rPr>
              <a:t>Ineficacia</a:t>
            </a:r>
            <a:endParaRPr lang="es-ES" sz="5400" dirty="0"/>
          </a:p>
        </p:txBody>
      </p:sp>
      <p:sp>
        <p:nvSpPr>
          <p:cNvPr id="3" name="Content Placeholder 2"/>
          <p:cNvSpPr>
            <a:spLocks noGrp="1"/>
          </p:cNvSpPr>
          <p:nvPr>
            <p:ph idx="4294967295"/>
          </p:nvPr>
        </p:nvSpPr>
        <p:spPr>
          <a:xfrm>
            <a:off x="457200" y="2204864"/>
            <a:ext cx="8229600" cy="4119736"/>
          </a:xfrm>
        </p:spPr>
        <p:txBody>
          <a:bodyPr>
            <a:normAutofit fontScale="55000" lnSpcReduction="20000"/>
          </a:bodyPr>
          <a:lstStyle/>
          <a:p>
            <a:pPr marL="274320" indent="-274320" algn="just" eaLnBrk="1" fontAlgn="auto" hangingPunct="1">
              <a:spcAft>
                <a:spcPts val="0"/>
              </a:spcAft>
              <a:buClr>
                <a:schemeClr val="accent3"/>
              </a:buClr>
              <a:buFont typeface="Wingdings 2"/>
              <a:buNone/>
              <a:defRPr/>
            </a:pPr>
            <a:r>
              <a:rPr lang="es-ES_tradnl" sz="3200" b="1" u="sng" dirty="0">
                <a:solidFill>
                  <a:schemeClr val="accent5">
                    <a:lumMod val="75000"/>
                  </a:schemeClr>
                </a:solidFill>
              </a:rPr>
              <a:t>2- Sucesiva:</a:t>
            </a:r>
          </a:p>
          <a:p>
            <a:pPr marL="274320" indent="-274320" algn="just" eaLnBrk="1" fontAlgn="auto" hangingPunct="1">
              <a:spcAft>
                <a:spcPts val="0"/>
              </a:spcAft>
              <a:buClr>
                <a:schemeClr val="accent3"/>
              </a:buClr>
              <a:buFont typeface="Wingdings 2"/>
              <a:buNone/>
              <a:defRPr/>
            </a:pPr>
            <a:endParaRPr lang="es-ES_tradnl" sz="3200" dirty="0"/>
          </a:p>
          <a:p>
            <a:pPr marL="274320" indent="-274320" algn="just" eaLnBrk="1" fontAlgn="auto" hangingPunct="1">
              <a:spcAft>
                <a:spcPts val="0"/>
              </a:spcAft>
              <a:buClr>
                <a:schemeClr val="accent3"/>
              </a:buClr>
              <a:buFont typeface="Wingdings 2"/>
              <a:buNone/>
              <a:defRPr/>
            </a:pPr>
            <a:r>
              <a:rPr lang="es-ES_tradnl" sz="3200" dirty="0"/>
              <a:t>	Los efectos jurídicos se producen desde su origen, pero acontece un hecho posterior que va generar que cesen los efectos jurídicos. Ejemplo condición resolutoria. </a:t>
            </a:r>
          </a:p>
          <a:p>
            <a:pPr marL="274320" indent="-274320" algn="just" eaLnBrk="1" fontAlgn="auto" hangingPunct="1">
              <a:spcAft>
                <a:spcPts val="0"/>
              </a:spcAft>
              <a:buClr>
                <a:schemeClr val="accent3"/>
              </a:buClr>
              <a:buFont typeface="Wingdings 2"/>
              <a:buNone/>
              <a:defRPr/>
            </a:pPr>
            <a:endParaRPr lang="es-ES_tradnl" sz="3200" dirty="0"/>
          </a:p>
          <a:p>
            <a:pPr marL="274320" indent="-274320" algn="just" eaLnBrk="1" fontAlgn="auto" hangingPunct="1">
              <a:spcAft>
                <a:spcPts val="0"/>
              </a:spcAft>
              <a:buClr>
                <a:schemeClr val="accent3"/>
              </a:buClr>
              <a:buFont typeface="Wingdings 2"/>
              <a:buNone/>
              <a:defRPr/>
            </a:pPr>
            <a:r>
              <a:rPr lang="es-ES_tradnl" sz="3200" b="1" dirty="0">
                <a:solidFill>
                  <a:schemeClr val="accent5">
                    <a:lumMod val="75000"/>
                  </a:schemeClr>
                </a:solidFill>
              </a:rPr>
              <a:t>3- </a:t>
            </a:r>
            <a:r>
              <a:rPr lang="es-ES_tradnl" sz="3200" b="1" u="sng" dirty="0">
                <a:solidFill>
                  <a:schemeClr val="accent5">
                    <a:lumMod val="75000"/>
                  </a:schemeClr>
                </a:solidFill>
              </a:rPr>
              <a:t>Ineficacia pendiente e ineficacia definitiva</a:t>
            </a:r>
            <a:r>
              <a:rPr lang="es-ES_tradnl" sz="3200" b="1" dirty="0">
                <a:solidFill>
                  <a:schemeClr val="accent5">
                    <a:lumMod val="75000"/>
                  </a:schemeClr>
                </a:solidFill>
              </a:rPr>
              <a:t>: </a:t>
            </a:r>
          </a:p>
          <a:p>
            <a:pPr marL="274320" indent="-274320" algn="just" eaLnBrk="1" fontAlgn="auto" hangingPunct="1">
              <a:spcAft>
                <a:spcPts val="0"/>
              </a:spcAft>
              <a:buClr>
                <a:schemeClr val="accent3"/>
              </a:buClr>
              <a:buFont typeface="Wingdings 2"/>
              <a:buNone/>
              <a:defRPr/>
            </a:pPr>
            <a:endParaRPr lang="es-ES_tradnl" sz="3200" dirty="0"/>
          </a:p>
          <a:p>
            <a:pPr marL="274320" indent="-274320" algn="just" eaLnBrk="1" fontAlgn="auto" hangingPunct="1">
              <a:spcAft>
                <a:spcPts val="0"/>
              </a:spcAft>
              <a:buClr>
                <a:schemeClr val="accent3"/>
              </a:buClr>
              <a:buFont typeface="Wingdings 2"/>
              <a:buNone/>
              <a:defRPr/>
            </a:pPr>
            <a:r>
              <a:rPr lang="es-ES_tradnl" sz="3200" dirty="0"/>
              <a:t>	En la ineficacia pendiente estamos a la espera que suceda un hecho para que se produzcan los efectos. </a:t>
            </a:r>
          </a:p>
          <a:p>
            <a:pPr marL="274320" indent="-274320" algn="just" eaLnBrk="1" fontAlgn="auto" hangingPunct="1">
              <a:spcAft>
                <a:spcPts val="0"/>
              </a:spcAft>
              <a:buClr>
                <a:schemeClr val="accent3"/>
              </a:buClr>
              <a:buFont typeface="Wingdings 2"/>
              <a:buNone/>
              <a:defRPr/>
            </a:pPr>
            <a:endParaRPr lang="es-ES_tradnl" sz="3200" dirty="0"/>
          </a:p>
          <a:p>
            <a:pPr marL="274320" indent="-274320" algn="just" eaLnBrk="1" fontAlgn="auto" hangingPunct="1">
              <a:spcAft>
                <a:spcPts val="0"/>
              </a:spcAft>
              <a:buClr>
                <a:schemeClr val="accent3"/>
              </a:buClr>
              <a:buFont typeface="Wingdings 2"/>
              <a:buNone/>
              <a:defRPr/>
            </a:pPr>
            <a:r>
              <a:rPr lang="es-ES_tradnl" sz="3200" dirty="0"/>
              <a:t>	En la ineficacia definitiva cuando nunca más se producirán efectos.</a:t>
            </a:r>
            <a:endParaRPr lang="es-MX" sz="3200" dirty="0"/>
          </a:p>
          <a:p>
            <a:pPr marL="274320" indent="-274320" eaLnBrk="1" fontAlgn="auto" hangingPunct="1">
              <a:spcAft>
                <a:spcPts val="0"/>
              </a:spcAft>
              <a:buClr>
                <a:schemeClr val="accent3"/>
              </a:buClr>
              <a:buFont typeface="Wingdings 2"/>
              <a:buNone/>
              <a:defRPr/>
            </a:pPr>
            <a:endParaRPr lang="es-MX" dirty="0"/>
          </a:p>
          <a:p>
            <a:pPr marL="274320" indent="-274320" eaLnBrk="1" fontAlgn="auto" hangingPunct="1">
              <a:spcAft>
                <a:spcPts val="0"/>
              </a:spcAft>
              <a:buClr>
                <a:schemeClr val="accent3"/>
              </a:buClr>
              <a:buFont typeface="Wingdings 2"/>
              <a:buNone/>
              <a:defRPr/>
            </a:pPr>
            <a:endParaRPr lang="es-MX" dirty="0"/>
          </a:p>
        </p:txBody>
      </p:sp>
      <p:pic>
        <p:nvPicPr>
          <p:cNvPr id="4" name="Imagen 3">
            <a:extLst>
              <a:ext uri="{FF2B5EF4-FFF2-40B4-BE49-F238E27FC236}">
                <a16:creationId xmlns:a16="http://schemas.microsoft.com/office/drawing/2014/main" id="{BFA6079F-CEFC-3841-950B-1F6D0A1A6373}"/>
              </a:ext>
            </a:extLst>
          </p:cNvPr>
          <p:cNvPicPr>
            <a:picLocks noChangeAspect="1"/>
          </p:cNvPicPr>
          <p:nvPr/>
        </p:nvPicPr>
        <p:blipFill>
          <a:blip r:embed="rId2"/>
          <a:stretch>
            <a:fillRect/>
          </a:stretch>
        </p:blipFill>
        <p:spPr>
          <a:xfrm>
            <a:off x="5796136" y="408111"/>
            <a:ext cx="3006452" cy="2260665"/>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p:txBody>
          <a:bodyPr>
            <a:normAutofit/>
          </a:bodyPr>
          <a:lstStyle/>
          <a:p>
            <a:pPr algn="ctr" eaLnBrk="1" hangingPunct="1"/>
            <a:r>
              <a:rPr lang="es-ES_tradnl" sz="3200" b="1" u="sng" dirty="0">
                <a:solidFill>
                  <a:srgbClr val="942092"/>
                </a:solidFill>
              </a:rPr>
              <a:t>Causas Internas y externas de ineficacia:</a:t>
            </a:r>
            <a:endParaRPr lang="es-MX" sz="3200" b="1" u="sng" dirty="0">
              <a:solidFill>
                <a:srgbClr val="942092"/>
              </a:solidFill>
            </a:endParaRPr>
          </a:p>
        </p:txBody>
      </p:sp>
      <p:sp>
        <p:nvSpPr>
          <p:cNvPr id="89090" name="Content Placeholder 2"/>
          <p:cNvSpPr>
            <a:spLocks noGrp="1"/>
          </p:cNvSpPr>
          <p:nvPr>
            <p:ph idx="4294967295"/>
          </p:nvPr>
        </p:nvSpPr>
        <p:spPr>
          <a:xfrm>
            <a:off x="457200" y="2132856"/>
            <a:ext cx="8229600" cy="4000500"/>
          </a:xfrm>
        </p:spPr>
        <p:txBody>
          <a:bodyPr/>
          <a:lstStyle/>
          <a:p>
            <a:pPr algn="just" eaLnBrk="1" hangingPunct="1">
              <a:buFont typeface="Wingdings 2" pitchFamily="18" charset="2"/>
              <a:buNone/>
            </a:pPr>
            <a:r>
              <a:rPr lang="es-ES_tradnl" b="1" u="sng" dirty="0">
                <a:solidFill>
                  <a:srgbClr val="942092"/>
                </a:solidFill>
              </a:rPr>
              <a:t>a-</a:t>
            </a:r>
            <a:r>
              <a:rPr lang="es-ES_tradnl" u="sng" dirty="0"/>
              <a:t> </a:t>
            </a:r>
            <a:r>
              <a:rPr lang="es-ES_tradnl" b="1" u="sng" dirty="0">
                <a:solidFill>
                  <a:srgbClr val="942092"/>
                </a:solidFill>
              </a:rPr>
              <a:t>Las internas</a:t>
            </a:r>
            <a:r>
              <a:rPr lang="es-ES_tradnl" b="1" dirty="0">
                <a:solidFill>
                  <a:srgbClr val="942092"/>
                </a:solidFill>
              </a:rPr>
              <a:t>:</a:t>
            </a:r>
          </a:p>
          <a:p>
            <a:pPr algn="just" eaLnBrk="1" hangingPunct="1">
              <a:buFont typeface="Wingdings 2" pitchFamily="18" charset="2"/>
              <a:buNone/>
            </a:pPr>
            <a:endParaRPr lang="es-ES_tradnl" b="1" dirty="0">
              <a:solidFill>
                <a:srgbClr val="942092"/>
              </a:solidFill>
            </a:endParaRPr>
          </a:p>
          <a:p>
            <a:pPr algn="just" eaLnBrk="1" hangingPunct="1">
              <a:buFont typeface="Wingdings 2" pitchFamily="18" charset="2"/>
              <a:buNone/>
            </a:pPr>
            <a:r>
              <a:rPr lang="es-ES_tradnl" dirty="0"/>
              <a:t>	Estarían compuestas por los casos de la indeterminación subjetiva u objetiva artículo 595,1026, 1029, 1400 Código Civil </a:t>
            </a:r>
            <a:endParaRPr lang="es-MX" dirty="0"/>
          </a:p>
          <a:p>
            <a:pPr algn="just" eaLnBrk="1" hangingPunct="1"/>
            <a:r>
              <a:rPr lang="es-ES_tradnl" dirty="0"/>
              <a:t>Falta de determinación objetiva Art.1050, 1051, 1056, 1057, 1059 Código Civil, otras razones internas que puede hacer que produzca ineficacia externas prevalentes </a:t>
            </a:r>
          </a:p>
          <a:p>
            <a:pPr eaLnBrk="1" hangingPunct="1"/>
            <a:endParaRPr lang="es-MX" dirty="0"/>
          </a:p>
          <a:p>
            <a:pPr eaLnBrk="1" hangingPunct="1"/>
            <a:endParaRPr lang="es-MX" dirty="0"/>
          </a:p>
        </p:txBody>
      </p:sp>
      <p:pic>
        <p:nvPicPr>
          <p:cNvPr id="2" name="Imagen 1">
            <a:extLst>
              <a:ext uri="{FF2B5EF4-FFF2-40B4-BE49-F238E27FC236}">
                <a16:creationId xmlns:a16="http://schemas.microsoft.com/office/drawing/2014/main" id="{CB0D57C3-9992-9C43-970D-D88852C4AD22}"/>
              </a:ext>
            </a:extLst>
          </p:cNvPr>
          <p:cNvPicPr>
            <a:picLocks noChangeAspect="1"/>
          </p:cNvPicPr>
          <p:nvPr/>
        </p:nvPicPr>
        <p:blipFill>
          <a:blip r:embed="rId2"/>
          <a:stretch>
            <a:fillRect/>
          </a:stretch>
        </p:blipFill>
        <p:spPr>
          <a:xfrm>
            <a:off x="5004048" y="4221088"/>
            <a:ext cx="3222476" cy="2423102"/>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_tradnl" b="1" u="sng" dirty="0">
                <a:solidFill>
                  <a:srgbClr val="942092"/>
                </a:solidFill>
              </a:rPr>
              <a:t>Causas Internas y externas de ineficacia:</a:t>
            </a:r>
            <a:endParaRPr lang="es-ES" dirty="0"/>
          </a:p>
        </p:txBody>
      </p:sp>
      <p:sp>
        <p:nvSpPr>
          <p:cNvPr id="90113" name="Content Placeholder 2"/>
          <p:cNvSpPr>
            <a:spLocks noGrp="1"/>
          </p:cNvSpPr>
          <p:nvPr>
            <p:ph idx="4294967295"/>
          </p:nvPr>
        </p:nvSpPr>
        <p:spPr>
          <a:xfrm>
            <a:off x="323528" y="2276873"/>
            <a:ext cx="8229600" cy="4248472"/>
          </a:xfrm>
        </p:spPr>
        <p:txBody>
          <a:bodyPr/>
          <a:lstStyle/>
          <a:p>
            <a:pPr algn="just" eaLnBrk="1" hangingPunct="1">
              <a:buFont typeface="Wingdings 2" pitchFamily="18" charset="2"/>
              <a:buNone/>
            </a:pPr>
            <a:r>
              <a:rPr lang="es-ES_tradnl" b="1" u="sng" dirty="0">
                <a:solidFill>
                  <a:srgbClr val="942092"/>
                </a:solidFill>
              </a:rPr>
              <a:t>b- Causas externas</a:t>
            </a:r>
            <a:r>
              <a:rPr lang="es-MX" b="1" u="sng" dirty="0">
                <a:solidFill>
                  <a:srgbClr val="942092"/>
                </a:solidFill>
              </a:rPr>
              <a:t>:</a:t>
            </a:r>
            <a:r>
              <a:rPr lang="es-MX" b="1" dirty="0">
                <a:solidFill>
                  <a:srgbClr val="942092"/>
                </a:solidFill>
              </a:rPr>
              <a:t> </a:t>
            </a:r>
          </a:p>
          <a:p>
            <a:pPr algn="just" eaLnBrk="1" hangingPunct="1">
              <a:buFont typeface="Wingdings 2" pitchFamily="18" charset="2"/>
              <a:buNone/>
            </a:pPr>
            <a:endParaRPr lang="es-MX" b="1" dirty="0">
              <a:solidFill>
                <a:srgbClr val="942092"/>
              </a:solidFill>
            </a:endParaRPr>
          </a:p>
          <a:p>
            <a:pPr algn="just" eaLnBrk="1" hangingPunct="1">
              <a:buFont typeface="Wingdings 2" pitchFamily="18" charset="2"/>
              <a:buNone/>
            </a:pPr>
            <a:r>
              <a:rPr lang="es-ES_tradnl" dirty="0"/>
              <a:t>	Son aquellas circunstancias que afectan la ineficacia del negocio desde afuera.</a:t>
            </a:r>
          </a:p>
          <a:p>
            <a:pPr algn="just" eaLnBrk="1" hangingPunct="1">
              <a:buFont typeface="Wingdings 2" pitchFamily="18" charset="2"/>
              <a:buNone/>
            </a:pPr>
            <a:r>
              <a:rPr lang="es-ES_tradnl" dirty="0"/>
              <a:t>	Muchas de estas cláusulas externas se originan por disposiciones del ordenamiento jurídico o por disposición de las partes. </a:t>
            </a:r>
          </a:p>
          <a:p>
            <a:pPr algn="just" eaLnBrk="1" hangingPunct="1">
              <a:buFont typeface="Wingdings 2" pitchFamily="18" charset="2"/>
              <a:buNone/>
            </a:pPr>
            <a:r>
              <a:rPr lang="es-ES_tradnl" dirty="0"/>
              <a:t>	Ejemplo por disposición de partes: El caso de la condición suspensiva.</a:t>
            </a:r>
          </a:p>
          <a:p>
            <a:pPr algn="just" eaLnBrk="1" hangingPunct="1">
              <a:buFont typeface="Wingdings 2" pitchFamily="18" charset="2"/>
              <a:buNone/>
            </a:pPr>
            <a:r>
              <a:rPr lang="es-ES_tradnl" dirty="0"/>
              <a:t>	Ejemplo por disposiciones del ordenamiento jurídico: Art. 848 c.c. ineficacia relativa conocida como inoponibilidad, característica principal de la acción pauliana.</a:t>
            </a:r>
          </a:p>
          <a:p>
            <a:pPr algn="just" eaLnBrk="1" hangingPunct="1">
              <a:buFont typeface="Wingdings 2" pitchFamily="18" charset="2"/>
              <a:buNone/>
            </a:pPr>
            <a:endParaRPr lang="es-ES_tradnl" dirty="0"/>
          </a:p>
          <a:p>
            <a:pPr algn="just" eaLnBrk="1" hangingPunct="1">
              <a:buFont typeface="Wingdings" pitchFamily="2" charset="2"/>
              <a:buChar char="Ø"/>
            </a:pPr>
            <a:r>
              <a:rPr lang="es-ES_tradnl" dirty="0"/>
              <a:t>Otros aspectos que afectan la ineficacia </a:t>
            </a:r>
            <a:r>
              <a:rPr lang="es-ES_tradnl" b="1" u="sng" dirty="0">
                <a:solidFill>
                  <a:srgbClr val="942092"/>
                </a:solidFill>
              </a:rPr>
              <a:t>la condición</a:t>
            </a:r>
            <a:r>
              <a:rPr lang="es-ES_tradnl" dirty="0"/>
              <a:t> o </a:t>
            </a:r>
            <a:r>
              <a:rPr lang="es-ES_tradnl" b="1" u="sng" dirty="0">
                <a:solidFill>
                  <a:srgbClr val="942092"/>
                </a:solidFill>
              </a:rPr>
              <a:t>el término</a:t>
            </a:r>
            <a:r>
              <a:rPr lang="es-ES_tradnl" dirty="0"/>
              <a:t>.</a:t>
            </a:r>
            <a:endParaRPr lang="es-MX" dirty="0"/>
          </a:p>
          <a:p>
            <a:pPr eaLnBrk="1" hangingPunct="1">
              <a:buFont typeface="Wingdings 2" pitchFamily="18" charset="2"/>
              <a:buNone/>
            </a:pPr>
            <a:endParaRPr lang="es-MX" dirty="0"/>
          </a:p>
        </p:txBody>
      </p:sp>
      <p:pic>
        <p:nvPicPr>
          <p:cNvPr id="3" name="Imagen 2">
            <a:extLst>
              <a:ext uri="{FF2B5EF4-FFF2-40B4-BE49-F238E27FC236}">
                <a16:creationId xmlns:a16="http://schemas.microsoft.com/office/drawing/2014/main" id="{38F0312A-5DFE-7545-BDBD-4047032EDD11}"/>
              </a:ext>
            </a:extLst>
          </p:cNvPr>
          <p:cNvPicPr>
            <a:picLocks noChangeAspect="1"/>
          </p:cNvPicPr>
          <p:nvPr/>
        </p:nvPicPr>
        <p:blipFill>
          <a:blip r:embed="rId2"/>
          <a:stretch>
            <a:fillRect/>
          </a:stretch>
        </p:blipFill>
        <p:spPr>
          <a:xfrm>
            <a:off x="6300192" y="1636375"/>
            <a:ext cx="2252936" cy="1302718"/>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algn="ctr" eaLnBrk="1" hangingPunct="1"/>
            <a:r>
              <a:rPr lang="es-ES_tradnl" b="1" u="sng" dirty="0">
                <a:solidFill>
                  <a:schemeClr val="accent2">
                    <a:lumMod val="75000"/>
                  </a:schemeClr>
                </a:solidFill>
              </a:rPr>
              <a:t>Figuras que afectan la eficacia.</a:t>
            </a:r>
            <a:endParaRPr lang="es-MX" b="1" u="sng" dirty="0">
              <a:solidFill>
                <a:schemeClr val="accent2">
                  <a:lumMod val="75000"/>
                </a:schemeClr>
              </a:solidFill>
            </a:endParaRPr>
          </a:p>
        </p:txBody>
      </p:sp>
      <p:sp>
        <p:nvSpPr>
          <p:cNvPr id="91138" name="Content Placeholder 2"/>
          <p:cNvSpPr>
            <a:spLocks noGrp="1"/>
          </p:cNvSpPr>
          <p:nvPr>
            <p:ph idx="4294967295"/>
          </p:nvPr>
        </p:nvSpPr>
        <p:spPr>
          <a:xfrm>
            <a:off x="323528" y="2564904"/>
            <a:ext cx="8229600" cy="3960440"/>
          </a:xfrm>
        </p:spPr>
        <p:txBody>
          <a:bodyPr/>
          <a:lstStyle/>
          <a:p>
            <a:pPr algn="just" eaLnBrk="1" hangingPunct="1">
              <a:buFont typeface="Wingdings 2" pitchFamily="18" charset="2"/>
              <a:buNone/>
            </a:pPr>
            <a:r>
              <a:rPr lang="es-ES_tradnl" b="1" u="sng" dirty="0">
                <a:solidFill>
                  <a:schemeClr val="accent2">
                    <a:lumMod val="75000"/>
                  </a:schemeClr>
                </a:solidFill>
              </a:rPr>
              <a:t>1- La revocación: </a:t>
            </a:r>
          </a:p>
          <a:p>
            <a:pPr algn="just" eaLnBrk="1" hangingPunct="1">
              <a:buFont typeface="Wingdings 2" pitchFamily="18" charset="2"/>
              <a:buNone/>
            </a:pPr>
            <a:endParaRPr lang="es-ES_tradnl" dirty="0"/>
          </a:p>
          <a:p>
            <a:pPr algn="just" eaLnBrk="1" hangingPunct="1">
              <a:buFont typeface="Wingdings 2" pitchFamily="18" charset="2"/>
              <a:buNone/>
            </a:pPr>
            <a:r>
              <a:rPr lang="es-ES_tradnl" dirty="0"/>
              <a:t>	Es cuando emite declaración de voluntad con la finalidad que los efectos jurídicos no se produzcan y esta manifestación la hace el mismo que constituyó el negocio. </a:t>
            </a:r>
          </a:p>
          <a:p>
            <a:pPr algn="just" eaLnBrk="1" hangingPunct="1">
              <a:buFont typeface="Wingdings 2" pitchFamily="18" charset="2"/>
              <a:buNone/>
            </a:pPr>
            <a:endParaRPr lang="es-MX" dirty="0"/>
          </a:p>
          <a:p>
            <a:pPr algn="just" eaLnBrk="1" hangingPunct="1">
              <a:buFont typeface="Wingdings 2" pitchFamily="18" charset="2"/>
              <a:buNone/>
            </a:pPr>
            <a:endParaRPr lang="es-MX" dirty="0"/>
          </a:p>
        </p:txBody>
      </p:sp>
      <p:pic>
        <p:nvPicPr>
          <p:cNvPr id="2" name="Imagen 1">
            <a:extLst>
              <a:ext uri="{FF2B5EF4-FFF2-40B4-BE49-F238E27FC236}">
                <a16:creationId xmlns:a16="http://schemas.microsoft.com/office/drawing/2014/main" id="{8EC67CE8-D681-1447-B075-E6D395828058}"/>
              </a:ext>
            </a:extLst>
          </p:cNvPr>
          <p:cNvPicPr>
            <a:picLocks noChangeAspect="1"/>
          </p:cNvPicPr>
          <p:nvPr/>
        </p:nvPicPr>
        <p:blipFill>
          <a:blip r:embed="rId2"/>
          <a:stretch>
            <a:fillRect/>
          </a:stretch>
        </p:blipFill>
        <p:spPr>
          <a:xfrm>
            <a:off x="3131840" y="4797152"/>
            <a:ext cx="2880320" cy="1533676"/>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2AD6E4-D011-D647-8902-0EB63131EED2}"/>
              </a:ext>
            </a:extLst>
          </p:cNvPr>
          <p:cNvSpPr>
            <a:spLocks noGrp="1"/>
          </p:cNvSpPr>
          <p:nvPr>
            <p:ph type="title"/>
          </p:nvPr>
        </p:nvSpPr>
        <p:spPr/>
        <p:txBody>
          <a:bodyPr/>
          <a:lstStyle/>
          <a:p>
            <a:pPr algn="ctr"/>
            <a:r>
              <a:rPr lang="es-ES_tradnl" b="1" u="sng" dirty="0">
                <a:solidFill>
                  <a:schemeClr val="accent2">
                    <a:lumMod val="75000"/>
                  </a:schemeClr>
                </a:solidFill>
              </a:rPr>
              <a:t>Figuras que afectan la eficacia.</a:t>
            </a:r>
            <a:endParaRPr lang="es-CR" dirty="0"/>
          </a:p>
        </p:txBody>
      </p:sp>
      <p:sp>
        <p:nvSpPr>
          <p:cNvPr id="3" name="CuadroTexto 2">
            <a:extLst>
              <a:ext uri="{FF2B5EF4-FFF2-40B4-BE49-F238E27FC236}">
                <a16:creationId xmlns:a16="http://schemas.microsoft.com/office/drawing/2014/main" id="{3DF84E41-F3BF-4042-BFE8-3A1C6723C67F}"/>
              </a:ext>
            </a:extLst>
          </p:cNvPr>
          <p:cNvSpPr txBox="1"/>
          <p:nvPr/>
        </p:nvSpPr>
        <p:spPr>
          <a:xfrm>
            <a:off x="731520" y="3140968"/>
            <a:ext cx="7680959" cy="2585323"/>
          </a:xfrm>
          <a:prstGeom prst="rect">
            <a:avLst/>
          </a:prstGeom>
          <a:noFill/>
        </p:spPr>
        <p:txBody>
          <a:bodyPr wrap="square" rtlCol="0">
            <a:spAutoFit/>
          </a:bodyPr>
          <a:lstStyle/>
          <a:p>
            <a:r>
              <a:rPr lang="es-ES_tradnl" b="1" u="sng" dirty="0">
                <a:solidFill>
                  <a:schemeClr val="accent2">
                    <a:lumMod val="75000"/>
                  </a:schemeClr>
                </a:solidFill>
              </a:rPr>
              <a:t>2- La rescisión: </a:t>
            </a:r>
          </a:p>
          <a:p>
            <a:endParaRPr lang="es-ES_tradnl" b="1" u="sng" dirty="0"/>
          </a:p>
          <a:p>
            <a:endParaRPr lang="es-ES_tradnl" b="1" u="sng" dirty="0"/>
          </a:p>
          <a:p>
            <a:pPr algn="just"/>
            <a:r>
              <a:rPr lang="es-ES_tradnl" dirty="0"/>
              <a:t>Cuando entre las partes contratantes se genera una desproporción  en la prestaciones que genera lesión a una de ellas y esta desproporción se genera como consecuencia de un estado de peligro o de necesidad.  </a:t>
            </a:r>
          </a:p>
          <a:p>
            <a:pPr algn="just"/>
            <a:endParaRPr lang="es-ES_tradnl" dirty="0"/>
          </a:p>
          <a:p>
            <a:pPr algn="just"/>
            <a:r>
              <a:rPr lang="es-ES_tradnl" dirty="0"/>
              <a:t>La rescisión hace cesar la eficacia del negocio hasta tanto se de un equilibrio entre las parte.</a:t>
            </a:r>
            <a:endParaRPr lang="es-CR" dirty="0"/>
          </a:p>
        </p:txBody>
      </p:sp>
      <p:pic>
        <p:nvPicPr>
          <p:cNvPr id="4" name="Imagen 3">
            <a:extLst>
              <a:ext uri="{FF2B5EF4-FFF2-40B4-BE49-F238E27FC236}">
                <a16:creationId xmlns:a16="http://schemas.microsoft.com/office/drawing/2014/main" id="{C1329CB8-5005-E343-BD20-A06371FBD643}"/>
              </a:ext>
            </a:extLst>
          </p:cNvPr>
          <p:cNvPicPr>
            <a:picLocks noChangeAspect="1"/>
          </p:cNvPicPr>
          <p:nvPr/>
        </p:nvPicPr>
        <p:blipFill>
          <a:blip r:embed="rId2"/>
          <a:stretch>
            <a:fillRect/>
          </a:stretch>
        </p:blipFill>
        <p:spPr>
          <a:xfrm>
            <a:off x="3851920" y="2204864"/>
            <a:ext cx="3535660" cy="1628546"/>
          </a:xfrm>
          <a:prstGeom prst="rect">
            <a:avLst/>
          </a:prstGeom>
        </p:spPr>
      </p:pic>
    </p:spTree>
    <p:extLst>
      <p:ext uri="{BB962C8B-B14F-4D97-AF65-F5344CB8AC3E}">
        <p14:creationId xmlns:p14="http://schemas.microsoft.com/office/powerpoint/2010/main" val="9913187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es-ES_tradnl" b="1" u="sng" dirty="0">
                <a:solidFill>
                  <a:schemeClr val="accent2">
                    <a:lumMod val="75000"/>
                  </a:schemeClr>
                </a:solidFill>
              </a:rPr>
              <a:t>Figuras que afectan la eficacia.</a:t>
            </a:r>
            <a:endParaRPr lang="es-MX" dirty="0"/>
          </a:p>
        </p:txBody>
      </p:sp>
      <p:sp>
        <p:nvSpPr>
          <p:cNvPr id="92162" name="Content Placeholder 2"/>
          <p:cNvSpPr>
            <a:spLocks noGrp="1"/>
          </p:cNvSpPr>
          <p:nvPr>
            <p:ph idx="4294967295"/>
          </p:nvPr>
        </p:nvSpPr>
        <p:spPr>
          <a:xfrm>
            <a:off x="457200" y="2492896"/>
            <a:ext cx="8229600" cy="3429000"/>
          </a:xfrm>
        </p:spPr>
        <p:txBody>
          <a:bodyPr>
            <a:normAutofit lnSpcReduction="10000"/>
          </a:bodyPr>
          <a:lstStyle/>
          <a:p>
            <a:pPr algn="just" eaLnBrk="1" hangingPunct="1">
              <a:buFont typeface="Wingdings 2" pitchFamily="18" charset="2"/>
              <a:buNone/>
            </a:pPr>
            <a:r>
              <a:rPr lang="es-ES_tradnl" b="1" u="sng" dirty="0">
                <a:solidFill>
                  <a:schemeClr val="accent2">
                    <a:lumMod val="75000"/>
                  </a:schemeClr>
                </a:solidFill>
              </a:rPr>
              <a:t>3- La resolución:</a:t>
            </a:r>
            <a:r>
              <a:rPr lang="es-ES_tradnl" dirty="0">
                <a:solidFill>
                  <a:schemeClr val="accent2">
                    <a:lumMod val="75000"/>
                  </a:schemeClr>
                </a:solidFill>
              </a:rPr>
              <a:t> </a:t>
            </a:r>
          </a:p>
          <a:p>
            <a:pPr algn="just" eaLnBrk="1" hangingPunct="1">
              <a:buFont typeface="Wingdings 2" pitchFamily="18" charset="2"/>
              <a:buNone/>
            </a:pPr>
            <a:endParaRPr lang="es-ES_tradnl" dirty="0">
              <a:solidFill>
                <a:schemeClr val="accent2">
                  <a:lumMod val="75000"/>
                </a:schemeClr>
              </a:solidFill>
            </a:endParaRPr>
          </a:p>
          <a:p>
            <a:pPr algn="just" eaLnBrk="1" hangingPunct="1">
              <a:buFont typeface="Wingdings 2" pitchFamily="18" charset="2"/>
              <a:buNone/>
            </a:pPr>
            <a:r>
              <a:rPr lang="es-ES_tradnl" dirty="0"/>
              <a:t>	Podría ser convencional o sea que las partes se ponen de acuerdo para que no se sigan generando los efectos jurídicos o puede ser forzosa y la encontramos en el Art. 692 C Civil. </a:t>
            </a:r>
          </a:p>
          <a:p>
            <a:pPr algn="just" eaLnBrk="1" hangingPunct="1">
              <a:buFont typeface="Wingdings 2" pitchFamily="18" charset="2"/>
              <a:buNone/>
            </a:pPr>
            <a:endParaRPr lang="es-ES_tradnl" dirty="0"/>
          </a:p>
          <a:p>
            <a:pPr algn="just" eaLnBrk="1" hangingPunct="1">
              <a:buFont typeface="Wingdings 2" pitchFamily="18" charset="2"/>
              <a:buNone/>
            </a:pPr>
            <a:r>
              <a:rPr lang="es-ES_tradnl" dirty="0"/>
              <a:t>	</a:t>
            </a:r>
            <a:r>
              <a:rPr lang="es-ES_tradnl" b="1" u="sng" dirty="0">
                <a:solidFill>
                  <a:schemeClr val="accent2">
                    <a:lumMod val="75000"/>
                  </a:schemeClr>
                </a:solidFill>
              </a:rPr>
              <a:t>tipos:</a:t>
            </a:r>
            <a:r>
              <a:rPr lang="es-ES_tradnl" b="1" dirty="0">
                <a:solidFill>
                  <a:schemeClr val="accent2">
                    <a:lumMod val="75000"/>
                  </a:schemeClr>
                </a:solidFill>
              </a:rPr>
              <a:t> </a:t>
            </a:r>
          </a:p>
          <a:p>
            <a:pPr algn="just" eaLnBrk="1" hangingPunct="1">
              <a:buFont typeface="Wingdings 2" pitchFamily="18" charset="2"/>
              <a:buNone/>
            </a:pPr>
            <a:endParaRPr lang="es-ES_tradnl" b="1" dirty="0">
              <a:solidFill>
                <a:schemeClr val="accent2">
                  <a:lumMod val="75000"/>
                </a:schemeClr>
              </a:solidFill>
            </a:endParaRPr>
          </a:p>
          <a:p>
            <a:pPr algn="just" eaLnBrk="1" hangingPunct="1">
              <a:buFont typeface="Wingdings 2" pitchFamily="18" charset="2"/>
              <a:buNone/>
            </a:pPr>
            <a:r>
              <a:rPr lang="es-ES_tradnl" dirty="0"/>
              <a:t>	Por imposibilidad sobreviniente, por excesiva onerosidad sobreviniente y por incumplimiento.   </a:t>
            </a:r>
            <a:endParaRPr lang="es-MX" dirty="0"/>
          </a:p>
          <a:p>
            <a:pPr algn="just" eaLnBrk="1" hangingPunct="1">
              <a:buFont typeface="Wingdings 2" pitchFamily="18" charset="2"/>
              <a:buNone/>
            </a:pPr>
            <a:endParaRPr lang="es-MX" dirty="0"/>
          </a:p>
          <a:p>
            <a:pPr eaLnBrk="1" hangingPunct="1">
              <a:buFont typeface="Wingdings 2" pitchFamily="18" charset="2"/>
              <a:buNone/>
            </a:pPr>
            <a:endParaRPr lang="es-MX" dirty="0"/>
          </a:p>
        </p:txBody>
      </p:sp>
      <p:pic>
        <p:nvPicPr>
          <p:cNvPr id="4" name="Imagen 3">
            <a:extLst>
              <a:ext uri="{FF2B5EF4-FFF2-40B4-BE49-F238E27FC236}">
                <a16:creationId xmlns:a16="http://schemas.microsoft.com/office/drawing/2014/main" id="{E005CD3C-2DBF-1642-914A-49C605342D4F}"/>
              </a:ext>
            </a:extLst>
          </p:cNvPr>
          <p:cNvPicPr>
            <a:picLocks noChangeAspect="1"/>
          </p:cNvPicPr>
          <p:nvPr/>
        </p:nvPicPr>
        <p:blipFill>
          <a:blip r:embed="rId2"/>
          <a:stretch>
            <a:fillRect/>
          </a:stretch>
        </p:blipFill>
        <p:spPr>
          <a:xfrm>
            <a:off x="6154786" y="1484784"/>
            <a:ext cx="2541708" cy="1497170"/>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0C284C-3BD0-6447-8EFF-3CFB34DD0029}"/>
              </a:ext>
            </a:extLst>
          </p:cNvPr>
          <p:cNvSpPr>
            <a:spLocks noGrp="1"/>
          </p:cNvSpPr>
          <p:nvPr>
            <p:ph type="title"/>
          </p:nvPr>
        </p:nvSpPr>
        <p:spPr>
          <a:xfrm>
            <a:off x="827584" y="3429000"/>
            <a:ext cx="7680960" cy="1371600"/>
          </a:xfrm>
        </p:spPr>
        <p:txBody>
          <a:bodyPr/>
          <a:lstStyle/>
          <a:p>
            <a:pPr algn="ctr"/>
            <a:r>
              <a:rPr lang="es-ES_tradnl" b="1" u="sng" dirty="0">
                <a:solidFill>
                  <a:srgbClr val="C00000"/>
                </a:solidFill>
              </a:rPr>
              <a:t>Responsabilidad civil Extracontractual</a:t>
            </a:r>
            <a:endParaRPr lang="es-CR" dirty="0">
              <a:solidFill>
                <a:srgbClr val="C00000"/>
              </a:solidFill>
            </a:endParaRPr>
          </a:p>
        </p:txBody>
      </p:sp>
      <p:pic>
        <p:nvPicPr>
          <p:cNvPr id="3" name="Imagen 2">
            <a:extLst>
              <a:ext uri="{FF2B5EF4-FFF2-40B4-BE49-F238E27FC236}">
                <a16:creationId xmlns:a16="http://schemas.microsoft.com/office/drawing/2014/main" id="{7FBA0C89-8FF9-4C42-8521-F9D89FFC36CC}"/>
              </a:ext>
            </a:extLst>
          </p:cNvPr>
          <p:cNvPicPr>
            <a:picLocks noChangeAspect="1"/>
          </p:cNvPicPr>
          <p:nvPr/>
        </p:nvPicPr>
        <p:blipFill>
          <a:blip r:embed="rId2"/>
          <a:stretch>
            <a:fillRect/>
          </a:stretch>
        </p:blipFill>
        <p:spPr>
          <a:xfrm>
            <a:off x="2859714" y="980728"/>
            <a:ext cx="3616699" cy="2170019"/>
          </a:xfrm>
          <a:prstGeom prst="rect">
            <a:avLst/>
          </a:prstGeom>
        </p:spPr>
      </p:pic>
    </p:spTree>
    <p:extLst>
      <p:ext uri="{BB962C8B-B14F-4D97-AF65-F5344CB8AC3E}">
        <p14:creationId xmlns:p14="http://schemas.microsoft.com/office/powerpoint/2010/main" val="28114307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MX" b="1" u="sng" dirty="0">
                <a:solidFill>
                  <a:srgbClr val="FF9300"/>
                </a:solidFill>
              </a:rPr>
              <a:t>Responsabilidad Civil en general.</a:t>
            </a:r>
            <a:br>
              <a:rPr lang="es-MX" dirty="0"/>
            </a:br>
            <a:endParaRPr lang="es-MX" dirty="0"/>
          </a:p>
        </p:txBody>
      </p:sp>
      <p:sp>
        <p:nvSpPr>
          <p:cNvPr id="3" name="Content Placeholder 2"/>
          <p:cNvSpPr>
            <a:spLocks noGrp="1"/>
          </p:cNvSpPr>
          <p:nvPr>
            <p:ph idx="4294967295"/>
          </p:nvPr>
        </p:nvSpPr>
        <p:spPr>
          <a:xfrm>
            <a:off x="323528" y="2132857"/>
            <a:ext cx="8229600" cy="2736304"/>
          </a:xfrm>
        </p:spPr>
        <p:txBody>
          <a:bodyPr>
            <a:normAutofit fontScale="92500"/>
          </a:bodyPr>
          <a:lstStyle/>
          <a:p>
            <a:pPr algn="just" eaLnBrk="1" hangingPunct="1"/>
            <a:r>
              <a:rPr lang="es-ES_tradnl" sz="2400" dirty="0"/>
              <a:t>Existe responsabilidad civil cuando ha habido un comportamiento que ha causado un daño y en consecuencias lo que tenemos que llegar a probar es si podemos responsabilizar a la persona que lo causó.(responsabilidad en general).</a:t>
            </a:r>
          </a:p>
          <a:p>
            <a:pPr algn="just" eaLnBrk="1" hangingPunct="1"/>
            <a:endParaRPr lang="es-ES_tradnl" sz="2400" dirty="0"/>
          </a:p>
          <a:p>
            <a:pPr algn="just"/>
            <a:r>
              <a:rPr lang="es-ES_tradnl" sz="2400" dirty="0"/>
              <a:t>Puede ser de naturaleza contractual o extracontractual. </a:t>
            </a:r>
          </a:p>
          <a:p>
            <a:pPr marL="0" indent="0" algn="just" eaLnBrk="1" hangingPunct="1">
              <a:buNone/>
            </a:pPr>
            <a:endParaRPr lang="es-ES_tradnl" sz="2400" dirty="0"/>
          </a:p>
          <a:p>
            <a:pPr algn="just" eaLnBrk="1" hangingPunct="1">
              <a:buFont typeface="Wingdings 2" pitchFamily="18" charset="2"/>
              <a:buNone/>
            </a:pPr>
            <a:endParaRPr lang="es-ES_tradnl" sz="2400" dirty="0"/>
          </a:p>
          <a:p>
            <a:pPr eaLnBrk="1" hangingPunct="1"/>
            <a:endParaRPr lang="es-MX" sz="2400" dirty="0"/>
          </a:p>
        </p:txBody>
      </p:sp>
      <p:pic>
        <p:nvPicPr>
          <p:cNvPr id="5" name="Imagen 4">
            <a:extLst>
              <a:ext uri="{FF2B5EF4-FFF2-40B4-BE49-F238E27FC236}">
                <a16:creationId xmlns:a16="http://schemas.microsoft.com/office/drawing/2014/main" id="{C11E516D-AFB8-9049-AD87-56690C0D039A}"/>
              </a:ext>
            </a:extLst>
          </p:cNvPr>
          <p:cNvPicPr>
            <a:picLocks noChangeAspect="1"/>
          </p:cNvPicPr>
          <p:nvPr/>
        </p:nvPicPr>
        <p:blipFill>
          <a:blip r:embed="rId2"/>
          <a:stretch>
            <a:fillRect/>
          </a:stretch>
        </p:blipFill>
        <p:spPr>
          <a:xfrm>
            <a:off x="3127458" y="4869161"/>
            <a:ext cx="2621739" cy="1624740"/>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D59C18-84CF-3B4E-B91F-4D59CAFB3B4E}"/>
              </a:ext>
            </a:extLst>
          </p:cNvPr>
          <p:cNvSpPr>
            <a:spLocks noGrp="1"/>
          </p:cNvSpPr>
          <p:nvPr>
            <p:ph type="title"/>
          </p:nvPr>
        </p:nvSpPr>
        <p:spPr/>
        <p:txBody>
          <a:bodyPr/>
          <a:lstStyle/>
          <a:p>
            <a:pPr algn="ctr"/>
            <a:r>
              <a:rPr lang="es-MX" b="1" u="sng" dirty="0">
                <a:solidFill>
                  <a:srgbClr val="FF9300"/>
                </a:solidFill>
              </a:rPr>
              <a:t>Responsabilidad Civil Contractual.</a:t>
            </a:r>
            <a:endParaRPr lang="es-CR" dirty="0"/>
          </a:p>
        </p:txBody>
      </p:sp>
      <p:sp>
        <p:nvSpPr>
          <p:cNvPr id="3" name="CuadroTexto 2">
            <a:extLst>
              <a:ext uri="{FF2B5EF4-FFF2-40B4-BE49-F238E27FC236}">
                <a16:creationId xmlns:a16="http://schemas.microsoft.com/office/drawing/2014/main" id="{3D85989F-0B6D-8347-A17C-EA01A65517B7}"/>
              </a:ext>
            </a:extLst>
          </p:cNvPr>
          <p:cNvSpPr txBox="1"/>
          <p:nvPr/>
        </p:nvSpPr>
        <p:spPr>
          <a:xfrm>
            <a:off x="753937" y="2420888"/>
            <a:ext cx="7680960" cy="2031325"/>
          </a:xfrm>
          <a:prstGeom prst="rect">
            <a:avLst/>
          </a:prstGeom>
          <a:noFill/>
        </p:spPr>
        <p:txBody>
          <a:bodyPr wrap="square" rtlCol="0">
            <a:spAutoFit/>
          </a:bodyPr>
          <a:lstStyle/>
          <a:p>
            <a:pPr algn="just" eaLnBrk="1" hangingPunct="1"/>
            <a:endParaRPr lang="es-ES_tradnl" dirty="0"/>
          </a:p>
          <a:p>
            <a:pPr algn="just" eaLnBrk="1" hangingPunct="1"/>
            <a:r>
              <a:rPr lang="es-ES_tradnl" dirty="0"/>
              <a:t>En la responsabilidad contractual, estamos hablando del incumplimiento de un contrato. </a:t>
            </a:r>
          </a:p>
          <a:p>
            <a:pPr algn="just" eaLnBrk="1" hangingPunct="1"/>
            <a:endParaRPr lang="es-ES_tradnl" dirty="0"/>
          </a:p>
          <a:p>
            <a:pPr algn="just" eaLnBrk="1" hangingPunct="1"/>
            <a:r>
              <a:rPr lang="es-ES_tradnl" dirty="0"/>
              <a:t>Previamente ha existido un ligamen que los une y los obliga. Ese ligamen es el contrato. Ese incumplimiento genera daños.  Ese daño se deriva de la prestación contractual. </a:t>
            </a:r>
            <a:endParaRPr lang="es-MX" dirty="0"/>
          </a:p>
        </p:txBody>
      </p:sp>
      <p:pic>
        <p:nvPicPr>
          <p:cNvPr id="4" name="Imagen 3">
            <a:extLst>
              <a:ext uri="{FF2B5EF4-FFF2-40B4-BE49-F238E27FC236}">
                <a16:creationId xmlns:a16="http://schemas.microsoft.com/office/drawing/2014/main" id="{475CD868-66A2-9448-9988-468CD886F617}"/>
              </a:ext>
            </a:extLst>
          </p:cNvPr>
          <p:cNvPicPr>
            <a:picLocks noChangeAspect="1"/>
          </p:cNvPicPr>
          <p:nvPr/>
        </p:nvPicPr>
        <p:blipFill>
          <a:blip r:embed="rId2"/>
          <a:stretch>
            <a:fillRect/>
          </a:stretch>
        </p:blipFill>
        <p:spPr>
          <a:xfrm>
            <a:off x="2912278" y="4581128"/>
            <a:ext cx="3319443" cy="1858888"/>
          </a:xfrm>
          <a:prstGeom prst="rect">
            <a:avLst/>
          </a:prstGeom>
        </p:spPr>
      </p:pic>
    </p:spTree>
    <p:extLst>
      <p:ext uri="{BB962C8B-B14F-4D97-AF65-F5344CB8AC3E}">
        <p14:creationId xmlns:p14="http://schemas.microsoft.com/office/powerpoint/2010/main" val="192124065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2699792" y="642594"/>
            <a:ext cx="5712688" cy="1371600"/>
          </a:xfrm>
        </p:spPr>
        <p:txBody>
          <a:bodyPr>
            <a:normAutofit fontScale="90000"/>
          </a:bodyPr>
          <a:lstStyle/>
          <a:p>
            <a:pPr algn="ctr"/>
            <a:r>
              <a:rPr lang="es-MX" b="1" u="sng" dirty="0">
                <a:solidFill>
                  <a:srgbClr val="FF9300"/>
                </a:solidFill>
              </a:rPr>
              <a:t>Responsabilidad Civil Contractual y Extracontractual.</a:t>
            </a:r>
            <a:endParaRPr lang="es-ES" dirty="0"/>
          </a:p>
        </p:txBody>
      </p:sp>
      <p:sp>
        <p:nvSpPr>
          <p:cNvPr id="3" name="Marcador de contenido 2"/>
          <p:cNvSpPr>
            <a:spLocks noGrp="1"/>
          </p:cNvSpPr>
          <p:nvPr>
            <p:ph idx="4294967295"/>
          </p:nvPr>
        </p:nvSpPr>
        <p:spPr>
          <a:xfrm>
            <a:off x="354012" y="2636912"/>
            <a:ext cx="8435975" cy="3528392"/>
          </a:xfrm>
        </p:spPr>
        <p:txBody>
          <a:bodyPr>
            <a:normAutofit/>
          </a:bodyPr>
          <a:lstStyle/>
          <a:p>
            <a:pPr algn="just"/>
            <a:r>
              <a:rPr lang="es-ES_tradnl" dirty="0"/>
              <a:t>Se ha afirmado reiteradamente que el daño contractual deriva de la violación de una obligación preexistente.</a:t>
            </a:r>
          </a:p>
          <a:p>
            <a:pPr marL="0" indent="0" algn="just">
              <a:buNone/>
            </a:pPr>
            <a:endParaRPr lang="es-ES_tradnl" dirty="0"/>
          </a:p>
          <a:p>
            <a:pPr algn="just"/>
            <a:r>
              <a:rPr lang="es-ES_tradnl" dirty="0"/>
              <a:t>Mientras que el daño extracontractual simplemente se deriva de la violación de la genérica obligación del neminem laedere (principio de diligencia). </a:t>
            </a:r>
          </a:p>
          <a:p>
            <a:pPr marL="0" indent="0" algn="just">
              <a:buNone/>
            </a:pPr>
            <a:endParaRPr lang="es-ES_tradnl" dirty="0"/>
          </a:p>
          <a:p>
            <a:pPr algn="just"/>
            <a:r>
              <a:rPr lang="es-ES_tradnl" dirty="0"/>
              <a:t>El daño extracontractual no presupone la existencia de ningún vinculo jurídico especial, por lo que solo producido el daño surge una relación jurídica entre responsable y perjudicado”. (Montero,2002:137) </a:t>
            </a:r>
          </a:p>
          <a:p>
            <a:endParaRPr lang="es-ES" dirty="0"/>
          </a:p>
        </p:txBody>
      </p:sp>
      <p:pic>
        <p:nvPicPr>
          <p:cNvPr id="2" name="Imagen 1">
            <a:extLst>
              <a:ext uri="{FF2B5EF4-FFF2-40B4-BE49-F238E27FC236}">
                <a16:creationId xmlns:a16="http://schemas.microsoft.com/office/drawing/2014/main" id="{3C8BAD74-B3AF-014C-908B-D61519903603}"/>
              </a:ext>
            </a:extLst>
          </p:cNvPr>
          <p:cNvPicPr>
            <a:picLocks noChangeAspect="1"/>
          </p:cNvPicPr>
          <p:nvPr/>
        </p:nvPicPr>
        <p:blipFill>
          <a:blip r:embed="rId2"/>
          <a:stretch>
            <a:fillRect/>
          </a:stretch>
        </p:blipFill>
        <p:spPr>
          <a:xfrm>
            <a:off x="467544" y="572953"/>
            <a:ext cx="2664296" cy="1802318"/>
          </a:xfrm>
          <a:prstGeom prst="rect">
            <a:avLst/>
          </a:prstGeom>
        </p:spPr>
      </p:pic>
    </p:spTree>
    <p:extLst>
      <p:ext uri="{BB962C8B-B14F-4D97-AF65-F5344CB8AC3E}">
        <p14:creationId xmlns:p14="http://schemas.microsoft.com/office/powerpoint/2010/main" val="2425249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algn="ctr" eaLnBrk="1" hangingPunct="1"/>
            <a:r>
              <a:rPr lang="es-ES_tradnl" b="1" u="sng" dirty="0">
                <a:solidFill>
                  <a:srgbClr val="C00000"/>
                </a:solidFill>
              </a:rPr>
              <a:t>Carga de la Prueba</a:t>
            </a:r>
            <a:endParaRPr lang="es-MX" b="1" u="sng" dirty="0">
              <a:solidFill>
                <a:srgbClr val="C00000"/>
              </a:solidFill>
            </a:endParaRPr>
          </a:p>
        </p:txBody>
      </p:sp>
      <p:sp>
        <p:nvSpPr>
          <p:cNvPr id="94210" name="Content Placeholder 2"/>
          <p:cNvSpPr>
            <a:spLocks noGrp="1"/>
          </p:cNvSpPr>
          <p:nvPr>
            <p:ph idx="4294967295"/>
          </p:nvPr>
        </p:nvSpPr>
        <p:spPr>
          <a:xfrm>
            <a:off x="457200" y="1777368"/>
            <a:ext cx="8229600" cy="4643437"/>
          </a:xfrm>
        </p:spPr>
        <p:txBody>
          <a:bodyPr/>
          <a:lstStyle/>
          <a:p>
            <a:pPr algn="just" eaLnBrk="1" hangingPunct="1">
              <a:buFont typeface="Wingdings 2" pitchFamily="18" charset="2"/>
              <a:buNone/>
            </a:pPr>
            <a:endParaRPr lang="es-MX" dirty="0"/>
          </a:p>
          <a:p>
            <a:pPr algn="just"/>
            <a:r>
              <a:rPr lang="es-ES_tradnl" dirty="0"/>
              <a:t>La carga de la prueba en la RCC la tiene el demandado. El acreedor de la respectiva prestación no está obligado a demostrar la culpa del deudor, ya que ésta se presume</a:t>
            </a:r>
          </a:p>
          <a:p>
            <a:pPr algn="just" eaLnBrk="1" hangingPunct="1"/>
            <a:endParaRPr lang="es-ES_tradnl" dirty="0"/>
          </a:p>
          <a:p>
            <a:pPr algn="just"/>
            <a:r>
              <a:rPr lang="es-ES_tradnl" dirty="0"/>
              <a:t>En la RCE al que le toca probar es al actor. Al actor damnificado demostrar la culpabilidad del demandado del acto lícito.</a:t>
            </a:r>
            <a:endParaRPr lang="es-ES_tradnl" dirty="0">
              <a:hlinkClick r:id="rId2"/>
            </a:endParaRPr>
          </a:p>
          <a:p>
            <a:pPr eaLnBrk="1" hangingPunct="1"/>
            <a:endParaRPr lang="es-MX" dirty="0"/>
          </a:p>
        </p:txBody>
      </p:sp>
      <p:pic>
        <p:nvPicPr>
          <p:cNvPr id="2" name="Imagen 1">
            <a:extLst>
              <a:ext uri="{FF2B5EF4-FFF2-40B4-BE49-F238E27FC236}">
                <a16:creationId xmlns:a16="http://schemas.microsoft.com/office/drawing/2014/main" id="{C94F1ACE-B263-CD41-B9A1-1B4EE80D5B3A}"/>
              </a:ext>
            </a:extLst>
          </p:cNvPr>
          <p:cNvPicPr>
            <a:picLocks noChangeAspect="1"/>
          </p:cNvPicPr>
          <p:nvPr/>
        </p:nvPicPr>
        <p:blipFill>
          <a:blip r:embed="rId3"/>
          <a:stretch>
            <a:fillRect/>
          </a:stretch>
        </p:blipFill>
        <p:spPr>
          <a:xfrm>
            <a:off x="4932040" y="4509120"/>
            <a:ext cx="2934320" cy="1728435"/>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p:txBody>
          <a:bodyPr>
            <a:normAutofit fontScale="90000"/>
          </a:bodyPr>
          <a:lstStyle/>
          <a:p>
            <a:pPr algn="ctr" eaLnBrk="1" hangingPunct="1"/>
            <a:r>
              <a:rPr lang="es-ES_tradnl" sz="6000" u="sng" dirty="0"/>
              <a:t>Tipos de responsabilidad civil extracontractual</a:t>
            </a:r>
            <a:endParaRPr lang="es-MX" sz="6000" u="sng" dirty="0"/>
          </a:p>
        </p:txBody>
      </p:sp>
      <p:sp>
        <p:nvSpPr>
          <p:cNvPr id="95234" name="Content Placeholder 2"/>
          <p:cNvSpPr>
            <a:spLocks noGrp="1"/>
          </p:cNvSpPr>
          <p:nvPr>
            <p:ph idx="4294967295"/>
          </p:nvPr>
        </p:nvSpPr>
        <p:spPr>
          <a:xfrm>
            <a:off x="395536" y="2852936"/>
            <a:ext cx="4968552" cy="2824162"/>
          </a:xfrm>
        </p:spPr>
        <p:txBody>
          <a:bodyPr/>
          <a:lstStyle/>
          <a:p>
            <a:pPr algn="just"/>
            <a:r>
              <a:rPr lang="es-ES_tradnl" b="1" u="sng" dirty="0">
                <a:solidFill>
                  <a:srgbClr val="C00000"/>
                </a:solidFill>
              </a:rPr>
              <a:t>La subjetiva,</a:t>
            </a:r>
            <a:r>
              <a:rPr lang="es-ES_tradnl" b="1" dirty="0">
                <a:solidFill>
                  <a:srgbClr val="C00000"/>
                </a:solidFill>
              </a:rPr>
              <a:t> </a:t>
            </a:r>
            <a:r>
              <a:rPr lang="es-ES_tradnl" dirty="0"/>
              <a:t>(es conocida como responsabilidad con culpa).</a:t>
            </a:r>
          </a:p>
          <a:p>
            <a:pPr algn="just"/>
            <a:endParaRPr lang="es-ES_tradnl" dirty="0"/>
          </a:p>
          <a:p>
            <a:pPr marL="0" indent="0" algn="just">
              <a:buNone/>
            </a:pPr>
            <a:endParaRPr lang="es-ES_tradnl" dirty="0"/>
          </a:p>
          <a:p>
            <a:pPr algn="just"/>
            <a:r>
              <a:rPr lang="es-ES_tradnl" b="1" u="sng" dirty="0">
                <a:solidFill>
                  <a:srgbClr val="C00000"/>
                </a:solidFill>
              </a:rPr>
              <a:t>La objetiva,</a:t>
            </a:r>
            <a:r>
              <a:rPr lang="es-ES_tradnl" b="1" dirty="0">
                <a:solidFill>
                  <a:srgbClr val="C00000"/>
                </a:solidFill>
              </a:rPr>
              <a:t> </a:t>
            </a:r>
            <a:r>
              <a:rPr lang="es-ES_tradnl" dirty="0"/>
              <a:t>(conocida como responsabilidad sin culpa).</a:t>
            </a:r>
            <a:endParaRPr lang="es-MX" dirty="0"/>
          </a:p>
          <a:p>
            <a:pPr eaLnBrk="1" hangingPunct="1"/>
            <a:endParaRPr lang="es-MX" dirty="0"/>
          </a:p>
        </p:txBody>
      </p:sp>
      <p:pic>
        <p:nvPicPr>
          <p:cNvPr id="1026" name="Picture 2" descr="Resultado de imagen para daño civil">
            <a:extLst>
              <a:ext uri="{FF2B5EF4-FFF2-40B4-BE49-F238E27FC236}">
                <a16:creationId xmlns:a16="http://schemas.microsoft.com/office/drawing/2014/main" id="{5984D700-DF93-CD48-9B02-3711C2FAF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552556"/>
            <a:ext cx="3314700" cy="382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131840" y="642594"/>
            <a:ext cx="5280640" cy="1371600"/>
          </a:xfrm>
        </p:spPr>
        <p:txBody>
          <a:bodyPr/>
          <a:lstStyle/>
          <a:p>
            <a:pPr algn="ctr"/>
            <a:r>
              <a:rPr lang="es-ES" b="1" u="sng" dirty="0">
                <a:solidFill>
                  <a:srgbClr val="0070C0"/>
                </a:solidFill>
              </a:rPr>
              <a:t>Jurisprudencia.</a:t>
            </a:r>
          </a:p>
        </p:txBody>
      </p:sp>
      <p:sp>
        <p:nvSpPr>
          <p:cNvPr id="3" name="Marcador de contenido 2"/>
          <p:cNvSpPr>
            <a:spLocks noGrp="1"/>
          </p:cNvSpPr>
          <p:nvPr>
            <p:ph idx="4294967295"/>
          </p:nvPr>
        </p:nvSpPr>
        <p:spPr>
          <a:xfrm>
            <a:off x="287337" y="2348880"/>
            <a:ext cx="8569325" cy="3975720"/>
          </a:xfrm>
        </p:spPr>
        <p:txBody>
          <a:bodyPr/>
          <a:lstStyle/>
          <a:p>
            <a:pPr algn="just"/>
            <a:r>
              <a:rPr lang="es-ES_tradnl" i="1" dirty="0"/>
              <a:t>“Mediante la responsabilidad civil se atribuye a un sujeto la obligación de reparar, indemnizar o compensar (caso este ultimo del daño moral), un daño infringido a la esfera jurídica de otro sujeto, como consecuencia de un acto o una actividad realizada por aquel. Esta responsabilidad se divide en responsabilidad subjetiva y responsabilidad objetiva, de acuerdo con el criterio de imputación que se utiliza en cada caso: en el primero, la voluntad del deudor, que actúa en forma culpable; en el segundo, criterios objetivos tales como el riesgo, expresamente establecidos por ley. También suele ser dividida en contractual y extracontractual, según provenga del incumplimiento del deber general de no causar daño a los demás” </a:t>
            </a:r>
            <a:r>
              <a:rPr lang="es-ES_tradnl" b="1" dirty="0">
                <a:solidFill>
                  <a:srgbClr val="0070C0"/>
                </a:solidFill>
              </a:rPr>
              <a:t>SALA 1 NO. 320 14:20hrs del 9 nov 1990</a:t>
            </a:r>
            <a:r>
              <a:rPr lang="es-ES_tradnl" dirty="0"/>
              <a:t>.   </a:t>
            </a:r>
          </a:p>
        </p:txBody>
      </p:sp>
      <p:pic>
        <p:nvPicPr>
          <p:cNvPr id="2" name="Imagen 1">
            <a:extLst>
              <a:ext uri="{FF2B5EF4-FFF2-40B4-BE49-F238E27FC236}">
                <a16:creationId xmlns:a16="http://schemas.microsoft.com/office/drawing/2014/main" id="{BC652168-90A7-7640-B837-9FFEA3C89A8E}"/>
              </a:ext>
            </a:extLst>
          </p:cNvPr>
          <p:cNvPicPr>
            <a:picLocks noChangeAspect="1"/>
          </p:cNvPicPr>
          <p:nvPr/>
        </p:nvPicPr>
        <p:blipFill>
          <a:blip r:embed="rId2"/>
          <a:stretch>
            <a:fillRect/>
          </a:stretch>
        </p:blipFill>
        <p:spPr>
          <a:xfrm>
            <a:off x="269259" y="266817"/>
            <a:ext cx="3089662" cy="1914720"/>
          </a:xfrm>
          <a:prstGeom prst="rect">
            <a:avLst/>
          </a:prstGeom>
        </p:spPr>
      </p:pic>
    </p:spTree>
    <p:extLst>
      <p:ext uri="{BB962C8B-B14F-4D97-AF65-F5344CB8AC3E}">
        <p14:creationId xmlns:p14="http://schemas.microsoft.com/office/powerpoint/2010/main" val="1391686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fontAlgn="auto" hangingPunct="1">
              <a:spcAft>
                <a:spcPts val="0"/>
              </a:spcAft>
              <a:defRPr/>
            </a:pPr>
            <a:r>
              <a:rPr lang="es-ES_tradnl" u="sng" dirty="0">
                <a:solidFill>
                  <a:schemeClr val="accent1">
                    <a:lumMod val="50000"/>
                  </a:schemeClr>
                </a:solidFill>
              </a:rPr>
              <a:t>Responsabilidad civil extracontractual subjetiva</a:t>
            </a:r>
            <a:endParaRPr lang="es-MX" u="sng" dirty="0">
              <a:solidFill>
                <a:schemeClr val="accent1">
                  <a:lumMod val="50000"/>
                </a:schemeClr>
              </a:solidFill>
            </a:endParaRPr>
          </a:p>
        </p:txBody>
      </p:sp>
      <p:sp>
        <p:nvSpPr>
          <p:cNvPr id="3" name="Content Placeholder 2"/>
          <p:cNvSpPr>
            <a:spLocks noGrp="1"/>
          </p:cNvSpPr>
          <p:nvPr>
            <p:ph idx="4294967295"/>
          </p:nvPr>
        </p:nvSpPr>
        <p:spPr>
          <a:xfrm>
            <a:off x="457200" y="2032775"/>
            <a:ext cx="8229600" cy="4420561"/>
          </a:xfrm>
        </p:spPr>
        <p:txBody>
          <a:bodyPr>
            <a:normAutofit fontScale="92500" lnSpcReduction="20000"/>
          </a:bodyPr>
          <a:lstStyle/>
          <a:p>
            <a:pPr marL="274320" indent="-274320" algn="just" eaLnBrk="1" fontAlgn="auto" hangingPunct="1">
              <a:spcAft>
                <a:spcPts val="0"/>
              </a:spcAft>
              <a:buClr>
                <a:schemeClr val="accent3"/>
              </a:buClr>
              <a:buFont typeface="Wingdings" pitchFamily="2" charset="2"/>
              <a:buChar char="Ø"/>
              <a:defRPr/>
            </a:pPr>
            <a:r>
              <a:rPr lang="es-ES_tradnl" b="1" dirty="0"/>
              <a:t>Tiene tres elementos:</a:t>
            </a:r>
          </a:p>
          <a:p>
            <a:pPr marL="274320" indent="-274320" algn="just" eaLnBrk="1" fontAlgn="auto" hangingPunct="1">
              <a:spcAft>
                <a:spcPts val="0"/>
              </a:spcAft>
              <a:buClr>
                <a:schemeClr val="accent3"/>
              </a:buClr>
              <a:buFont typeface="Wingdings 2"/>
              <a:buNone/>
              <a:defRPr/>
            </a:pPr>
            <a:endParaRPr lang="es-ES_tradnl" b="1" dirty="0"/>
          </a:p>
          <a:p>
            <a:pPr marL="274320" indent="-274320" algn="just" eaLnBrk="1" fontAlgn="auto" hangingPunct="1">
              <a:spcAft>
                <a:spcPts val="0"/>
              </a:spcAft>
              <a:buClr>
                <a:schemeClr val="accent3"/>
              </a:buClr>
              <a:buFont typeface="Wingdings 2"/>
              <a:buNone/>
              <a:defRPr/>
            </a:pPr>
            <a:r>
              <a:rPr lang="es-ES_tradnl" b="1" u="sng" dirty="0">
                <a:solidFill>
                  <a:srgbClr val="0070C0"/>
                </a:solidFill>
              </a:rPr>
              <a:t>a- Causalidad </a:t>
            </a:r>
          </a:p>
          <a:p>
            <a:pPr marL="274320" indent="-274320" algn="just" eaLnBrk="1" fontAlgn="auto" hangingPunct="1">
              <a:spcAft>
                <a:spcPts val="0"/>
              </a:spcAft>
              <a:buClr>
                <a:schemeClr val="accent3"/>
              </a:buClr>
              <a:buFont typeface="Wingdings 2"/>
              <a:buNone/>
              <a:defRPr/>
            </a:pPr>
            <a:endParaRPr lang="es-ES_tradnl" dirty="0"/>
          </a:p>
          <a:p>
            <a:pPr marL="274320" indent="-274320" algn="just" eaLnBrk="1" fontAlgn="auto" hangingPunct="1">
              <a:spcAft>
                <a:spcPts val="0"/>
              </a:spcAft>
              <a:buClr>
                <a:schemeClr val="accent3"/>
              </a:buClr>
              <a:buFont typeface="Wingdings 2"/>
              <a:buNone/>
              <a:defRPr/>
            </a:pPr>
            <a:r>
              <a:rPr lang="es-ES_tradnl" dirty="0"/>
              <a:t>	Entre conducta y daño debe existir un nexo causal entre el comportamiento desplegado y el daño producido, una de las características es que tiene que ser una causal directa (en doctrina causal adecuada).  </a:t>
            </a:r>
          </a:p>
          <a:p>
            <a:pPr marL="274320" indent="-274320" algn="just" eaLnBrk="1" fontAlgn="auto" hangingPunct="1">
              <a:spcAft>
                <a:spcPts val="0"/>
              </a:spcAft>
              <a:buClr>
                <a:schemeClr val="accent3"/>
              </a:buClr>
              <a:buFont typeface="Wingdings 2"/>
              <a:buNone/>
              <a:defRPr/>
            </a:pPr>
            <a:endParaRPr lang="es-MX" dirty="0"/>
          </a:p>
          <a:p>
            <a:pPr marL="274320" indent="-274320" algn="just" eaLnBrk="1" fontAlgn="auto" hangingPunct="1">
              <a:spcAft>
                <a:spcPts val="0"/>
              </a:spcAft>
              <a:buClr>
                <a:schemeClr val="accent3"/>
              </a:buClr>
              <a:buFont typeface="Courier New" pitchFamily="49" charset="0"/>
              <a:buChar char="o"/>
              <a:defRPr/>
            </a:pPr>
            <a:r>
              <a:rPr lang="es-ES_tradnl" dirty="0"/>
              <a:t>La causalidad la elimina tres cosas posibles:</a:t>
            </a:r>
          </a:p>
          <a:p>
            <a:pPr marL="274320" indent="-274320" algn="just" eaLnBrk="1" fontAlgn="auto" hangingPunct="1">
              <a:spcAft>
                <a:spcPts val="0"/>
              </a:spcAft>
              <a:buClr>
                <a:schemeClr val="accent3"/>
              </a:buClr>
              <a:buFont typeface="Courier New" pitchFamily="49" charset="0"/>
              <a:buChar char="o"/>
              <a:defRPr/>
            </a:pPr>
            <a:endParaRPr lang="es-MX" dirty="0"/>
          </a:p>
          <a:p>
            <a:pPr marL="274320" indent="-274320" algn="just" eaLnBrk="1" fontAlgn="auto" hangingPunct="1">
              <a:spcAft>
                <a:spcPts val="0"/>
              </a:spcAft>
              <a:buClr>
                <a:schemeClr val="accent3"/>
              </a:buClr>
              <a:buFont typeface="Wingdings 2"/>
              <a:buNone/>
              <a:defRPr/>
            </a:pPr>
            <a:r>
              <a:rPr lang="es-ES_tradnl" dirty="0"/>
              <a:t> 1) Fuerza mayor</a:t>
            </a:r>
            <a:endParaRPr lang="es-MX" dirty="0"/>
          </a:p>
          <a:p>
            <a:pPr marL="274320" indent="-274320" algn="just" eaLnBrk="1" fontAlgn="auto" hangingPunct="1">
              <a:spcAft>
                <a:spcPts val="0"/>
              </a:spcAft>
              <a:buClr>
                <a:schemeClr val="accent3"/>
              </a:buClr>
              <a:buFont typeface="Wingdings 2"/>
              <a:buNone/>
              <a:defRPr/>
            </a:pPr>
            <a:r>
              <a:rPr lang="es-ES_tradnl" dirty="0"/>
              <a:t> 2) El hecho de la propia víctima </a:t>
            </a:r>
            <a:endParaRPr lang="es-MX" dirty="0"/>
          </a:p>
          <a:p>
            <a:pPr marL="274320" indent="-274320" algn="just" eaLnBrk="1" fontAlgn="auto" hangingPunct="1">
              <a:spcAft>
                <a:spcPts val="0"/>
              </a:spcAft>
              <a:buClr>
                <a:schemeClr val="accent3"/>
              </a:buClr>
              <a:buFont typeface="Wingdings 2"/>
              <a:buNone/>
              <a:defRPr/>
            </a:pPr>
            <a:r>
              <a:rPr lang="es-ES_tradnl" dirty="0"/>
              <a:t> 3) El hecho de un tercero.</a:t>
            </a:r>
            <a:endParaRPr lang="es-MX" dirty="0"/>
          </a:p>
          <a:p>
            <a:pPr marL="274320" indent="-274320" eaLnBrk="1" fontAlgn="auto" hangingPunct="1">
              <a:spcAft>
                <a:spcPts val="0"/>
              </a:spcAft>
              <a:buClr>
                <a:schemeClr val="accent3"/>
              </a:buClr>
              <a:buFont typeface="Wingdings 2"/>
              <a:buNone/>
              <a:defRPr/>
            </a:pPr>
            <a:endParaRPr lang="es-ES_tradnl" b="1" dirty="0"/>
          </a:p>
        </p:txBody>
      </p:sp>
      <p:pic>
        <p:nvPicPr>
          <p:cNvPr id="4" name="Imagen 3">
            <a:extLst>
              <a:ext uri="{FF2B5EF4-FFF2-40B4-BE49-F238E27FC236}">
                <a16:creationId xmlns:a16="http://schemas.microsoft.com/office/drawing/2014/main" id="{550AFBA9-1A6A-2549-A651-784541FC110F}"/>
              </a:ext>
            </a:extLst>
          </p:cNvPr>
          <p:cNvPicPr>
            <a:picLocks noChangeAspect="1"/>
          </p:cNvPicPr>
          <p:nvPr/>
        </p:nvPicPr>
        <p:blipFill>
          <a:blip r:embed="rId2"/>
          <a:stretch>
            <a:fillRect/>
          </a:stretch>
        </p:blipFill>
        <p:spPr>
          <a:xfrm>
            <a:off x="5508104" y="4243055"/>
            <a:ext cx="3297314" cy="1858888"/>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97281" name="Content Placeholder 2"/>
          <p:cNvSpPr>
            <a:spLocks noGrp="1"/>
          </p:cNvSpPr>
          <p:nvPr>
            <p:ph idx="4294967295"/>
          </p:nvPr>
        </p:nvSpPr>
        <p:spPr>
          <a:xfrm>
            <a:off x="282575" y="2043895"/>
            <a:ext cx="8578850" cy="4337434"/>
          </a:xfrm>
        </p:spPr>
        <p:txBody>
          <a:bodyPr>
            <a:normAutofit fontScale="92500" lnSpcReduction="20000"/>
          </a:bodyPr>
          <a:lstStyle/>
          <a:p>
            <a:pPr algn="just" eaLnBrk="1" hangingPunct="1">
              <a:buFont typeface="Wingdings 2" pitchFamily="18" charset="2"/>
              <a:buNone/>
            </a:pPr>
            <a:r>
              <a:rPr lang="es-ES_tradnl" b="1" u="sng" dirty="0">
                <a:solidFill>
                  <a:schemeClr val="accent1">
                    <a:lumMod val="75000"/>
                  </a:schemeClr>
                </a:solidFill>
              </a:rPr>
              <a:t>b- La antijuricidad:</a:t>
            </a:r>
            <a:r>
              <a:rPr lang="es-ES_tradnl" dirty="0">
                <a:solidFill>
                  <a:schemeClr val="accent1">
                    <a:lumMod val="75000"/>
                  </a:schemeClr>
                </a:solidFill>
              </a:rPr>
              <a:t> </a:t>
            </a:r>
          </a:p>
          <a:p>
            <a:pPr algn="just" eaLnBrk="1" hangingPunct="1">
              <a:buFont typeface="Wingdings 2" pitchFamily="18" charset="2"/>
              <a:buNone/>
            </a:pPr>
            <a:endParaRPr lang="es-ES_tradnl" dirty="0"/>
          </a:p>
          <a:p>
            <a:pPr algn="just" eaLnBrk="1" hangingPunct="1">
              <a:buFont typeface="Wingdings 2" pitchFamily="18" charset="2"/>
              <a:buNone/>
            </a:pPr>
            <a:r>
              <a:rPr lang="es-ES_tradnl" dirty="0"/>
              <a:t>	Puede ser que a simple vista y viendo parcialmente el hecho jurídico sí hay responsabilidad pero si analizamos todas las circunstancias en relación con el ordenamiento jurídico como un todo, es posible que el mismo ordenamiento en otra normativa autoriza esa conducta. </a:t>
            </a:r>
          </a:p>
          <a:p>
            <a:pPr algn="just" eaLnBrk="1" hangingPunct="1">
              <a:buFont typeface="Wingdings 2" pitchFamily="18" charset="2"/>
              <a:buNone/>
            </a:pPr>
            <a:endParaRPr lang="es-MX" dirty="0"/>
          </a:p>
          <a:p>
            <a:pPr algn="just" eaLnBrk="1" hangingPunct="1">
              <a:buFont typeface="Courier New" pitchFamily="49" charset="0"/>
              <a:buChar char="o"/>
            </a:pPr>
            <a:r>
              <a:rPr lang="es-ES_tradnl" dirty="0"/>
              <a:t>Cuatro causas de justificación que eliminan la antijuricidad son :</a:t>
            </a:r>
          </a:p>
          <a:p>
            <a:pPr marL="0" indent="0" algn="just" eaLnBrk="1" hangingPunct="1">
              <a:buNone/>
            </a:pPr>
            <a:endParaRPr lang="es-MX" dirty="0"/>
          </a:p>
          <a:p>
            <a:pPr algn="just" eaLnBrk="1" hangingPunct="1">
              <a:buFont typeface="Wingdings 2" pitchFamily="18" charset="2"/>
              <a:buNone/>
            </a:pPr>
            <a:r>
              <a:rPr lang="es-ES_tradnl" dirty="0"/>
              <a:t>1) </a:t>
            </a:r>
            <a:r>
              <a:rPr lang="es-ES_tradnl" b="1" dirty="0">
                <a:solidFill>
                  <a:schemeClr val="accent4">
                    <a:lumMod val="50000"/>
                  </a:schemeClr>
                </a:solidFill>
              </a:rPr>
              <a:t>La legítima defensa </a:t>
            </a:r>
            <a:r>
              <a:rPr lang="es-ES_tradnl" dirty="0"/>
              <a:t>(legitima defensa posesoria)</a:t>
            </a:r>
            <a:endParaRPr lang="es-MX" dirty="0"/>
          </a:p>
          <a:p>
            <a:pPr algn="just" eaLnBrk="1" hangingPunct="1">
              <a:buFont typeface="Wingdings 2" pitchFamily="18" charset="2"/>
              <a:buNone/>
            </a:pPr>
            <a:r>
              <a:rPr lang="es-ES_tradnl" dirty="0"/>
              <a:t>2) </a:t>
            </a:r>
            <a:r>
              <a:rPr lang="es-ES_tradnl" b="1" dirty="0">
                <a:solidFill>
                  <a:schemeClr val="accent4">
                    <a:lumMod val="50000"/>
                  </a:schemeClr>
                </a:solidFill>
              </a:rPr>
              <a:t>El estado de necesidad </a:t>
            </a:r>
            <a:r>
              <a:rPr lang="es-ES_tradnl" dirty="0"/>
              <a:t>(infarto y rompe vidrio carro ajeno)</a:t>
            </a:r>
            <a:endParaRPr lang="es-MX" dirty="0"/>
          </a:p>
          <a:p>
            <a:pPr algn="just" eaLnBrk="1" hangingPunct="1">
              <a:buFont typeface="Wingdings 2" pitchFamily="18" charset="2"/>
              <a:buNone/>
            </a:pPr>
            <a:r>
              <a:rPr lang="es-ES_tradnl" dirty="0"/>
              <a:t>3) </a:t>
            </a:r>
            <a:r>
              <a:rPr lang="es-ES_tradnl" b="1" dirty="0">
                <a:solidFill>
                  <a:schemeClr val="accent4">
                    <a:lumMod val="50000"/>
                  </a:schemeClr>
                </a:solidFill>
              </a:rPr>
              <a:t>El ejercicio de un derecho </a:t>
            </a:r>
            <a:r>
              <a:rPr lang="es-ES_tradnl" dirty="0"/>
              <a:t>(desalojo bota ranchos)</a:t>
            </a:r>
            <a:endParaRPr lang="es-MX" dirty="0"/>
          </a:p>
          <a:p>
            <a:pPr algn="just" eaLnBrk="1" hangingPunct="1">
              <a:buFont typeface="Wingdings 2" pitchFamily="18" charset="2"/>
              <a:buNone/>
            </a:pPr>
            <a:r>
              <a:rPr lang="es-ES_tradnl" dirty="0"/>
              <a:t>4) </a:t>
            </a:r>
            <a:r>
              <a:rPr lang="es-ES_tradnl" b="1" dirty="0">
                <a:solidFill>
                  <a:schemeClr val="accent4">
                    <a:lumMod val="50000"/>
                  </a:schemeClr>
                </a:solidFill>
              </a:rPr>
              <a:t>El consentimiento del ofendido</a:t>
            </a:r>
            <a:r>
              <a:rPr lang="es-ES_tradnl" b="1" dirty="0"/>
              <a:t> </a:t>
            </a:r>
            <a:r>
              <a:rPr lang="es-ES_tradnl" dirty="0"/>
              <a:t>(llaves dentro de carro y consiente que se rompa vidrio)</a:t>
            </a:r>
            <a:endParaRPr lang="es-MX" dirty="0"/>
          </a:p>
          <a:p>
            <a:pPr eaLnBrk="1" hangingPunct="1"/>
            <a:endParaRPr lang="es-MX" dirty="0"/>
          </a:p>
        </p:txBody>
      </p:sp>
      <p:pic>
        <p:nvPicPr>
          <p:cNvPr id="3" name="Imagen 2">
            <a:extLst>
              <a:ext uri="{FF2B5EF4-FFF2-40B4-BE49-F238E27FC236}">
                <a16:creationId xmlns:a16="http://schemas.microsoft.com/office/drawing/2014/main" id="{3579D949-2A02-0546-9DDE-BDDB4C200FFC}"/>
              </a:ext>
            </a:extLst>
          </p:cNvPr>
          <p:cNvPicPr>
            <a:picLocks noChangeAspect="1"/>
          </p:cNvPicPr>
          <p:nvPr/>
        </p:nvPicPr>
        <p:blipFill>
          <a:blip r:embed="rId2"/>
          <a:stretch>
            <a:fillRect/>
          </a:stretch>
        </p:blipFill>
        <p:spPr>
          <a:xfrm>
            <a:off x="4139952" y="404664"/>
            <a:ext cx="3336424" cy="2015756"/>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98305" name="Content Placeholder 2"/>
          <p:cNvSpPr>
            <a:spLocks noGrp="1"/>
          </p:cNvSpPr>
          <p:nvPr>
            <p:ph idx="4294967295"/>
          </p:nvPr>
        </p:nvSpPr>
        <p:spPr>
          <a:xfrm>
            <a:off x="457200" y="1700809"/>
            <a:ext cx="8229600" cy="4896544"/>
          </a:xfrm>
        </p:spPr>
        <p:txBody>
          <a:bodyPr>
            <a:normAutofit fontScale="77500" lnSpcReduction="20000"/>
          </a:bodyPr>
          <a:lstStyle/>
          <a:p>
            <a:pPr eaLnBrk="1" hangingPunct="1">
              <a:buFont typeface="Wingdings 2" pitchFamily="18" charset="2"/>
              <a:buNone/>
            </a:pPr>
            <a:r>
              <a:rPr lang="es-ES_tradnl" b="1" u="sng" dirty="0">
                <a:solidFill>
                  <a:schemeClr val="accent1">
                    <a:lumMod val="75000"/>
                  </a:schemeClr>
                </a:solidFill>
              </a:rPr>
              <a:t>c- </a:t>
            </a:r>
            <a:r>
              <a:rPr lang="es-ES_tradnl" sz="2000" b="1" u="sng" dirty="0">
                <a:solidFill>
                  <a:schemeClr val="accent1">
                    <a:lumMod val="75000"/>
                  </a:schemeClr>
                </a:solidFill>
              </a:rPr>
              <a:t>La culpabilidad: </a:t>
            </a:r>
          </a:p>
          <a:p>
            <a:pPr eaLnBrk="1" hangingPunct="1">
              <a:buFont typeface="Wingdings 2" pitchFamily="18" charset="2"/>
              <a:buNone/>
            </a:pPr>
            <a:endParaRPr lang="es-ES_tradnl" sz="2000" b="1" u="sng" dirty="0"/>
          </a:p>
          <a:p>
            <a:pPr eaLnBrk="1" hangingPunct="1">
              <a:buFont typeface="Wingdings 2" pitchFamily="18" charset="2"/>
              <a:buNone/>
            </a:pPr>
            <a:r>
              <a:rPr lang="es-ES_tradnl" sz="2000" dirty="0"/>
              <a:t>	Consiste en determinar si el sujeto tenía conocimiento de la antijuricidad del hecho y si actuó conforme a ese conocimiento.</a:t>
            </a:r>
          </a:p>
          <a:p>
            <a:pPr eaLnBrk="1" hangingPunct="1">
              <a:buFont typeface="Wingdings 2" pitchFamily="18" charset="2"/>
              <a:buNone/>
            </a:pPr>
            <a:endParaRPr lang="es-MX" sz="2000" dirty="0"/>
          </a:p>
          <a:p>
            <a:pPr marL="0" indent="0" eaLnBrk="1" hangingPunct="1">
              <a:buNone/>
            </a:pPr>
            <a:r>
              <a:rPr lang="es-ES_tradnl" sz="2000" dirty="0"/>
              <a:t>	Dentro de la culpabilidad encontramos dos elementos:</a:t>
            </a:r>
          </a:p>
          <a:p>
            <a:pPr eaLnBrk="1" hangingPunct="1">
              <a:buFont typeface="Courier New" pitchFamily="49" charset="0"/>
              <a:buChar char="o"/>
            </a:pPr>
            <a:endParaRPr lang="es-MX" sz="2000" dirty="0"/>
          </a:p>
          <a:p>
            <a:pPr>
              <a:buNone/>
            </a:pPr>
            <a:r>
              <a:rPr lang="es-ES_tradnl" sz="2000" dirty="0"/>
              <a:t>1) </a:t>
            </a:r>
            <a:r>
              <a:rPr lang="es-ES_tradnl" sz="2000" b="1" dirty="0">
                <a:solidFill>
                  <a:srgbClr val="C00000"/>
                </a:solidFill>
              </a:rPr>
              <a:t>El dolo </a:t>
            </a:r>
            <a:r>
              <a:rPr lang="es-ES_tradnl" sz="2000" dirty="0"/>
              <a:t>es querer realizar la conducta y aceptarla como propia </a:t>
            </a:r>
            <a:endParaRPr lang="es-MX" sz="2000" dirty="0"/>
          </a:p>
          <a:p>
            <a:pPr algn="just" eaLnBrk="1" hangingPunct="1">
              <a:buFont typeface="Wingdings 2" pitchFamily="18" charset="2"/>
              <a:buNone/>
            </a:pPr>
            <a:r>
              <a:rPr lang="es-ES_tradnl" sz="2000" dirty="0"/>
              <a:t>2) </a:t>
            </a:r>
            <a:r>
              <a:rPr lang="es-ES_tradnl" sz="2000" b="1" dirty="0">
                <a:solidFill>
                  <a:srgbClr val="C00000"/>
                </a:solidFill>
              </a:rPr>
              <a:t>La culpa </a:t>
            </a:r>
            <a:r>
              <a:rPr lang="es-ES_tradnl" sz="2000" dirty="0"/>
              <a:t>cuando se actúa con: </a:t>
            </a:r>
          </a:p>
          <a:p>
            <a:pPr algn="just" eaLnBrk="1" hangingPunct="1">
              <a:buFont typeface="Wingdings 2" pitchFamily="18" charset="2"/>
              <a:buNone/>
            </a:pPr>
            <a:endParaRPr lang="es-ES_tradnl" sz="2000" dirty="0"/>
          </a:p>
          <a:p>
            <a:pPr lvl="2" algn="just"/>
            <a:r>
              <a:rPr lang="es-ES_tradnl" sz="1600" b="1" u="sng" dirty="0">
                <a:solidFill>
                  <a:srgbClr val="C00000"/>
                </a:solidFill>
              </a:rPr>
              <a:t>Negligencia</a:t>
            </a:r>
            <a:r>
              <a:rPr lang="es-ES_tradnl" sz="1600" dirty="0"/>
              <a:t> (cuando se omite deber de cuidado). </a:t>
            </a:r>
          </a:p>
          <a:p>
            <a:pPr lvl="2" algn="just"/>
            <a:r>
              <a:rPr lang="es-ES_tradnl" sz="1600" b="1" u="sng" dirty="0">
                <a:solidFill>
                  <a:srgbClr val="C00000"/>
                </a:solidFill>
              </a:rPr>
              <a:t>Imprudencia</a:t>
            </a:r>
            <a:r>
              <a:rPr lang="es-ES_tradnl" sz="1600" dirty="0"/>
              <a:t> (cuando se tiene una habilidad para realizar algo pero lo realizo extralimitando límites medios y seguros causando daño ej. manejo bien pero a 180km). </a:t>
            </a:r>
          </a:p>
          <a:p>
            <a:pPr lvl="2" algn="just"/>
            <a:r>
              <a:rPr lang="es-ES_tradnl" sz="1600" b="1" u="sng" dirty="0">
                <a:solidFill>
                  <a:srgbClr val="C00000"/>
                </a:solidFill>
              </a:rPr>
              <a:t>Impericia</a:t>
            </a:r>
            <a:r>
              <a:rPr lang="es-ES_tradnl" sz="1600" dirty="0"/>
              <a:t> (no tiene pericia para realizar el acto no tiene conocimiento y ni practica para realizar acto). </a:t>
            </a:r>
          </a:p>
          <a:p>
            <a:pPr eaLnBrk="1" hangingPunct="1">
              <a:buFont typeface="Wingdings 2" pitchFamily="18" charset="2"/>
              <a:buNone/>
            </a:pPr>
            <a:endParaRPr lang="es-MX" sz="2000" dirty="0"/>
          </a:p>
          <a:p>
            <a:pPr eaLnBrk="1" hangingPunct="1">
              <a:buFont typeface="Wingdings 2" pitchFamily="18" charset="2"/>
              <a:buNone/>
            </a:pPr>
            <a:r>
              <a:rPr lang="es-ES_tradnl" sz="2000" u="sng" dirty="0"/>
              <a:t>Se puede eliminar la culpabilidad con el caso fortuito (previsible pero inevitable)</a:t>
            </a:r>
            <a:endParaRPr lang="es-MX" sz="2000" u="sng" dirty="0"/>
          </a:p>
          <a:p>
            <a:pPr eaLnBrk="1" hangingPunct="1"/>
            <a:endParaRPr lang="es-MX" sz="2000" dirty="0"/>
          </a:p>
        </p:txBody>
      </p:sp>
      <p:pic>
        <p:nvPicPr>
          <p:cNvPr id="3" name="Imagen 2">
            <a:extLst>
              <a:ext uri="{FF2B5EF4-FFF2-40B4-BE49-F238E27FC236}">
                <a16:creationId xmlns:a16="http://schemas.microsoft.com/office/drawing/2014/main" id="{8F04886A-7567-E14A-8C05-7A5AB6B92DBD}"/>
              </a:ext>
            </a:extLst>
          </p:cNvPr>
          <p:cNvPicPr>
            <a:picLocks noChangeAspect="1"/>
          </p:cNvPicPr>
          <p:nvPr/>
        </p:nvPicPr>
        <p:blipFill>
          <a:blip r:embed="rId2"/>
          <a:stretch>
            <a:fillRect/>
          </a:stretch>
        </p:blipFill>
        <p:spPr>
          <a:xfrm>
            <a:off x="4788024" y="332656"/>
            <a:ext cx="3260452" cy="1838107"/>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eaLnBrk="1" fontAlgn="auto" hangingPunct="1">
              <a:spcAft>
                <a:spcPts val="0"/>
              </a:spcAft>
              <a:defRPr/>
            </a:pPr>
            <a:r>
              <a:rPr lang="es-ES_tradnl" sz="3200" b="1" u="sng" dirty="0">
                <a:solidFill>
                  <a:schemeClr val="accent4">
                    <a:lumMod val="50000"/>
                  </a:schemeClr>
                </a:solidFill>
              </a:rPr>
              <a:t>Responsabilidad civil extracontractual subjetiva indirecta </a:t>
            </a:r>
            <a:endParaRPr lang="es-MX" sz="3200" b="1" u="sng" dirty="0">
              <a:solidFill>
                <a:schemeClr val="accent4">
                  <a:lumMod val="50000"/>
                </a:schemeClr>
              </a:solidFill>
            </a:endParaRPr>
          </a:p>
        </p:txBody>
      </p:sp>
      <p:sp>
        <p:nvSpPr>
          <p:cNvPr id="99330" name="Content Placeholder 2"/>
          <p:cNvSpPr>
            <a:spLocks noGrp="1"/>
          </p:cNvSpPr>
          <p:nvPr>
            <p:ph idx="4294967295"/>
          </p:nvPr>
        </p:nvSpPr>
        <p:spPr>
          <a:xfrm>
            <a:off x="457200" y="2276872"/>
            <a:ext cx="8229600" cy="4389437"/>
          </a:xfrm>
        </p:spPr>
        <p:txBody>
          <a:bodyPr/>
          <a:lstStyle/>
          <a:p>
            <a:pPr eaLnBrk="1" hangingPunct="1"/>
            <a:r>
              <a:rPr lang="es-ES_tradnl" dirty="0"/>
              <a:t>Se da cuando no coincide el sujeto que realiza la conducta y el sujeto que responde.</a:t>
            </a:r>
          </a:p>
          <a:p>
            <a:pPr eaLnBrk="1" hangingPunct="1"/>
            <a:endParaRPr lang="es-ES_tradnl" dirty="0"/>
          </a:p>
          <a:p>
            <a:pPr eaLnBrk="1" hangingPunct="1"/>
            <a:r>
              <a:rPr lang="es-ES_tradnl" dirty="0"/>
              <a:t>Hay dos tipos:</a:t>
            </a:r>
          </a:p>
          <a:p>
            <a:pPr algn="ctr" eaLnBrk="1" hangingPunct="1">
              <a:buFont typeface="Wingdings 2" pitchFamily="18" charset="2"/>
              <a:buNone/>
            </a:pPr>
            <a:r>
              <a:rPr lang="es-ES_tradnl" dirty="0"/>
              <a:t>1- La in vigilando.</a:t>
            </a:r>
          </a:p>
          <a:p>
            <a:pPr eaLnBrk="1" hangingPunct="1">
              <a:buFont typeface="Wingdings 2" pitchFamily="18" charset="2"/>
              <a:buNone/>
            </a:pPr>
            <a:endParaRPr lang="es-ES_tradnl" dirty="0"/>
          </a:p>
          <a:p>
            <a:pPr algn="ctr" eaLnBrk="1" hangingPunct="1">
              <a:buFont typeface="Wingdings 2" pitchFamily="18" charset="2"/>
              <a:buNone/>
            </a:pPr>
            <a:r>
              <a:rPr lang="es-ES_tradnl" dirty="0"/>
              <a:t>2- La in eligendo.</a:t>
            </a:r>
            <a:endParaRPr lang="es-MX" dirty="0"/>
          </a:p>
        </p:txBody>
      </p:sp>
      <p:pic>
        <p:nvPicPr>
          <p:cNvPr id="3" name="Imagen 2">
            <a:extLst>
              <a:ext uri="{FF2B5EF4-FFF2-40B4-BE49-F238E27FC236}">
                <a16:creationId xmlns:a16="http://schemas.microsoft.com/office/drawing/2014/main" id="{2C7ABC1B-BF56-494F-870C-43D1F0DD7F18}"/>
              </a:ext>
            </a:extLst>
          </p:cNvPr>
          <p:cNvPicPr>
            <a:picLocks noChangeAspect="1"/>
          </p:cNvPicPr>
          <p:nvPr/>
        </p:nvPicPr>
        <p:blipFill>
          <a:blip r:embed="rId2"/>
          <a:stretch>
            <a:fillRect/>
          </a:stretch>
        </p:blipFill>
        <p:spPr>
          <a:xfrm>
            <a:off x="323528" y="4581128"/>
            <a:ext cx="2875589" cy="1910063"/>
          </a:xfrm>
          <a:prstGeom prst="rect">
            <a:avLst/>
          </a:prstGeom>
        </p:spPr>
      </p:pic>
      <p:pic>
        <p:nvPicPr>
          <p:cNvPr id="4" name="Imagen 3">
            <a:extLst>
              <a:ext uri="{FF2B5EF4-FFF2-40B4-BE49-F238E27FC236}">
                <a16:creationId xmlns:a16="http://schemas.microsoft.com/office/drawing/2014/main" id="{C3DFC2A0-6B33-B244-874D-97E1CEE642EB}"/>
              </a:ext>
            </a:extLst>
          </p:cNvPr>
          <p:cNvPicPr>
            <a:picLocks noChangeAspect="1"/>
          </p:cNvPicPr>
          <p:nvPr/>
        </p:nvPicPr>
        <p:blipFill>
          <a:blip r:embed="rId3"/>
          <a:stretch>
            <a:fillRect/>
          </a:stretch>
        </p:blipFill>
        <p:spPr>
          <a:xfrm>
            <a:off x="5793668" y="4581128"/>
            <a:ext cx="2875589" cy="1910063"/>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s-ES_tradnl" b="1" u="sng" dirty="0">
                <a:solidFill>
                  <a:schemeClr val="accent4">
                    <a:lumMod val="50000"/>
                  </a:schemeClr>
                </a:solidFill>
              </a:rPr>
              <a:t>Responsabilidad civil extracontractual objetiva o sin culpa</a:t>
            </a:r>
            <a:endParaRPr lang="es-MX" b="1" u="sng" dirty="0">
              <a:solidFill>
                <a:schemeClr val="accent4">
                  <a:lumMod val="50000"/>
                </a:schemeClr>
              </a:solidFill>
            </a:endParaRPr>
          </a:p>
        </p:txBody>
      </p:sp>
      <p:sp>
        <p:nvSpPr>
          <p:cNvPr id="100354" name="Content Placeholder 2"/>
          <p:cNvSpPr>
            <a:spLocks noGrp="1"/>
          </p:cNvSpPr>
          <p:nvPr>
            <p:ph idx="4294967295"/>
          </p:nvPr>
        </p:nvSpPr>
        <p:spPr>
          <a:xfrm>
            <a:off x="457200" y="2276872"/>
            <a:ext cx="8229600" cy="3538537"/>
          </a:xfrm>
        </p:spPr>
        <p:txBody>
          <a:bodyPr/>
          <a:lstStyle/>
          <a:p>
            <a:pPr algn="just" eaLnBrk="1" hangingPunct="1"/>
            <a:r>
              <a:rPr lang="es-ES_tradnl" dirty="0"/>
              <a:t>Hay un nexo causal, demostrándose el hecho causal el sujeto responde. (no interesa la antijuricidad ni culpabilidad)</a:t>
            </a:r>
          </a:p>
          <a:p>
            <a:pPr eaLnBrk="1" hangingPunct="1">
              <a:buFont typeface="Wingdings 2" pitchFamily="18" charset="2"/>
              <a:buNone/>
            </a:pPr>
            <a:endParaRPr lang="es-ES_tradnl" dirty="0"/>
          </a:p>
          <a:p>
            <a:pPr algn="just" eaLnBrk="1" hangingPunct="1"/>
            <a:r>
              <a:rPr lang="es-ES_tradnl" dirty="0"/>
              <a:t>Se ha dicho que hay responsabilidad civil objetiva cuando un sujeto realiza una actividad que por su naturaleza es peligrosa y lucra de ella (nexo causal) art. 1048 Código Civil (ejemplo buses, trenes, carros maquinarias peligrosas).</a:t>
            </a:r>
            <a:endParaRPr lang="es-MX" dirty="0"/>
          </a:p>
          <a:p>
            <a:pPr eaLnBrk="1" hangingPunct="1"/>
            <a:endParaRPr lang="es-ES_tradnl" dirty="0"/>
          </a:p>
          <a:p>
            <a:pPr eaLnBrk="1" hangingPunct="1"/>
            <a:endParaRPr lang="es-MX" dirty="0"/>
          </a:p>
        </p:txBody>
      </p:sp>
      <p:pic>
        <p:nvPicPr>
          <p:cNvPr id="3" name="Imagen 2">
            <a:extLst>
              <a:ext uri="{FF2B5EF4-FFF2-40B4-BE49-F238E27FC236}">
                <a16:creationId xmlns:a16="http://schemas.microsoft.com/office/drawing/2014/main" id="{6B0D2D81-29F3-6646-B904-53608E43993C}"/>
              </a:ext>
            </a:extLst>
          </p:cNvPr>
          <p:cNvPicPr>
            <a:picLocks noChangeAspect="1"/>
          </p:cNvPicPr>
          <p:nvPr/>
        </p:nvPicPr>
        <p:blipFill>
          <a:blip r:embed="rId2"/>
          <a:stretch>
            <a:fillRect/>
          </a:stretch>
        </p:blipFill>
        <p:spPr>
          <a:xfrm>
            <a:off x="3563888" y="4509120"/>
            <a:ext cx="3425042" cy="1930896"/>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idx="4294967295"/>
          </p:nvPr>
        </p:nvSpPr>
        <p:spPr>
          <a:xfrm>
            <a:off x="457199" y="4236546"/>
            <a:ext cx="8229600" cy="2592288"/>
          </a:xfrm>
        </p:spPr>
        <p:txBody>
          <a:bodyPr/>
          <a:lstStyle/>
          <a:p>
            <a:pPr algn="just" eaLnBrk="1" hangingPunct="1"/>
            <a:r>
              <a:rPr lang="es-ES_tradnl" dirty="0"/>
              <a:t>Quien tiene la carga de la prueba es el demandado. (para eliminar nexo causal, demostrar que hubo fuerza mayor, caso fortuito, hecho de un tercero o de la propia víctima).</a:t>
            </a:r>
          </a:p>
          <a:p>
            <a:pPr eaLnBrk="1" hangingPunct="1"/>
            <a:endParaRPr lang="es-ES_tradnl" dirty="0"/>
          </a:p>
          <a:p>
            <a:pPr eaLnBrk="1" hangingPunct="1"/>
            <a:endParaRPr lang="es-MX" dirty="0"/>
          </a:p>
          <a:p>
            <a:pPr eaLnBrk="1" hangingPunct="1"/>
            <a:endParaRPr lang="es-MX" dirty="0"/>
          </a:p>
        </p:txBody>
      </p:sp>
      <p:pic>
        <p:nvPicPr>
          <p:cNvPr id="3" name="Imagen 2">
            <a:extLst>
              <a:ext uri="{FF2B5EF4-FFF2-40B4-BE49-F238E27FC236}">
                <a16:creationId xmlns:a16="http://schemas.microsoft.com/office/drawing/2014/main" id="{15AF371D-4099-3A4E-8D3C-3DB4CE60FEAD}"/>
              </a:ext>
            </a:extLst>
          </p:cNvPr>
          <p:cNvPicPr>
            <a:picLocks noChangeAspect="1"/>
          </p:cNvPicPr>
          <p:nvPr/>
        </p:nvPicPr>
        <p:blipFill>
          <a:blip r:embed="rId2"/>
          <a:stretch>
            <a:fillRect/>
          </a:stretch>
        </p:blipFill>
        <p:spPr>
          <a:xfrm>
            <a:off x="2359382" y="642594"/>
            <a:ext cx="4425235" cy="2588913"/>
          </a:xfrm>
          <a:prstGeom prst="rect">
            <a:avLst/>
          </a:prstGeom>
        </p:spPr>
      </p:pic>
    </p:spTree>
  </p:cSld>
  <p:clrMapOvr>
    <a:masterClrMapping/>
  </p:clrMapOvr>
  <p:transition>
    <p:cut/>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E3C9167-7999-E34A-8E3D-A17286691CF1}"/>
              </a:ext>
            </a:extLst>
          </p:cNvPr>
          <p:cNvSpPr txBox="1"/>
          <p:nvPr/>
        </p:nvSpPr>
        <p:spPr>
          <a:xfrm>
            <a:off x="731520" y="4378036"/>
            <a:ext cx="7680960" cy="1754326"/>
          </a:xfrm>
          <a:prstGeom prst="rect">
            <a:avLst/>
          </a:prstGeom>
          <a:noFill/>
        </p:spPr>
        <p:txBody>
          <a:bodyPr wrap="square" rtlCol="0">
            <a:spAutoFit/>
          </a:bodyPr>
          <a:lstStyle/>
          <a:p>
            <a:pPr algn="just" eaLnBrk="1" hangingPunct="1"/>
            <a:r>
              <a:rPr lang="es-ES_tradnl" dirty="0"/>
              <a:t>Existe la posibilidad de </a:t>
            </a:r>
            <a:r>
              <a:rPr lang="es-ES_tradnl" b="1" u="sng" dirty="0">
                <a:solidFill>
                  <a:schemeClr val="accent4">
                    <a:lumMod val="50000"/>
                  </a:schemeClr>
                </a:solidFill>
              </a:rPr>
              <a:t>reparar</a:t>
            </a:r>
            <a:r>
              <a:rPr lang="es-ES_tradnl" dirty="0"/>
              <a:t> el daño o </a:t>
            </a:r>
            <a:r>
              <a:rPr lang="es-ES_tradnl" b="1" u="sng" dirty="0">
                <a:solidFill>
                  <a:schemeClr val="accent4">
                    <a:lumMod val="50000"/>
                  </a:schemeClr>
                </a:solidFill>
              </a:rPr>
              <a:t>indemnizar</a:t>
            </a:r>
            <a:r>
              <a:rPr lang="es-ES_tradnl" dirty="0"/>
              <a:t>.</a:t>
            </a:r>
          </a:p>
          <a:p>
            <a:pPr algn="just" eaLnBrk="1" hangingPunct="1"/>
            <a:endParaRPr lang="es-ES_tradnl" dirty="0"/>
          </a:p>
          <a:p>
            <a:pPr algn="just" eaLnBrk="1" hangingPunct="1"/>
            <a:r>
              <a:rPr lang="es-ES_tradnl" dirty="0"/>
              <a:t>Reparar el daño es volver la cosa a su estado anterior.  </a:t>
            </a:r>
          </a:p>
          <a:p>
            <a:pPr algn="just" eaLnBrk="1" hangingPunct="1"/>
            <a:endParaRPr lang="es-ES_tradnl" dirty="0"/>
          </a:p>
          <a:p>
            <a:pPr algn="just" eaLnBrk="1" hangingPunct="1"/>
            <a:r>
              <a:rPr lang="es-ES_tradnl" dirty="0"/>
              <a:t>Hay momentos en que no se puede reparar la cosa y hay que compensar el daño, por lo que se indemnizan los daños y perjuicios.</a:t>
            </a:r>
          </a:p>
        </p:txBody>
      </p:sp>
      <p:pic>
        <p:nvPicPr>
          <p:cNvPr id="4" name="Imagen 3">
            <a:extLst>
              <a:ext uri="{FF2B5EF4-FFF2-40B4-BE49-F238E27FC236}">
                <a16:creationId xmlns:a16="http://schemas.microsoft.com/office/drawing/2014/main" id="{1871AFAE-AA37-ED4E-9A4F-B8971396CC47}"/>
              </a:ext>
            </a:extLst>
          </p:cNvPr>
          <p:cNvPicPr>
            <a:picLocks noChangeAspect="1"/>
          </p:cNvPicPr>
          <p:nvPr/>
        </p:nvPicPr>
        <p:blipFill>
          <a:blip r:embed="rId2"/>
          <a:stretch>
            <a:fillRect/>
          </a:stretch>
        </p:blipFill>
        <p:spPr>
          <a:xfrm>
            <a:off x="2555776" y="836712"/>
            <a:ext cx="3888432" cy="3312368"/>
          </a:xfrm>
          <a:prstGeom prst="rect">
            <a:avLst/>
          </a:prstGeom>
        </p:spPr>
      </p:pic>
    </p:spTree>
    <p:extLst>
      <p:ext uri="{BB962C8B-B14F-4D97-AF65-F5344CB8AC3E}">
        <p14:creationId xmlns:p14="http://schemas.microsoft.com/office/powerpoint/2010/main" val="40314125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pPr algn="ctr" eaLnBrk="1" hangingPunct="1"/>
            <a:r>
              <a:rPr lang="es-ES_tradnl" b="1" u="sng" dirty="0"/>
              <a:t>Daños y perjuicios</a:t>
            </a:r>
            <a:endParaRPr lang="es-MX" b="1" u="sng" dirty="0"/>
          </a:p>
        </p:txBody>
      </p:sp>
      <p:sp>
        <p:nvSpPr>
          <p:cNvPr id="102402" name="Content Placeholder 2"/>
          <p:cNvSpPr>
            <a:spLocks noGrp="1"/>
          </p:cNvSpPr>
          <p:nvPr>
            <p:ph idx="4294967295"/>
          </p:nvPr>
        </p:nvSpPr>
        <p:spPr>
          <a:xfrm>
            <a:off x="457200" y="4077072"/>
            <a:ext cx="8229600" cy="4389437"/>
          </a:xfrm>
        </p:spPr>
        <p:txBody>
          <a:bodyPr/>
          <a:lstStyle/>
          <a:p>
            <a:pPr eaLnBrk="1" hangingPunct="1"/>
            <a:r>
              <a:rPr lang="es-ES_tradnl" dirty="0"/>
              <a:t>Daño es el menoscabo patrimonial sufrido. Existen diversos tipos de daños. El daño directo, el daño emergente (daños colaterales), y el daño moral.</a:t>
            </a:r>
          </a:p>
          <a:p>
            <a:pPr eaLnBrk="1" hangingPunct="1"/>
            <a:endParaRPr lang="es-ES_tradnl" dirty="0"/>
          </a:p>
          <a:p>
            <a:pPr algn="just" eaLnBrk="1" hangingPunct="1"/>
            <a:r>
              <a:rPr lang="es-ES_tradnl" dirty="0"/>
              <a:t>Perjuicio es todo lo dejado de percibir como consecuencia del daño. Es lo que se conoce como lucro cesante.</a:t>
            </a:r>
          </a:p>
          <a:p>
            <a:pPr eaLnBrk="1" hangingPunct="1"/>
            <a:endParaRPr lang="es-ES_tradnl" dirty="0"/>
          </a:p>
          <a:p>
            <a:pPr eaLnBrk="1" hangingPunct="1"/>
            <a:endParaRPr lang="es-MX" dirty="0"/>
          </a:p>
        </p:txBody>
      </p:sp>
      <p:pic>
        <p:nvPicPr>
          <p:cNvPr id="2" name="Imagen 1">
            <a:extLst>
              <a:ext uri="{FF2B5EF4-FFF2-40B4-BE49-F238E27FC236}">
                <a16:creationId xmlns:a16="http://schemas.microsoft.com/office/drawing/2014/main" id="{9CCCE88D-4D11-0442-B782-D1D884AFC3D8}"/>
              </a:ext>
            </a:extLst>
          </p:cNvPr>
          <p:cNvPicPr>
            <a:picLocks noChangeAspect="1"/>
          </p:cNvPicPr>
          <p:nvPr/>
        </p:nvPicPr>
        <p:blipFill>
          <a:blip r:embed="rId2"/>
          <a:stretch>
            <a:fillRect/>
          </a:stretch>
        </p:blipFill>
        <p:spPr>
          <a:xfrm>
            <a:off x="2948893" y="1911522"/>
            <a:ext cx="3246214" cy="2156244"/>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solidFill>
                  <a:srgbClr val="C00000"/>
                </a:solidFill>
              </a:rPr>
              <a:t>DAÑO MORAL</a:t>
            </a:r>
          </a:p>
        </p:txBody>
      </p:sp>
      <p:sp>
        <p:nvSpPr>
          <p:cNvPr id="3" name="Marcador de contenido 2"/>
          <p:cNvSpPr>
            <a:spLocks noGrp="1"/>
          </p:cNvSpPr>
          <p:nvPr>
            <p:ph idx="4294967295"/>
          </p:nvPr>
        </p:nvSpPr>
        <p:spPr>
          <a:xfrm>
            <a:off x="457200" y="2014194"/>
            <a:ext cx="8229600" cy="4389437"/>
          </a:xfrm>
        </p:spPr>
        <p:txBody>
          <a:bodyPr/>
          <a:lstStyle/>
          <a:p>
            <a:pPr algn="just"/>
            <a:r>
              <a:rPr lang="es-ES_tradnl" dirty="0"/>
              <a:t>Por norma general se ha reconocido el daño moral subjetivo como aquel que afecta los bienes inmateriales de la personalidad.</a:t>
            </a:r>
          </a:p>
          <a:p>
            <a:pPr algn="just"/>
            <a:r>
              <a:rPr lang="es-ES_tradnl" dirty="0"/>
              <a:t> La libertad, la salud, el honor, la integridad corporal, la intimidad de la víctima, el dolor. </a:t>
            </a:r>
          </a:p>
          <a:p>
            <a:pPr algn="just"/>
            <a:r>
              <a:rPr lang="es-ES_tradnl" dirty="0"/>
              <a:t>Se ha afirmado que la reparación del daño moral también encuentra su piedra angular en el reconocimiento de la persona humana como el eje alrededor del cual gira el Derecho. </a:t>
            </a:r>
            <a:r>
              <a:rPr lang="es-ES" b="1" u="sng" dirty="0">
                <a:solidFill>
                  <a:srgbClr val="FF9300"/>
                </a:solidFill>
              </a:rPr>
              <a:t>S</a:t>
            </a:r>
            <a:r>
              <a:rPr lang="es-ES_tradnl" b="1" u="sng" dirty="0">
                <a:solidFill>
                  <a:srgbClr val="FF9300"/>
                </a:solidFill>
              </a:rPr>
              <a:t>ala 1 no. 106 15hrs 21 nov. 1997. </a:t>
            </a:r>
          </a:p>
          <a:p>
            <a:endParaRPr lang="es-ES" dirty="0"/>
          </a:p>
        </p:txBody>
      </p:sp>
      <p:pic>
        <p:nvPicPr>
          <p:cNvPr id="4" name="Imagen 3">
            <a:extLst>
              <a:ext uri="{FF2B5EF4-FFF2-40B4-BE49-F238E27FC236}">
                <a16:creationId xmlns:a16="http://schemas.microsoft.com/office/drawing/2014/main" id="{126E74D3-8E33-BD47-BD81-CEEFAE952E7D}"/>
              </a:ext>
            </a:extLst>
          </p:cNvPr>
          <p:cNvPicPr>
            <a:picLocks noChangeAspect="1"/>
          </p:cNvPicPr>
          <p:nvPr/>
        </p:nvPicPr>
        <p:blipFill>
          <a:blip r:embed="rId2"/>
          <a:stretch>
            <a:fillRect/>
          </a:stretch>
        </p:blipFill>
        <p:spPr>
          <a:xfrm>
            <a:off x="3037504" y="4365104"/>
            <a:ext cx="3068991" cy="2038527"/>
          </a:xfrm>
          <a:prstGeom prst="rect">
            <a:avLst/>
          </a:prstGeom>
        </p:spPr>
      </p:pic>
    </p:spTree>
    <p:extLst>
      <p:ext uri="{BB962C8B-B14F-4D97-AF65-F5344CB8AC3E}">
        <p14:creationId xmlns:p14="http://schemas.microsoft.com/office/powerpoint/2010/main" val="277752681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b="1" u="sng" dirty="0">
                <a:solidFill>
                  <a:schemeClr val="accent6">
                    <a:lumMod val="50000"/>
                  </a:schemeClr>
                </a:solidFill>
              </a:rPr>
              <a:t>DAÑO MORAL ELEMENTOS</a:t>
            </a:r>
          </a:p>
        </p:txBody>
      </p:sp>
      <p:sp>
        <p:nvSpPr>
          <p:cNvPr id="3" name="Marcador de contenido 2"/>
          <p:cNvSpPr>
            <a:spLocks noGrp="1"/>
          </p:cNvSpPr>
          <p:nvPr>
            <p:ph idx="4294967295"/>
          </p:nvPr>
        </p:nvSpPr>
        <p:spPr>
          <a:xfrm>
            <a:off x="228600" y="1772816"/>
            <a:ext cx="8686800" cy="5256212"/>
          </a:xfrm>
        </p:spPr>
        <p:txBody>
          <a:bodyPr/>
          <a:lstStyle/>
          <a:p>
            <a:r>
              <a:rPr lang="es-ES_tradnl" dirty="0"/>
              <a:t>Estos elementos son: </a:t>
            </a:r>
          </a:p>
          <a:p>
            <a:pPr marL="0" indent="0">
              <a:buNone/>
            </a:pPr>
            <a:endParaRPr lang="es-ES_tradnl" dirty="0"/>
          </a:p>
          <a:p>
            <a:pPr marL="0" indent="0">
              <a:buNone/>
            </a:pPr>
            <a:r>
              <a:rPr lang="es-ES_tradnl" dirty="0"/>
              <a:t>1) Que exista nexo o relación causal.</a:t>
            </a:r>
          </a:p>
          <a:p>
            <a:endParaRPr lang="es-ES_tradnl" dirty="0"/>
          </a:p>
          <a:p>
            <a:pPr marL="0" indent="0">
              <a:buNone/>
            </a:pPr>
            <a:r>
              <a:rPr lang="es-ES_tradnl" dirty="0"/>
              <a:t>2) Que sea efectivo, cierto, real. No que sea posible o eventual.</a:t>
            </a:r>
          </a:p>
          <a:p>
            <a:pPr marL="0" indent="0">
              <a:buNone/>
            </a:pPr>
            <a:endParaRPr lang="es-ES_tradnl" dirty="0"/>
          </a:p>
          <a:p>
            <a:pPr marL="0" indent="0">
              <a:buNone/>
            </a:pPr>
            <a:r>
              <a:rPr lang="es-ES_tradnl" dirty="0"/>
              <a:t>3) Que sea evaluable, es decir estimable económicamente.  </a:t>
            </a:r>
          </a:p>
          <a:p>
            <a:pPr marL="0" indent="0" algn="just">
              <a:buNone/>
            </a:pPr>
            <a:r>
              <a:rPr lang="es-ES_tradnl" dirty="0"/>
              <a:t> </a:t>
            </a:r>
          </a:p>
          <a:p>
            <a:endParaRPr lang="es-ES" dirty="0"/>
          </a:p>
        </p:txBody>
      </p:sp>
      <p:pic>
        <p:nvPicPr>
          <p:cNvPr id="4" name="Imagen 3">
            <a:extLst>
              <a:ext uri="{FF2B5EF4-FFF2-40B4-BE49-F238E27FC236}">
                <a16:creationId xmlns:a16="http://schemas.microsoft.com/office/drawing/2014/main" id="{37C533D9-4FC0-004C-9B49-52F214D1A4A3}"/>
              </a:ext>
            </a:extLst>
          </p:cNvPr>
          <p:cNvPicPr>
            <a:picLocks noChangeAspect="1"/>
          </p:cNvPicPr>
          <p:nvPr/>
        </p:nvPicPr>
        <p:blipFill>
          <a:blip r:embed="rId2"/>
          <a:stretch>
            <a:fillRect/>
          </a:stretch>
        </p:blipFill>
        <p:spPr>
          <a:xfrm>
            <a:off x="2987824" y="4581128"/>
            <a:ext cx="3159348" cy="1860986"/>
          </a:xfrm>
          <a:prstGeom prst="rect">
            <a:avLst/>
          </a:prstGeom>
        </p:spPr>
      </p:pic>
    </p:spTree>
    <p:extLst>
      <p:ext uri="{BB962C8B-B14F-4D97-AF65-F5344CB8AC3E}">
        <p14:creationId xmlns:p14="http://schemas.microsoft.com/office/powerpoint/2010/main" val="5017070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3fdc6c-0b66-4a01-9ef6-39d08f814d91" xsi:nil="true"/>
    <lcf76f155ced4ddcb4097134ff3c332f xmlns="2c8da538-01c1-493b-aa14-bc4defba99b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8118FC9615CFF44692E0CF64B019F0BF" ma:contentTypeVersion="12" ma:contentTypeDescription="Crear nuevo documento." ma:contentTypeScope="" ma:versionID="0708de5227be600db058c8c73656f4cf">
  <xsd:schema xmlns:xsd="http://www.w3.org/2001/XMLSchema" xmlns:xs="http://www.w3.org/2001/XMLSchema" xmlns:p="http://schemas.microsoft.com/office/2006/metadata/properties" xmlns:ns2="2c8da538-01c1-493b-aa14-bc4defba99bf" xmlns:ns3="243fdc6c-0b66-4a01-9ef6-39d08f814d91" targetNamespace="http://schemas.microsoft.com/office/2006/metadata/properties" ma:root="true" ma:fieldsID="38996452282f15a4067f413280760a5b" ns2:_="" ns3:_="">
    <xsd:import namespace="2c8da538-01c1-493b-aa14-bc4defba99bf"/>
    <xsd:import namespace="243fdc6c-0b66-4a01-9ef6-39d08f814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da538-01c1-493b-aa14-bc4defba99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f10330dd-4343-4ed7-b73a-c95d9dc0e64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fdc6c-0b66-4a01-9ef6-39d08f814d91"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6" nillable="true" ma:displayName="Taxonomy Catch All Column" ma:hidden="true" ma:list="{83767ed6-91d9-4a81-bf30-55a78cf70956}" ma:internalName="TaxCatchAll" ma:showField="CatchAllData" ma:web="243fdc6c-0b66-4a01-9ef6-39d08f814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FA2488-6424-480F-AB69-CD8B22BC0E13}">
  <ds:schemaRefs>
    <ds:schemaRef ds:uri="http://schemas.microsoft.com/office/2006/metadata/properties"/>
    <ds:schemaRef ds:uri="http://schemas.microsoft.com/office/infopath/2007/PartnerControls"/>
    <ds:schemaRef ds:uri="243fdc6c-0b66-4a01-9ef6-39d08f814d91"/>
    <ds:schemaRef ds:uri="2c8da538-01c1-493b-aa14-bc4defba99bf"/>
  </ds:schemaRefs>
</ds:datastoreItem>
</file>

<file path=customXml/itemProps2.xml><?xml version="1.0" encoding="utf-8"?>
<ds:datastoreItem xmlns:ds="http://schemas.openxmlformats.org/officeDocument/2006/customXml" ds:itemID="{E7D0BA96-4EB4-4398-9C1B-8BB2EF0B34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da538-01c1-493b-aa14-bc4defba99bf"/>
    <ds:schemaRef ds:uri="243fdc6c-0b66-4a01-9ef6-39d08f814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94172-BD9E-474D-81B7-1E6645FE59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{CFB72C83-5956-954E-A57E-EA07808D0844}tf10001067</Template>
  <TotalTime>17766</TotalTime>
  <Words>7886</Words>
  <Application>Microsoft Office PowerPoint</Application>
  <PresentationFormat>Presentación en pantalla (4:3)</PresentationFormat>
  <Paragraphs>787</Paragraphs>
  <Slides>141</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141</vt:i4>
      </vt:variant>
    </vt:vector>
  </HeadingPairs>
  <TitlesOfParts>
    <vt:vector size="151" baseType="lpstr">
      <vt:lpstr>Arial</vt:lpstr>
      <vt:lpstr>Baskerville Old Face</vt:lpstr>
      <vt:lpstr>Calibri</vt:lpstr>
      <vt:lpstr>Century Gothic</vt:lpstr>
      <vt:lpstr>Courier New</vt:lpstr>
      <vt:lpstr>Garamond</vt:lpstr>
      <vt:lpstr>Helvetica Neue</vt:lpstr>
      <vt:lpstr>Wingdings</vt:lpstr>
      <vt:lpstr>Wingdings 2</vt:lpstr>
      <vt:lpstr>Savon</vt:lpstr>
      <vt:lpstr>Derecho Privado II</vt:lpstr>
      <vt:lpstr>Hechos jurídicos. </vt:lpstr>
      <vt:lpstr>Presentación de PowerPoint</vt:lpstr>
      <vt:lpstr>DISTINCIONES BÁSICAS:</vt:lpstr>
      <vt:lpstr>I. Antecedente jurídico:</vt:lpstr>
      <vt:lpstr>2. Supuesto de Hecho:</vt:lpstr>
      <vt:lpstr>3. Hecho Jurídico:</vt:lpstr>
      <vt:lpstr>Como causa de efecto jurídico</vt:lpstr>
      <vt:lpstr>Hechos en función causal y efectual</vt:lpstr>
      <vt:lpstr>Hechos relevantes por sí mismos</vt:lpstr>
      <vt:lpstr>Todo lo que no es acto:</vt:lpstr>
      <vt:lpstr>Definición  correcta de hecho jurídico: </vt:lpstr>
      <vt:lpstr>Aspectos Generales del Hecho Jurídico. </vt:lpstr>
      <vt:lpstr>Los hechos jurídicos  pueden tener: </vt:lpstr>
      <vt:lpstr>Clasificación de los hechos jurídicos. </vt:lpstr>
      <vt:lpstr>En relación  con la situación jurídica sucesiva. </vt:lpstr>
      <vt:lpstr>Relación con la situación jurídica anterior. </vt:lpstr>
      <vt:lpstr> En relación con la situación jurídica  anterior y posterior. </vt:lpstr>
      <vt:lpstr>Analizar los hechos jurídicos a través del criterio voluntad </vt:lpstr>
      <vt:lpstr>Clasificaciones tradicionales  </vt:lpstr>
      <vt:lpstr>Clasificación bajo la Teoría Real Objetiva.</vt:lpstr>
      <vt:lpstr>Hechos  de la naturaleza en tres grupos </vt:lpstr>
      <vt:lpstr>Modificaciones de los hechos naturales.</vt:lpstr>
      <vt:lpstr>El tiempo.</vt:lpstr>
      <vt:lpstr>Hechos de la esfera física(son los que tienen incidencia en la esfera orgánica).</vt:lpstr>
      <vt:lpstr>Sentimientos:</vt:lpstr>
      <vt:lpstr>Presentación de PowerPoint</vt:lpstr>
      <vt:lpstr>La prescripción negativa</vt:lpstr>
      <vt:lpstr>Renuncia a la prescripción</vt:lpstr>
      <vt:lpstr>Presentación de PowerPoint</vt:lpstr>
      <vt:lpstr>Prescripción</vt:lpstr>
      <vt:lpstr>Obligación Prescrita.</vt:lpstr>
      <vt:lpstr>Presentación de PowerPoint</vt:lpstr>
      <vt:lpstr>Duración plazo de prescripción </vt:lpstr>
      <vt:lpstr>  Curso de la prescripción  </vt:lpstr>
      <vt:lpstr>INTERRUPCIÓN DE LA PRESCRIPCIÓN</vt:lpstr>
      <vt:lpstr>SUSPENSIÓN DE LA PRESCRIPCIÓN</vt:lpstr>
      <vt:lpstr>La caducidad  </vt:lpstr>
      <vt:lpstr>Diferencias </vt:lpstr>
      <vt:lpstr>Diferencias </vt:lpstr>
      <vt:lpstr>Teoría del negocio jurídico</vt:lpstr>
      <vt:lpstr>Etapa de Validez. (Construcción).</vt:lpstr>
      <vt:lpstr>Presentación de PowerPoint</vt:lpstr>
      <vt:lpstr>Etapa de Eficacia. (Ejecución).</vt:lpstr>
      <vt:lpstr>Presentación de PowerPoint</vt:lpstr>
      <vt:lpstr> Elementos de los negocios jurídicos:</vt:lpstr>
      <vt:lpstr>Negocio Jurídico.</vt:lpstr>
      <vt:lpstr>Esquema del Negocio Jurídico.</vt:lpstr>
      <vt:lpstr>Teoría del negocio jurídico</vt:lpstr>
      <vt:lpstr>Concepto de negocio jurídico:</vt:lpstr>
      <vt:lpstr>  Presupuesto subjetivo. (El sujeto) </vt:lpstr>
      <vt:lpstr>Presentación de PowerPoint</vt:lpstr>
      <vt:lpstr>Capacidad Jurídica </vt:lpstr>
      <vt:lpstr>Presentación de PowerPoint</vt:lpstr>
      <vt:lpstr>Presentación de PowerPoint</vt:lpstr>
      <vt:lpstr>Capacidad de Actuar</vt:lpstr>
      <vt:lpstr>Presentación de PowerPoint</vt:lpstr>
      <vt:lpstr>Presentación de PowerPoint</vt:lpstr>
      <vt:lpstr>Presentación de PowerPoint</vt:lpstr>
      <vt:lpstr>Legitimación</vt:lpstr>
      <vt:lpstr>Titularidad.</vt:lpstr>
      <vt:lpstr>Compatibilidad.</vt:lpstr>
      <vt:lpstr> El objeto presupuesto objetivo</vt:lpstr>
      <vt:lpstr>Objeto.</vt:lpstr>
      <vt:lpstr>Existencia.</vt:lpstr>
      <vt:lpstr>Posible.</vt:lpstr>
      <vt:lpstr>Tipos de imposibilidades:</vt:lpstr>
      <vt:lpstr>La imposibilidad del objeto</vt:lpstr>
      <vt:lpstr>Objeto determinado</vt:lpstr>
      <vt:lpstr>Valor exigible del objeto.</vt:lpstr>
      <vt:lpstr>Los elementos esenciales </vt:lpstr>
      <vt:lpstr>La voluntad:  </vt:lpstr>
      <vt:lpstr>TIENE 3 MOMENTOS:</vt:lpstr>
      <vt:lpstr>La voluntad:  </vt:lpstr>
      <vt:lpstr>Voluntad de la manifestación y voluntad de lo contenido</vt:lpstr>
      <vt:lpstr>El consentimiento</vt:lpstr>
      <vt:lpstr>Fases del consentimiento</vt:lpstr>
      <vt:lpstr>Voluntad entre ausentes.</vt:lpstr>
      <vt:lpstr>La oferta</vt:lpstr>
      <vt:lpstr>La aceptación</vt:lpstr>
      <vt:lpstr>Teorías Cuando la oferta y la aceptación se da entre ausentes</vt:lpstr>
      <vt:lpstr>Teoría de la aceptación:</vt:lpstr>
      <vt:lpstr>Teoría de la expedición:</vt:lpstr>
      <vt:lpstr>Teoría de la información:</vt:lpstr>
      <vt:lpstr>Teoría de la recepción:</vt:lpstr>
      <vt:lpstr>Presentación de PowerPoint</vt:lpstr>
      <vt:lpstr>Manifestación de la voluntad.</vt:lpstr>
      <vt:lpstr>Clases de manifestaciones de la voluntad:</vt:lpstr>
      <vt:lpstr>Clases de manifestaciones de la voluntad:</vt:lpstr>
      <vt:lpstr>Clases de manifestaciones de la voluntad:</vt:lpstr>
      <vt:lpstr>Perfeccionamiento de la manifestación.</vt:lpstr>
      <vt:lpstr>El silencio</vt:lpstr>
      <vt:lpstr>Formas y formalidades del negocio jurídico:</vt:lpstr>
      <vt:lpstr>Ausencia y vicios de la voluntad</vt:lpstr>
      <vt:lpstr>a- Hipótesis de falta de voluntad de la manifestación y consecuente falta de la voluntad del contenido. </vt:lpstr>
      <vt:lpstr>b- Falta de voluntad por error: Error obstativo. </vt:lpstr>
      <vt:lpstr>Presentación de PowerPoint</vt:lpstr>
      <vt:lpstr>c- Falta de voluntad por manifestación consciente de lo no querido. </vt:lpstr>
      <vt:lpstr>d- Vicios de la voluntad. </vt:lpstr>
      <vt:lpstr>La causa </vt:lpstr>
      <vt:lpstr>Esquema de la Causa Lícita.</vt:lpstr>
      <vt:lpstr>¿Cuando hay causa justa?</vt:lpstr>
      <vt:lpstr>Causa ilícita.</vt:lpstr>
      <vt:lpstr>Elemento Natural </vt:lpstr>
      <vt:lpstr>Elementos accidentales</vt:lpstr>
      <vt:lpstr>Condición:</vt:lpstr>
      <vt:lpstr>Tipos de Condiciones.</vt:lpstr>
      <vt:lpstr>Tipos de Condiciones.</vt:lpstr>
      <vt:lpstr>El Término:</vt:lpstr>
      <vt:lpstr>El Modo:</vt:lpstr>
      <vt:lpstr>Patología negocial</vt:lpstr>
      <vt:lpstr>Invalidez</vt:lpstr>
      <vt:lpstr>¿Cómo hago valer una nulidad absoluta?</vt:lpstr>
      <vt:lpstr>¿Cómo hago valer la nulidad relativa?</vt:lpstr>
      <vt:lpstr>¿Cómo se determina quien esta legitimado para ello?</vt:lpstr>
      <vt:lpstr>Si la acción está sujeta a algún plazo:</vt:lpstr>
      <vt:lpstr>Modalidades de restauración si se declara la nulidad.</vt:lpstr>
      <vt:lpstr>Ineficacia </vt:lpstr>
      <vt:lpstr>Ineficacia</vt:lpstr>
      <vt:lpstr>Causas Internas y externas de ineficacia:</vt:lpstr>
      <vt:lpstr>Causas Internas y externas de ineficacia:</vt:lpstr>
      <vt:lpstr>Figuras que afectan la eficacia.</vt:lpstr>
      <vt:lpstr>Figuras que afectan la eficacia.</vt:lpstr>
      <vt:lpstr>Figuras que afectan la eficacia.</vt:lpstr>
      <vt:lpstr>Responsabilidad civil Extracontractual</vt:lpstr>
      <vt:lpstr>Responsabilidad Civil en general. </vt:lpstr>
      <vt:lpstr>Responsabilidad Civil Contractual.</vt:lpstr>
      <vt:lpstr>Responsabilidad Civil Contractual y Extracontractual.</vt:lpstr>
      <vt:lpstr>Carga de la Prueba</vt:lpstr>
      <vt:lpstr>Tipos de responsabilidad civil extracontractual</vt:lpstr>
      <vt:lpstr>Jurisprudencia.</vt:lpstr>
      <vt:lpstr>Responsabilidad civil extracontractual subjetiva</vt:lpstr>
      <vt:lpstr>Presentación de PowerPoint</vt:lpstr>
      <vt:lpstr>Presentación de PowerPoint</vt:lpstr>
      <vt:lpstr>Responsabilidad civil extracontractual subjetiva indirecta </vt:lpstr>
      <vt:lpstr>Responsabilidad civil extracontractual objetiva o sin culpa</vt:lpstr>
      <vt:lpstr>Presentación de PowerPoint</vt:lpstr>
      <vt:lpstr>Presentación de PowerPoint</vt:lpstr>
      <vt:lpstr>Daños y perjuicios</vt:lpstr>
      <vt:lpstr>DAÑO MORAL</vt:lpstr>
      <vt:lpstr>DAÑO MORAL ELEMENTOS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Hechos jurídicos.</dc:title>
  <dc:creator>Familia Cerdas</dc:creator>
  <cp:lastModifiedBy>Administrador Campus Virtual</cp:lastModifiedBy>
  <cp:revision>189</cp:revision>
  <dcterms:created xsi:type="dcterms:W3CDTF">2008-09-02T14:55:38Z</dcterms:created>
  <dcterms:modified xsi:type="dcterms:W3CDTF">2023-04-27T22:17:39Z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6792100.00000000</vt:lpwstr>
  </property>
  <property fmtid="{D5CDD505-2E9C-101B-9397-08002B2CF9AE}" pid="3" name="ContentTypeId">
    <vt:lpwstr>0x0101008118FC9615CFF44692E0CF64B019F0BF</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