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17" r:id="rId4"/>
  </p:sldMasterIdLst>
  <p:notesMasterIdLst>
    <p:notesMasterId r:id="rId283"/>
  </p:notesMasterIdLst>
  <p:handoutMasterIdLst>
    <p:handoutMasterId r:id="rId284"/>
  </p:handoutMasterIdLst>
  <p:sldIdLst>
    <p:sldId id="259" r:id="rId5"/>
    <p:sldId id="328" r:id="rId6"/>
    <p:sldId id="329" r:id="rId7"/>
    <p:sldId id="330" r:id="rId8"/>
    <p:sldId id="331" r:id="rId9"/>
    <p:sldId id="332" r:id="rId10"/>
    <p:sldId id="333" r:id="rId11"/>
    <p:sldId id="334" r:id="rId12"/>
    <p:sldId id="335" r:id="rId13"/>
    <p:sldId id="336" r:id="rId14"/>
    <p:sldId id="337" r:id="rId15"/>
    <p:sldId id="338" r:id="rId16"/>
    <p:sldId id="339" r:id="rId17"/>
    <p:sldId id="340" r:id="rId18"/>
    <p:sldId id="341" r:id="rId19"/>
    <p:sldId id="342" r:id="rId20"/>
    <p:sldId id="343" r:id="rId21"/>
    <p:sldId id="344" r:id="rId22"/>
    <p:sldId id="345" r:id="rId23"/>
    <p:sldId id="346" r:id="rId24"/>
    <p:sldId id="347" r:id="rId25"/>
    <p:sldId id="348" r:id="rId26"/>
    <p:sldId id="349" r:id="rId27"/>
    <p:sldId id="350" r:id="rId28"/>
    <p:sldId id="351" r:id="rId29"/>
    <p:sldId id="261" r:id="rId30"/>
    <p:sldId id="263" r:id="rId31"/>
    <p:sldId id="262" r:id="rId32"/>
    <p:sldId id="286" r:id="rId33"/>
    <p:sldId id="264" r:id="rId34"/>
    <p:sldId id="287" r:id="rId35"/>
    <p:sldId id="288" r:id="rId36"/>
    <p:sldId id="267" r:id="rId37"/>
    <p:sldId id="265" r:id="rId38"/>
    <p:sldId id="266" r:id="rId39"/>
    <p:sldId id="268" r:id="rId40"/>
    <p:sldId id="269" r:id="rId41"/>
    <p:sldId id="270" r:id="rId42"/>
    <p:sldId id="271" r:id="rId43"/>
    <p:sldId id="272" r:id="rId44"/>
    <p:sldId id="273" r:id="rId45"/>
    <p:sldId id="274" r:id="rId46"/>
    <p:sldId id="275" r:id="rId47"/>
    <p:sldId id="278" r:id="rId48"/>
    <p:sldId id="276" r:id="rId49"/>
    <p:sldId id="285" r:id="rId50"/>
    <p:sldId id="277" r:id="rId51"/>
    <p:sldId id="279" r:id="rId52"/>
    <p:sldId id="284" r:id="rId53"/>
    <p:sldId id="280" r:id="rId54"/>
    <p:sldId id="281" r:id="rId55"/>
    <p:sldId id="282" r:id="rId56"/>
    <p:sldId id="283" r:id="rId57"/>
    <p:sldId id="289" r:id="rId58"/>
    <p:sldId id="290" r:id="rId59"/>
    <p:sldId id="291" r:id="rId60"/>
    <p:sldId id="292" r:id="rId61"/>
    <p:sldId id="293" r:id="rId62"/>
    <p:sldId id="294" r:id="rId63"/>
    <p:sldId id="295" r:id="rId64"/>
    <p:sldId id="321" r:id="rId65"/>
    <p:sldId id="296" r:id="rId66"/>
    <p:sldId id="297" r:id="rId67"/>
    <p:sldId id="298" r:id="rId68"/>
    <p:sldId id="299" r:id="rId69"/>
    <p:sldId id="300" r:id="rId70"/>
    <p:sldId id="301" r:id="rId71"/>
    <p:sldId id="302" r:id="rId72"/>
    <p:sldId id="303" r:id="rId73"/>
    <p:sldId id="304" r:id="rId74"/>
    <p:sldId id="305" r:id="rId75"/>
    <p:sldId id="306" r:id="rId76"/>
    <p:sldId id="307" r:id="rId77"/>
    <p:sldId id="308" r:id="rId78"/>
    <p:sldId id="309" r:id="rId79"/>
    <p:sldId id="310" r:id="rId80"/>
    <p:sldId id="311" r:id="rId81"/>
    <p:sldId id="312" r:id="rId82"/>
    <p:sldId id="313" r:id="rId83"/>
    <p:sldId id="314" r:id="rId84"/>
    <p:sldId id="315" r:id="rId85"/>
    <p:sldId id="316" r:id="rId86"/>
    <p:sldId id="317" r:id="rId87"/>
    <p:sldId id="318" r:id="rId88"/>
    <p:sldId id="319" r:id="rId89"/>
    <p:sldId id="320" r:id="rId90"/>
    <p:sldId id="322" r:id="rId91"/>
    <p:sldId id="323" r:id="rId92"/>
    <p:sldId id="324" r:id="rId93"/>
    <p:sldId id="325" r:id="rId94"/>
    <p:sldId id="326" r:id="rId95"/>
    <p:sldId id="411" r:id="rId96"/>
    <p:sldId id="412" r:id="rId97"/>
    <p:sldId id="413" r:id="rId98"/>
    <p:sldId id="414" r:id="rId99"/>
    <p:sldId id="415" r:id="rId100"/>
    <p:sldId id="416" r:id="rId101"/>
    <p:sldId id="417" r:id="rId102"/>
    <p:sldId id="418" r:id="rId103"/>
    <p:sldId id="419" r:id="rId104"/>
    <p:sldId id="420" r:id="rId105"/>
    <p:sldId id="421" r:id="rId106"/>
    <p:sldId id="422" r:id="rId107"/>
    <p:sldId id="423" r:id="rId108"/>
    <p:sldId id="424" r:id="rId109"/>
    <p:sldId id="425" r:id="rId110"/>
    <p:sldId id="426" r:id="rId111"/>
    <p:sldId id="327" r:id="rId112"/>
    <p:sldId id="427" r:id="rId113"/>
    <p:sldId id="352" r:id="rId114"/>
    <p:sldId id="353" r:id="rId115"/>
    <p:sldId id="354" r:id="rId116"/>
    <p:sldId id="355" r:id="rId117"/>
    <p:sldId id="356" r:id="rId118"/>
    <p:sldId id="357" r:id="rId119"/>
    <p:sldId id="358" r:id="rId120"/>
    <p:sldId id="359" r:id="rId121"/>
    <p:sldId id="360" r:id="rId122"/>
    <p:sldId id="361" r:id="rId123"/>
    <p:sldId id="362" r:id="rId124"/>
    <p:sldId id="363" r:id="rId125"/>
    <p:sldId id="364" r:id="rId126"/>
    <p:sldId id="365" r:id="rId127"/>
    <p:sldId id="366" r:id="rId128"/>
    <p:sldId id="367" r:id="rId129"/>
    <p:sldId id="368" r:id="rId130"/>
    <p:sldId id="370" r:id="rId131"/>
    <p:sldId id="369" r:id="rId132"/>
    <p:sldId id="371" r:id="rId133"/>
    <p:sldId id="372" r:id="rId134"/>
    <p:sldId id="373" r:id="rId135"/>
    <p:sldId id="374" r:id="rId136"/>
    <p:sldId id="375" r:id="rId137"/>
    <p:sldId id="376" r:id="rId138"/>
    <p:sldId id="377" r:id="rId139"/>
    <p:sldId id="378" r:id="rId140"/>
    <p:sldId id="379" r:id="rId141"/>
    <p:sldId id="380" r:id="rId142"/>
    <p:sldId id="381" r:id="rId143"/>
    <p:sldId id="382" r:id="rId144"/>
    <p:sldId id="383" r:id="rId145"/>
    <p:sldId id="384" r:id="rId146"/>
    <p:sldId id="391" r:id="rId147"/>
    <p:sldId id="392" r:id="rId148"/>
    <p:sldId id="393" r:id="rId149"/>
    <p:sldId id="394" r:id="rId150"/>
    <p:sldId id="385" r:id="rId151"/>
    <p:sldId id="386" r:id="rId152"/>
    <p:sldId id="387" r:id="rId153"/>
    <p:sldId id="388" r:id="rId154"/>
    <p:sldId id="389" r:id="rId155"/>
    <p:sldId id="390" r:id="rId156"/>
    <p:sldId id="395" r:id="rId157"/>
    <p:sldId id="396" r:id="rId158"/>
    <p:sldId id="397" r:id="rId159"/>
    <p:sldId id="398" r:id="rId160"/>
    <p:sldId id="399" r:id="rId161"/>
    <p:sldId id="400" r:id="rId162"/>
    <p:sldId id="401" r:id="rId163"/>
    <p:sldId id="402" r:id="rId164"/>
    <p:sldId id="403" r:id="rId165"/>
    <p:sldId id="404" r:id="rId166"/>
    <p:sldId id="405" r:id="rId167"/>
    <p:sldId id="406" r:id="rId168"/>
    <p:sldId id="407" r:id="rId169"/>
    <p:sldId id="408" r:id="rId170"/>
    <p:sldId id="409" r:id="rId171"/>
    <p:sldId id="410" r:id="rId172"/>
    <p:sldId id="428" r:id="rId173"/>
    <p:sldId id="453" r:id="rId174"/>
    <p:sldId id="456" r:id="rId175"/>
    <p:sldId id="454" r:id="rId176"/>
    <p:sldId id="455" r:id="rId177"/>
    <p:sldId id="457" r:id="rId178"/>
    <p:sldId id="429" r:id="rId179"/>
    <p:sldId id="430" r:id="rId180"/>
    <p:sldId id="431" r:id="rId181"/>
    <p:sldId id="432" r:id="rId182"/>
    <p:sldId id="433" r:id="rId183"/>
    <p:sldId id="434" r:id="rId184"/>
    <p:sldId id="435" r:id="rId185"/>
    <p:sldId id="436" r:id="rId186"/>
    <p:sldId id="437" r:id="rId187"/>
    <p:sldId id="438" r:id="rId188"/>
    <p:sldId id="439" r:id="rId189"/>
    <p:sldId id="440" r:id="rId190"/>
    <p:sldId id="441" r:id="rId191"/>
    <p:sldId id="442" r:id="rId192"/>
    <p:sldId id="443" r:id="rId193"/>
    <p:sldId id="444" r:id="rId194"/>
    <p:sldId id="445" r:id="rId195"/>
    <p:sldId id="446" r:id="rId196"/>
    <p:sldId id="447" r:id="rId197"/>
    <p:sldId id="448" r:id="rId198"/>
    <p:sldId id="449" r:id="rId199"/>
    <p:sldId id="450" r:id="rId200"/>
    <p:sldId id="451" r:id="rId201"/>
    <p:sldId id="452" r:id="rId202"/>
    <p:sldId id="458" r:id="rId203"/>
    <p:sldId id="459" r:id="rId204"/>
    <p:sldId id="468" r:id="rId205"/>
    <p:sldId id="460" r:id="rId206"/>
    <p:sldId id="469" r:id="rId207"/>
    <p:sldId id="470" r:id="rId208"/>
    <p:sldId id="471" r:id="rId209"/>
    <p:sldId id="472" r:id="rId210"/>
    <p:sldId id="473" r:id="rId211"/>
    <p:sldId id="474" r:id="rId212"/>
    <p:sldId id="475" r:id="rId213"/>
    <p:sldId id="461" r:id="rId214"/>
    <p:sldId id="476" r:id="rId215"/>
    <p:sldId id="477" r:id="rId216"/>
    <p:sldId id="478" r:id="rId217"/>
    <p:sldId id="479" r:id="rId218"/>
    <p:sldId id="480" r:id="rId219"/>
    <p:sldId id="481" r:id="rId220"/>
    <p:sldId id="482" r:id="rId221"/>
    <p:sldId id="483" r:id="rId222"/>
    <p:sldId id="484" r:id="rId223"/>
    <p:sldId id="485" r:id="rId224"/>
    <p:sldId id="486" r:id="rId225"/>
    <p:sldId id="487" r:id="rId226"/>
    <p:sldId id="488" r:id="rId227"/>
    <p:sldId id="489" r:id="rId228"/>
    <p:sldId id="490" r:id="rId229"/>
    <p:sldId id="491" r:id="rId230"/>
    <p:sldId id="492" r:id="rId231"/>
    <p:sldId id="493" r:id="rId232"/>
    <p:sldId id="494" r:id="rId233"/>
    <p:sldId id="462" r:id="rId234"/>
    <p:sldId id="463" r:id="rId235"/>
    <p:sldId id="464" r:id="rId236"/>
    <p:sldId id="465" r:id="rId237"/>
    <p:sldId id="466" r:id="rId238"/>
    <p:sldId id="467" r:id="rId239"/>
    <p:sldId id="495" r:id="rId240"/>
    <p:sldId id="496" r:id="rId241"/>
    <p:sldId id="497" r:id="rId242"/>
    <p:sldId id="498" r:id="rId243"/>
    <p:sldId id="499" r:id="rId244"/>
    <p:sldId id="500" r:id="rId245"/>
    <p:sldId id="501" r:id="rId246"/>
    <p:sldId id="502" r:id="rId247"/>
    <p:sldId id="503" r:id="rId248"/>
    <p:sldId id="504" r:id="rId249"/>
    <p:sldId id="505" r:id="rId250"/>
    <p:sldId id="506" r:id="rId251"/>
    <p:sldId id="507" r:id="rId252"/>
    <p:sldId id="508" r:id="rId253"/>
    <p:sldId id="257" r:id="rId254"/>
    <p:sldId id="509" r:id="rId255"/>
    <p:sldId id="510" r:id="rId256"/>
    <p:sldId id="511" r:id="rId257"/>
    <p:sldId id="512" r:id="rId258"/>
    <p:sldId id="513" r:id="rId259"/>
    <p:sldId id="514" r:id="rId260"/>
    <p:sldId id="516" r:id="rId261"/>
    <p:sldId id="517" r:id="rId262"/>
    <p:sldId id="518" r:id="rId263"/>
    <p:sldId id="519" r:id="rId264"/>
    <p:sldId id="520" r:id="rId265"/>
    <p:sldId id="521" r:id="rId266"/>
    <p:sldId id="522" r:id="rId267"/>
    <p:sldId id="523" r:id="rId268"/>
    <p:sldId id="524" r:id="rId269"/>
    <p:sldId id="525" r:id="rId270"/>
    <p:sldId id="526" r:id="rId271"/>
    <p:sldId id="527" r:id="rId272"/>
    <p:sldId id="528" r:id="rId273"/>
    <p:sldId id="529" r:id="rId274"/>
    <p:sldId id="530" r:id="rId275"/>
    <p:sldId id="531" r:id="rId276"/>
    <p:sldId id="532" r:id="rId277"/>
    <p:sldId id="533" r:id="rId278"/>
    <p:sldId id="534" r:id="rId279"/>
    <p:sldId id="535" r:id="rId280"/>
    <p:sldId id="536" r:id="rId281"/>
    <p:sldId id="537" r:id="rId282"/>
  </p:sldIdLst>
  <p:sldSz cx="12192000" cy="6858000"/>
  <p:notesSz cx="6858000" cy="9144000"/>
  <p:defaultTextStyle>
    <a:defPPr rtl="0">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or"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99"/>
    <a:srgbClr val="663300"/>
    <a:srgbClr val="8656AA"/>
    <a:srgbClr val="A50021"/>
    <a:srgbClr val="B947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8591" autoAdjust="0"/>
    <p:restoredTop sz="94639" autoAdjust="0"/>
  </p:normalViewPr>
  <p:slideViewPr>
    <p:cSldViewPr snapToGrid="0">
      <p:cViewPr varScale="1">
        <p:scale>
          <a:sx n="78" d="100"/>
          <a:sy n="78" d="100"/>
        </p:scale>
        <p:origin x="184" y="1848"/>
      </p:cViewPr>
      <p:guideLst/>
    </p:cSldViewPr>
  </p:slideViewPr>
  <p:notesTextViewPr>
    <p:cViewPr>
      <p:scale>
        <a:sx n="1" d="1"/>
        <a:sy n="1" d="1"/>
      </p:scale>
      <p:origin x="0" y="0"/>
    </p:cViewPr>
  </p:notesTextViewPr>
  <p:notesViewPr>
    <p:cSldViewPr snapToGrid="0">
      <p:cViewPr varScale="1">
        <p:scale>
          <a:sx n="88" d="100"/>
          <a:sy n="88" d="100"/>
        </p:scale>
        <p:origin x="3822" y="66"/>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63" Type="http://schemas.openxmlformats.org/officeDocument/2006/relationships/slide" Target="slides/slide59.xml"/><Relationship Id="rId159" Type="http://schemas.openxmlformats.org/officeDocument/2006/relationships/slide" Target="slides/slide155.xml"/><Relationship Id="rId170" Type="http://schemas.openxmlformats.org/officeDocument/2006/relationships/slide" Target="slides/slide166.xml"/><Relationship Id="rId226" Type="http://schemas.openxmlformats.org/officeDocument/2006/relationships/slide" Target="slides/slide222.xml"/><Relationship Id="rId268" Type="http://schemas.openxmlformats.org/officeDocument/2006/relationships/slide" Target="slides/slide264.xml"/><Relationship Id="rId32" Type="http://schemas.openxmlformats.org/officeDocument/2006/relationships/slide" Target="slides/slide28.xml"/><Relationship Id="rId74" Type="http://schemas.openxmlformats.org/officeDocument/2006/relationships/slide" Target="slides/slide70.xml"/><Relationship Id="rId128" Type="http://schemas.openxmlformats.org/officeDocument/2006/relationships/slide" Target="slides/slide124.xml"/><Relationship Id="rId5" Type="http://schemas.openxmlformats.org/officeDocument/2006/relationships/slide" Target="slides/slide1.xml"/><Relationship Id="rId181" Type="http://schemas.openxmlformats.org/officeDocument/2006/relationships/slide" Target="slides/slide177.xml"/><Relationship Id="rId237" Type="http://schemas.openxmlformats.org/officeDocument/2006/relationships/slide" Target="slides/slide233.xml"/><Relationship Id="rId279" Type="http://schemas.openxmlformats.org/officeDocument/2006/relationships/slide" Target="slides/slide275.xml"/><Relationship Id="rId43" Type="http://schemas.openxmlformats.org/officeDocument/2006/relationships/slide" Target="slides/slide39.xml"/><Relationship Id="rId139" Type="http://schemas.openxmlformats.org/officeDocument/2006/relationships/slide" Target="slides/slide135.xml"/><Relationship Id="rId85" Type="http://schemas.openxmlformats.org/officeDocument/2006/relationships/slide" Target="slides/slide81.xml"/><Relationship Id="rId150" Type="http://schemas.openxmlformats.org/officeDocument/2006/relationships/slide" Target="slides/slide146.xml"/><Relationship Id="rId192" Type="http://schemas.openxmlformats.org/officeDocument/2006/relationships/slide" Target="slides/slide188.xml"/><Relationship Id="rId206" Type="http://schemas.openxmlformats.org/officeDocument/2006/relationships/slide" Target="slides/slide202.xml"/><Relationship Id="rId248" Type="http://schemas.openxmlformats.org/officeDocument/2006/relationships/slide" Target="slides/slide244.xml"/><Relationship Id="rId269" Type="http://schemas.openxmlformats.org/officeDocument/2006/relationships/slide" Target="slides/slide265.xml"/><Relationship Id="rId12" Type="http://schemas.openxmlformats.org/officeDocument/2006/relationships/slide" Target="slides/slide8.xml"/><Relationship Id="rId33" Type="http://schemas.openxmlformats.org/officeDocument/2006/relationships/slide" Target="slides/slide29.xml"/><Relationship Id="rId108" Type="http://schemas.openxmlformats.org/officeDocument/2006/relationships/slide" Target="slides/slide104.xml"/><Relationship Id="rId129" Type="http://schemas.openxmlformats.org/officeDocument/2006/relationships/slide" Target="slides/slide125.xml"/><Relationship Id="rId280" Type="http://schemas.openxmlformats.org/officeDocument/2006/relationships/slide" Target="slides/slide276.xml"/><Relationship Id="rId54" Type="http://schemas.openxmlformats.org/officeDocument/2006/relationships/slide" Target="slides/slide50.xml"/><Relationship Id="rId75" Type="http://schemas.openxmlformats.org/officeDocument/2006/relationships/slide" Target="slides/slide71.xml"/><Relationship Id="rId96" Type="http://schemas.openxmlformats.org/officeDocument/2006/relationships/slide" Target="slides/slide92.xml"/><Relationship Id="rId140" Type="http://schemas.openxmlformats.org/officeDocument/2006/relationships/slide" Target="slides/slide136.xml"/><Relationship Id="rId161" Type="http://schemas.openxmlformats.org/officeDocument/2006/relationships/slide" Target="slides/slide157.xml"/><Relationship Id="rId182" Type="http://schemas.openxmlformats.org/officeDocument/2006/relationships/slide" Target="slides/slide178.xml"/><Relationship Id="rId217" Type="http://schemas.openxmlformats.org/officeDocument/2006/relationships/slide" Target="slides/slide213.xml"/><Relationship Id="rId6" Type="http://schemas.openxmlformats.org/officeDocument/2006/relationships/slide" Target="slides/slide2.xml"/><Relationship Id="rId238" Type="http://schemas.openxmlformats.org/officeDocument/2006/relationships/slide" Target="slides/slide234.xml"/><Relationship Id="rId259" Type="http://schemas.openxmlformats.org/officeDocument/2006/relationships/slide" Target="slides/slide255.xml"/><Relationship Id="rId23" Type="http://schemas.openxmlformats.org/officeDocument/2006/relationships/slide" Target="slides/slide19.xml"/><Relationship Id="rId119" Type="http://schemas.openxmlformats.org/officeDocument/2006/relationships/slide" Target="slides/slide115.xml"/><Relationship Id="rId270" Type="http://schemas.openxmlformats.org/officeDocument/2006/relationships/slide" Target="slides/slide266.xml"/><Relationship Id="rId44" Type="http://schemas.openxmlformats.org/officeDocument/2006/relationships/slide" Target="slides/slide40.xml"/><Relationship Id="rId65" Type="http://schemas.openxmlformats.org/officeDocument/2006/relationships/slide" Target="slides/slide61.xml"/><Relationship Id="rId86" Type="http://schemas.openxmlformats.org/officeDocument/2006/relationships/slide" Target="slides/slide82.xml"/><Relationship Id="rId130" Type="http://schemas.openxmlformats.org/officeDocument/2006/relationships/slide" Target="slides/slide126.xml"/><Relationship Id="rId151" Type="http://schemas.openxmlformats.org/officeDocument/2006/relationships/slide" Target="slides/slide147.xml"/><Relationship Id="rId172" Type="http://schemas.openxmlformats.org/officeDocument/2006/relationships/slide" Target="slides/slide168.xml"/><Relationship Id="rId193" Type="http://schemas.openxmlformats.org/officeDocument/2006/relationships/slide" Target="slides/slide189.xml"/><Relationship Id="rId207" Type="http://schemas.openxmlformats.org/officeDocument/2006/relationships/slide" Target="slides/slide203.xml"/><Relationship Id="rId228" Type="http://schemas.openxmlformats.org/officeDocument/2006/relationships/slide" Target="slides/slide224.xml"/><Relationship Id="rId249" Type="http://schemas.openxmlformats.org/officeDocument/2006/relationships/slide" Target="slides/slide245.xml"/><Relationship Id="rId13" Type="http://schemas.openxmlformats.org/officeDocument/2006/relationships/slide" Target="slides/slide9.xml"/><Relationship Id="rId109" Type="http://schemas.openxmlformats.org/officeDocument/2006/relationships/slide" Target="slides/slide105.xml"/><Relationship Id="rId260" Type="http://schemas.openxmlformats.org/officeDocument/2006/relationships/slide" Target="slides/slide256.xml"/><Relationship Id="rId281" Type="http://schemas.openxmlformats.org/officeDocument/2006/relationships/slide" Target="slides/slide277.xml"/><Relationship Id="rId34" Type="http://schemas.openxmlformats.org/officeDocument/2006/relationships/slide" Target="slides/slide30.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20" Type="http://schemas.openxmlformats.org/officeDocument/2006/relationships/slide" Target="slides/slide116.xml"/><Relationship Id="rId141" Type="http://schemas.openxmlformats.org/officeDocument/2006/relationships/slide" Target="slides/slide137.xml"/><Relationship Id="rId7" Type="http://schemas.openxmlformats.org/officeDocument/2006/relationships/slide" Target="slides/slide3.xml"/><Relationship Id="rId162" Type="http://schemas.openxmlformats.org/officeDocument/2006/relationships/slide" Target="slides/slide158.xml"/><Relationship Id="rId183" Type="http://schemas.openxmlformats.org/officeDocument/2006/relationships/slide" Target="slides/slide179.xml"/><Relationship Id="rId218" Type="http://schemas.openxmlformats.org/officeDocument/2006/relationships/slide" Target="slides/slide214.xml"/><Relationship Id="rId239" Type="http://schemas.openxmlformats.org/officeDocument/2006/relationships/slide" Target="slides/slide235.xml"/><Relationship Id="rId250" Type="http://schemas.openxmlformats.org/officeDocument/2006/relationships/slide" Target="slides/slide246.xml"/><Relationship Id="rId271" Type="http://schemas.openxmlformats.org/officeDocument/2006/relationships/slide" Target="slides/slide267.xml"/><Relationship Id="rId24" Type="http://schemas.openxmlformats.org/officeDocument/2006/relationships/slide" Target="slides/slide20.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31" Type="http://schemas.openxmlformats.org/officeDocument/2006/relationships/slide" Target="slides/slide127.xml"/><Relationship Id="rId152" Type="http://schemas.openxmlformats.org/officeDocument/2006/relationships/slide" Target="slides/slide148.xml"/><Relationship Id="rId173" Type="http://schemas.openxmlformats.org/officeDocument/2006/relationships/slide" Target="slides/slide169.xml"/><Relationship Id="rId194" Type="http://schemas.openxmlformats.org/officeDocument/2006/relationships/slide" Target="slides/slide190.xml"/><Relationship Id="rId208" Type="http://schemas.openxmlformats.org/officeDocument/2006/relationships/slide" Target="slides/slide204.xml"/><Relationship Id="rId229" Type="http://schemas.openxmlformats.org/officeDocument/2006/relationships/slide" Target="slides/slide225.xml"/><Relationship Id="rId240" Type="http://schemas.openxmlformats.org/officeDocument/2006/relationships/slide" Target="slides/slide236.xml"/><Relationship Id="rId261" Type="http://schemas.openxmlformats.org/officeDocument/2006/relationships/slide" Target="slides/slide257.xml"/><Relationship Id="rId14" Type="http://schemas.openxmlformats.org/officeDocument/2006/relationships/slide" Target="slides/slide10.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282" Type="http://schemas.openxmlformats.org/officeDocument/2006/relationships/slide" Target="slides/slide278.xml"/><Relationship Id="rId8" Type="http://schemas.openxmlformats.org/officeDocument/2006/relationships/slide" Target="slides/slide4.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slide" Target="slides/slide159.xml"/><Relationship Id="rId184" Type="http://schemas.openxmlformats.org/officeDocument/2006/relationships/slide" Target="slides/slide180.xml"/><Relationship Id="rId219" Type="http://schemas.openxmlformats.org/officeDocument/2006/relationships/slide" Target="slides/slide215.xml"/><Relationship Id="rId230" Type="http://schemas.openxmlformats.org/officeDocument/2006/relationships/slide" Target="slides/slide226.xml"/><Relationship Id="rId251" Type="http://schemas.openxmlformats.org/officeDocument/2006/relationships/slide" Target="slides/slide247.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272" Type="http://schemas.openxmlformats.org/officeDocument/2006/relationships/slide" Target="slides/slide268.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74" Type="http://schemas.openxmlformats.org/officeDocument/2006/relationships/slide" Target="slides/slide170.xml"/><Relationship Id="rId195" Type="http://schemas.openxmlformats.org/officeDocument/2006/relationships/slide" Target="slides/slide191.xml"/><Relationship Id="rId209" Type="http://schemas.openxmlformats.org/officeDocument/2006/relationships/slide" Target="slides/slide205.xml"/><Relationship Id="rId220" Type="http://schemas.openxmlformats.org/officeDocument/2006/relationships/slide" Target="slides/slide216.xml"/><Relationship Id="rId241" Type="http://schemas.openxmlformats.org/officeDocument/2006/relationships/slide" Target="slides/slide237.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262" Type="http://schemas.openxmlformats.org/officeDocument/2006/relationships/slide" Target="slides/slide258.xml"/><Relationship Id="rId283" Type="http://schemas.openxmlformats.org/officeDocument/2006/relationships/notesMaster" Target="notesMasters/notesMaster1.xml"/><Relationship Id="rId78" Type="http://schemas.openxmlformats.org/officeDocument/2006/relationships/slide" Target="slides/slide74.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64" Type="http://schemas.openxmlformats.org/officeDocument/2006/relationships/slide" Target="slides/slide160.xml"/><Relationship Id="rId185" Type="http://schemas.openxmlformats.org/officeDocument/2006/relationships/slide" Target="slides/slide181.xml"/><Relationship Id="rId9" Type="http://schemas.openxmlformats.org/officeDocument/2006/relationships/slide" Target="slides/slide5.xml"/><Relationship Id="rId210" Type="http://schemas.openxmlformats.org/officeDocument/2006/relationships/slide" Target="slides/slide206.xml"/><Relationship Id="rId26" Type="http://schemas.openxmlformats.org/officeDocument/2006/relationships/slide" Target="slides/slide22.xml"/><Relationship Id="rId231" Type="http://schemas.openxmlformats.org/officeDocument/2006/relationships/slide" Target="slides/slide227.xml"/><Relationship Id="rId252" Type="http://schemas.openxmlformats.org/officeDocument/2006/relationships/slide" Target="slides/slide248.xml"/><Relationship Id="rId273" Type="http://schemas.openxmlformats.org/officeDocument/2006/relationships/slide" Target="slides/slide269.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slide" Target="slides/slide150.xml"/><Relationship Id="rId175" Type="http://schemas.openxmlformats.org/officeDocument/2006/relationships/slide" Target="slides/slide171.xml"/><Relationship Id="rId196" Type="http://schemas.openxmlformats.org/officeDocument/2006/relationships/slide" Target="slides/slide192.xml"/><Relationship Id="rId200" Type="http://schemas.openxmlformats.org/officeDocument/2006/relationships/slide" Target="slides/slide196.xml"/><Relationship Id="rId16" Type="http://schemas.openxmlformats.org/officeDocument/2006/relationships/slide" Target="slides/slide12.xml"/><Relationship Id="rId221" Type="http://schemas.openxmlformats.org/officeDocument/2006/relationships/slide" Target="slides/slide217.xml"/><Relationship Id="rId242" Type="http://schemas.openxmlformats.org/officeDocument/2006/relationships/slide" Target="slides/slide238.xml"/><Relationship Id="rId263" Type="http://schemas.openxmlformats.org/officeDocument/2006/relationships/slide" Target="slides/slide259.xml"/><Relationship Id="rId284" Type="http://schemas.openxmlformats.org/officeDocument/2006/relationships/handoutMaster" Target="handoutMasters/handoutMaster1.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 Id="rId165" Type="http://schemas.openxmlformats.org/officeDocument/2006/relationships/slide" Target="slides/slide161.xml"/><Relationship Id="rId186" Type="http://schemas.openxmlformats.org/officeDocument/2006/relationships/slide" Target="slides/slide182.xml"/><Relationship Id="rId211" Type="http://schemas.openxmlformats.org/officeDocument/2006/relationships/slide" Target="slides/slide207.xml"/><Relationship Id="rId232" Type="http://schemas.openxmlformats.org/officeDocument/2006/relationships/slide" Target="slides/slide228.xml"/><Relationship Id="rId253" Type="http://schemas.openxmlformats.org/officeDocument/2006/relationships/slide" Target="slides/slide249.xml"/><Relationship Id="rId274" Type="http://schemas.openxmlformats.org/officeDocument/2006/relationships/slide" Target="slides/slide270.xml"/><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80" Type="http://schemas.openxmlformats.org/officeDocument/2006/relationships/slide" Target="slides/slide76.xml"/><Relationship Id="rId155" Type="http://schemas.openxmlformats.org/officeDocument/2006/relationships/slide" Target="slides/slide151.xml"/><Relationship Id="rId176" Type="http://schemas.openxmlformats.org/officeDocument/2006/relationships/slide" Target="slides/slide172.xml"/><Relationship Id="rId197" Type="http://schemas.openxmlformats.org/officeDocument/2006/relationships/slide" Target="slides/slide193.xml"/><Relationship Id="rId201" Type="http://schemas.openxmlformats.org/officeDocument/2006/relationships/slide" Target="slides/slide197.xml"/><Relationship Id="rId222" Type="http://schemas.openxmlformats.org/officeDocument/2006/relationships/slide" Target="slides/slide218.xml"/><Relationship Id="rId243" Type="http://schemas.openxmlformats.org/officeDocument/2006/relationships/slide" Target="slides/slide239.xml"/><Relationship Id="rId264" Type="http://schemas.openxmlformats.org/officeDocument/2006/relationships/slide" Target="slides/slide260.xml"/><Relationship Id="rId285" Type="http://schemas.openxmlformats.org/officeDocument/2006/relationships/commentAuthors" Target="commentAuthors.xml"/><Relationship Id="rId17" Type="http://schemas.openxmlformats.org/officeDocument/2006/relationships/slide" Target="slides/slide13.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24" Type="http://schemas.openxmlformats.org/officeDocument/2006/relationships/slide" Target="slides/slide120.xml"/><Relationship Id="rId70" Type="http://schemas.openxmlformats.org/officeDocument/2006/relationships/slide" Target="slides/slide66.xml"/><Relationship Id="rId91" Type="http://schemas.openxmlformats.org/officeDocument/2006/relationships/slide" Target="slides/slide87.xml"/><Relationship Id="rId145" Type="http://schemas.openxmlformats.org/officeDocument/2006/relationships/slide" Target="slides/slide141.xml"/><Relationship Id="rId166" Type="http://schemas.openxmlformats.org/officeDocument/2006/relationships/slide" Target="slides/slide162.xml"/><Relationship Id="rId187" Type="http://schemas.openxmlformats.org/officeDocument/2006/relationships/slide" Target="slides/slide183.xml"/><Relationship Id="rId1" Type="http://schemas.openxmlformats.org/officeDocument/2006/relationships/customXml" Target="../customXml/item1.xml"/><Relationship Id="rId212" Type="http://schemas.openxmlformats.org/officeDocument/2006/relationships/slide" Target="slides/slide208.xml"/><Relationship Id="rId233" Type="http://schemas.openxmlformats.org/officeDocument/2006/relationships/slide" Target="slides/slide229.xml"/><Relationship Id="rId254" Type="http://schemas.openxmlformats.org/officeDocument/2006/relationships/slide" Target="slides/slide250.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275" Type="http://schemas.openxmlformats.org/officeDocument/2006/relationships/slide" Target="slides/slide271.xml"/><Relationship Id="rId60" Type="http://schemas.openxmlformats.org/officeDocument/2006/relationships/slide" Target="slides/slide56.xml"/><Relationship Id="rId81" Type="http://schemas.openxmlformats.org/officeDocument/2006/relationships/slide" Target="slides/slide77.xml"/><Relationship Id="rId135" Type="http://schemas.openxmlformats.org/officeDocument/2006/relationships/slide" Target="slides/slide131.xml"/><Relationship Id="rId156" Type="http://schemas.openxmlformats.org/officeDocument/2006/relationships/slide" Target="slides/slide152.xml"/><Relationship Id="rId177" Type="http://schemas.openxmlformats.org/officeDocument/2006/relationships/slide" Target="slides/slide173.xml"/><Relationship Id="rId198" Type="http://schemas.openxmlformats.org/officeDocument/2006/relationships/slide" Target="slides/slide194.xml"/><Relationship Id="rId202" Type="http://schemas.openxmlformats.org/officeDocument/2006/relationships/slide" Target="slides/slide198.xml"/><Relationship Id="rId223" Type="http://schemas.openxmlformats.org/officeDocument/2006/relationships/slide" Target="slides/slide219.xml"/><Relationship Id="rId244" Type="http://schemas.openxmlformats.org/officeDocument/2006/relationships/slide" Target="slides/slide240.xml"/><Relationship Id="rId18" Type="http://schemas.openxmlformats.org/officeDocument/2006/relationships/slide" Target="slides/slide14.xml"/><Relationship Id="rId39" Type="http://schemas.openxmlformats.org/officeDocument/2006/relationships/slide" Target="slides/slide35.xml"/><Relationship Id="rId265" Type="http://schemas.openxmlformats.org/officeDocument/2006/relationships/slide" Target="slides/slide261.xml"/><Relationship Id="rId286" Type="http://schemas.openxmlformats.org/officeDocument/2006/relationships/presProps" Target="presProps.xml"/><Relationship Id="rId50" Type="http://schemas.openxmlformats.org/officeDocument/2006/relationships/slide" Target="slides/slide46.xml"/><Relationship Id="rId104" Type="http://schemas.openxmlformats.org/officeDocument/2006/relationships/slide" Target="slides/slide100.xml"/><Relationship Id="rId125" Type="http://schemas.openxmlformats.org/officeDocument/2006/relationships/slide" Target="slides/slide121.xml"/><Relationship Id="rId146" Type="http://schemas.openxmlformats.org/officeDocument/2006/relationships/slide" Target="slides/slide142.xml"/><Relationship Id="rId167" Type="http://schemas.openxmlformats.org/officeDocument/2006/relationships/slide" Target="slides/slide163.xml"/><Relationship Id="rId188" Type="http://schemas.openxmlformats.org/officeDocument/2006/relationships/slide" Target="slides/slide184.xml"/><Relationship Id="rId71" Type="http://schemas.openxmlformats.org/officeDocument/2006/relationships/slide" Target="slides/slide67.xml"/><Relationship Id="rId92" Type="http://schemas.openxmlformats.org/officeDocument/2006/relationships/slide" Target="slides/slide88.xml"/><Relationship Id="rId213" Type="http://schemas.openxmlformats.org/officeDocument/2006/relationships/slide" Target="slides/slide209.xml"/><Relationship Id="rId234" Type="http://schemas.openxmlformats.org/officeDocument/2006/relationships/slide" Target="slides/slide230.xml"/><Relationship Id="rId2" Type="http://schemas.openxmlformats.org/officeDocument/2006/relationships/customXml" Target="../customXml/item2.xml"/><Relationship Id="rId29" Type="http://schemas.openxmlformats.org/officeDocument/2006/relationships/slide" Target="slides/slide25.xml"/><Relationship Id="rId255" Type="http://schemas.openxmlformats.org/officeDocument/2006/relationships/slide" Target="slides/slide251.xml"/><Relationship Id="rId276" Type="http://schemas.openxmlformats.org/officeDocument/2006/relationships/slide" Target="slides/slide272.xml"/><Relationship Id="rId40" Type="http://schemas.openxmlformats.org/officeDocument/2006/relationships/slide" Target="slides/slide36.xml"/><Relationship Id="rId115" Type="http://schemas.openxmlformats.org/officeDocument/2006/relationships/slide" Target="slides/slide111.xml"/><Relationship Id="rId136" Type="http://schemas.openxmlformats.org/officeDocument/2006/relationships/slide" Target="slides/slide132.xml"/><Relationship Id="rId157" Type="http://schemas.openxmlformats.org/officeDocument/2006/relationships/slide" Target="slides/slide153.xml"/><Relationship Id="rId178" Type="http://schemas.openxmlformats.org/officeDocument/2006/relationships/slide" Target="slides/slide174.xml"/><Relationship Id="rId61" Type="http://schemas.openxmlformats.org/officeDocument/2006/relationships/slide" Target="slides/slide57.xml"/><Relationship Id="rId82" Type="http://schemas.openxmlformats.org/officeDocument/2006/relationships/slide" Target="slides/slide78.xml"/><Relationship Id="rId199" Type="http://schemas.openxmlformats.org/officeDocument/2006/relationships/slide" Target="slides/slide195.xml"/><Relationship Id="rId203" Type="http://schemas.openxmlformats.org/officeDocument/2006/relationships/slide" Target="slides/slide199.xml"/><Relationship Id="rId19" Type="http://schemas.openxmlformats.org/officeDocument/2006/relationships/slide" Target="slides/slide15.xml"/><Relationship Id="rId224" Type="http://schemas.openxmlformats.org/officeDocument/2006/relationships/slide" Target="slides/slide220.xml"/><Relationship Id="rId245" Type="http://schemas.openxmlformats.org/officeDocument/2006/relationships/slide" Target="slides/slide241.xml"/><Relationship Id="rId266" Type="http://schemas.openxmlformats.org/officeDocument/2006/relationships/slide" Target="slides/slide262.xml"/><Relationship Id="rId287" Type="http://schemas.openxmlformats.org/officeDocument/2006/relationships/viewProps" Target="viewProps.xml"/><Relationship Id="rId30" Type="http://schemas.openxmlformats.org/officeDocument/2006/relationships/slide" Target="slides/slide2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slide" Target="slides/slide16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189" Type="http://schemas.openxmlformats.org/officeDocument/2006/relationships/slide" Target="slides/slide185.xml"/><Relationship Id="rId3" Type="http://schemas.openxmlformats.org/officeDocument/2006/relationships/customXml" Target="../customXml/item3.xml"/><Relationship Id="rId214" Type="http://schemas.openxmlformats.org/officeDocument/2006/relationships/slide" Target="slides/slide210.xml"/><Relationship Id="rId235" Type="http://schemas.openxmlformats.org/officeDocument/2006/relationships/slide" Target="slides/slide231.xml"/><Relationship Id="rId256" Type="http://schemas.openxmlformats.org/officeDocument/2006/relationships/slide" Target="slides/slide252.xml"/><Relationship Id="rId277" Type="http://schemas.openxmlformats.org/officeDocument/2006/relationships/slide" Target="slides/slide27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slide" Target="slides/slide154.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179" Type="http://schemas.openxmlformats.org/officeDocument/2006/relationships/slide" Target="slides/slide175.xml"/><Relationship Id="rId190" Type="http://schemas.openxmlformats.org/officeDocument/2006/relationships/slide" Target="slides/slide186.xml"/><Relationship Id="rId204" Type="http://schemas.openxmlformats.org/officeDocument/2006/relationships/slide" Target="slides/slide200.xml"/><Relationship Id="rId225" Type="http://schemas.openxmlformats.org/officeDocument/2006/relationships/slide" Target="slides/slide221.xml"/><Relationship Id="rId246" Type="http://schemas.openxmlformats.org/officeDocument/2006/relationships/slide" Target="slides/slide242.xml"/><Relationship Id="rId267" Type="http://schemas.openxmlformats.org/officeDocument/2006/relationships/slide" Target="slides/slide263.xml"/><Relationship Id="rId288" Type="http://schemas.openxmlformats.org/officeDocument/2006/relationships/theme" Target="theme/theme1.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94" Type="http://schemas.openxmlformats.org/officeDocument/2006/relationships/slide" Target="slides/slide90.xml"/><Relationship Id="rId148" Type="http://schemas.openxmlformats.org/officeDocument/2006/relationships/slide" Target="slides/slide144.xml"/><Relationship Id="rId169" Type="http://schemas.openxmlformats.org/officeDocument/2006/relationships/slide" Target="slides/slide165.xml"/><Relationship Id="rId4" Type="http://schemas.openxmlformats.org/officeDocument/2006/relationships/slideMaster" Target="slideMasters/slideMaster1.xml"/><Relationship Id="rId180" Type="http://schemas.openxmlformats.org/officeDocument/2006/relationships/slide" Target="slides/slide176.xml"/><Relationship Id="rId215" Type="http://schemas.openxmlformats.org/officeDocument/2006/relationships/slide" Target="slides/slide211.xml"/><Relationship Id="rId236" Type="http://schemas.openxmlformats.org/officeDocument/2006/relationships/slide" Target="slides/slide232.xml"/><Relationship Id="rId257" Type="http://schemas.openxmlformats.org/officeDocument/2006/relationships/slide" Target="slides/slide253.xml"/><Relationship Id="rId278" Type="http://schemas.openxmlformats.org/officeDocument/2006/relationships/slide" Target="slides/slide274.xml"/><Relationship Id="rId42" Type="http://schemas.openxmlformats.org/officeDocument/2006/relationships/slide" Target="slides/slide38.xml"/><Relationship Id="rId84" Type="http://schemas.openxmlformats.org/officeDocument/2006/relationships/slide" Target="slides/slide80.xml"/><Relationship Id="rId138" Type="http://schemas.openxmlformats.org/officeDocument/2006/relationships/slide" Target="slides/slide134.xml"/><Relationship Id="rId191" Type="http://schemas.openxmlformats.org/officeDocument/2006/relationships/slide" Target="slides/slide187.xml"/><Relationship Id="rId205" Type="http://schemas.openxmlformats.org/officeDocument/2006/relationships/slide" Target="slides/slide201.xml"/><Relationship Id="rId247" Type="http://schemas.openxmlformats.org/officeDocument/2006/relationships/slide" Target="slides/slide243.xml"/><Relationship Id="rId107" Type="http://schemas.openxmlformats.org/officeDocument/2006/relationships/slide" Target="slides/slide103.xml"/><Relationship Id="rId289" Type="http://schemas.openxmlformats.org/officeDocument/2006/relationships/tableStyles" Target="tableStyles.xml"/><Relationship Id="rId11" Type="http://schemas.openxmlformats.org/officeDocument/2006/relationships/slide" Target="slides/slide7.xml"/><Relationship Id="rId53" Type="http://schemas.openxmlformats.org/officeDocument/2006/relationships/slide" Target="slides/slide49.xml"/><Relationship Id="rId149" Type="http://schemas.openxmlformats.org/officeDocument/2006/relationships/slide" Target="slides/slide145.xml"/><Relationship Id="rId95" Type="http://schemas.openxmlformats.org/officeDocument/2006/relationships/slide" Target="slides/slide91.xml"/><Relationship Id="rId160" Type="http://schemas.openxmlformats.org/officeDocument/2006/relationships/slide" Target="slides/slide156.xml"/><Relationship Id="rId216" Type="http://schemas.openxmlformats.org/officeDocument/2006/relationships/slide" Target="slides/slide212.xml"/><Relationship Id="rId258" Type="http://schemas.openxmlformats.org/officeDocument/2006/relationships/slide" Target="slides/slide254.xml"/><Relationship Id="rId22" Type="http://schemas.openxmlformats.org/officeDocument/2006/relationships/slide" Target="slides/slide18.xml"/><Relationship Id="rId64" Type="http://schemas.openxmlformats.org/officeDocument/2006/relationships/slide" Target="slides/slide60.xml"/><Relationship Id="rId118" Type="http://schemas.openxmlformats.org/officeDocument/2006/relationships/slide" Target="slides/slide114.xml"/><Relationship Id="rId171" Type="http://schemas.openxmlformats.org/officeDocument/2006/relationships/slide" Target="slides/slide167.xml"/><Relationship Id="rId227" Type="http://schemas.openxmlformats.org/officeDocument/2006/relationships/slide" Target="slides/slide22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B477A80-01D7-4E49-AFB0-698D939667A6}" type="doc">
      <dgm:prSet loTypeId="urn:microsoft.com/office/officeart/2005/8/layout/pyramid1" loCatId="pyramid" qsTypeId="urn:microsoft.com/office/officeart/2005/8/quickstyle/simple1" qsCatId="simple" csTypeId="urn:microsoft.com/office/officeart/2005/8/colors/accent1_2" csCatId="accent1" phldr="1"/>
      <dgm:spPr/>
    </dgm:pt>
    <dgm:pt modelId="{443E83A1-5795-4831-BADC-0E6933D2C3F9}">
      <dgm:prSet phldrT="[Texto]" custT="1"/>
      <dgm:spPr/>
      <dgm:t>
        <a:bodyPr/>
        <a:lstStyle/>
        <a:p>
          <a:r>
            <a:rPr lang="es-CR" sz="2800" b="1" dirty="0">
              <a:effectLst>
                <a:outerShdw blurRad="38100" dist="38100" dir="2700000" algn="tl">
                  <a:srgbClr val="000000">
                    <a:alpha val="43137"/>
                  </a:srgbClr>
                </a:outerShdw>
              </a:effectLst>
            </a:rPr>
            <a:t>Constitución Política</a:t>
          </a:r>
          <a:endParaRPr lang="en-US" sz="2800" b="1" dirty="0">
            <a:effectLst>
              <a:outerShdw blurRad="38100" dist="38100" dir="2700000" algn="tl">
                <a:srgbClr val="000000">
                  <a:alpha val="43137"/>
                </a:srgbClr>
              </a:outerShdw>
            </a:effectLst>
          </a:endParaRPr>
        </a:p>
      </dgm:t>
    </dgm:pt>
    <dgm:pt modelId="{63AE611E-202A-4337-8BAC-5C364976D39B}" type="parTrans" cxnId="{F5819A1E-DDEF-4E19-AC0C-F06F19623627}">
      <dgm:prSet/>
      <dgm:spPr/>
      <dgm:t>
        <a:bodyPr/>
        <a:lstStyle/>
        <a:p>
          <a:endParaRPr lang="en-US"/>
        </a:p>
      </dgm:t>
    </dgm:pt>
    <dgm:pt modelId="{D3212E7A-71AF-47C2-B2F9-CEBA13B97572}" type="sibTrans" cxnId="{F5819A1E-DDEF-4E19-AC0C-F06F19623627}">
      <dgm:prSet/>
      <dgm:spPr/>
      <dgm:t>
        <a:bodyPr/>
        <a:lstStyle/>
        <a:p>
          <a:endParaRPr lang="en-US"/>
        </a:p>
      </dgm:t>
    </dgm:pt>
    <dgm:pt modelId="{3931028C-E900-41CF-847D-6DB84CA3DDE2}">
      <dgm:prSet phldrT="[Texto]" custT="1"/>
      <dgm:spPr>
        <a:solidFill>
          <a:schemeClr val="tx2">
            <a:lumMod val="60000"/>
            <a:lumOff val="40000"/>
          </a:schemeClr>
        </a:solidFill>
      </dgm:spPr>
      <dgm:t>
        <a:bodyPr/>
        <a:lstStyle/>
        <a:p>
          <a:r>
            <a:rPr lang="es-CR" sz="2800" b="1" dirty="0">
              <a:effectLst>
                <a:outerShdw blurRad="38100" dist="38100" dir="2700000" algn="tl">
                  <a:srgbClr val="000000">
                    <a:alpha val="43137"/>
                  </a:srgbClr>
                </a:outerShdw>
              </a:effectLst>
            </a:rPr>
            <a:t>Tratados Internacionales</a:t>
          </a:r>
          <a:endParaRPr lang="en-US" sz="2800" b="1" dirty="0">
            <a:effectLst>
              <a:outerShdw blurRad="38100" dist="38100" dir="2700000" algn="tl">
                <a:srgbClr val="000000">
                  <a:alpha val="43137"/>
                </a:srgbClr>
              </a:outerShdw>
            </a:effectLst>
          </a:endParaRPr>
        </a:p>
      </dgm:t>
    </dgm:pt>
    <dgm:pt modelId="{BA7B2E52-9303-49C3-943A-92527767A7AD}" type="parTrans" cxnId="{37905B9A-3054-418B-9747-64EDA32A83DF}">
      <dgm:prSet/>
      <dgm:spPr/>
      <dgm:t>
        <a:bodyPr/>
        <a:lstStyle/>
        <a:p>
          <a:endParaRPr lang="en-US"/>
        </a:p>
      </dgm:t>
    </dgm:pt>
    <dgm:pt modelId="{278B7B94-3F02-447A-87CA-843A1576BA6B}" type="sibTrans" cxnId="{37905B9A-3054-418B-9747-64EDA32A83DF}">
      <dgm:prSet/>
      <dgm:spPr/>
      <dgm:t>
        <a:bodyPr/>
        <a:lstStyle/>
        <a:p>
          <a:endParaRPr lang="en-US"/>
        </a:p>
      </dgm:t>
    </dgm:pt>
    <dgm:pt modelId="{0ED4D10E-1AE8-463F-8FCD-386A1CB9D583}">
      <dgm:prSet phldrT="[Texto]" custT="1"/>
      <dgm:spPr>
        <a:solidFill>
          <a:schemeClr val="accent3">
            <a:lumMod val="50000"/>
          </a:schemeClr>
        </a:solidFill>
      </dgm:spPr>
      <dgm:t>
        <a:bodyPr/>
        <a:lstStyle/>
        <a:p>
          <a:r>
            <a:rPr lang="es-CR" sz="2800" b="1" dirty="0">
              <a:effectLst>
                <a:outerShdw blurRad="38100" dist="38100" dir="2700000" algn="tl">
                  <a:srgbClr val="000000">
                    <a:alpha val="43137"/>
                  </a:srgbClr>
                </a:outerShdw>
              </a:effectLst>
            </a:rPr>
            <a:t>Ley</a:t>
          </a:r>
          <a:endParaRPr lang="en-US" sz="2800" b="1" dirty="0">
            <a:effectLst>
              <a:outerShdw blurRad="38100" dist="38100" dir="2700000" algn="tl">
                <a:srgbClr val="000000">
                  <a:alpha val="43137"/>
                </a:srgbClr>
              </a:outerShdw>
            </a:effectLst>
          </a:endParaRPr>
        </a:p>
      </dgm:t>
    </dgm:pt>
    <dgm:pt modelId="{275A7B43-2302-4AAD-9389-7A606AD8B9E8}" type="parTrans" cxnId="{2E87164F-3B64-4067-8D59-ED91161AA354}">
      <dgm:prSet/>
      <dgm:spPr/>
      <dgm:t>
        <a:bodyPr/>
        <a:lstStyle/>
        <a:p>
          <a:endParaRPr lang="en-US"/>
        </a:p>
      </dgm:t>
    </dgm:pt>
    <dgm:pt modelId="{21184669-B215-4FDB-883B-A212EB74C227}" type="sibTrans" cxnId="{2E87164F-3B64-4067-8D59-ED91161AA354}">
      <dgm:prSet/>
      <dgm:spPr/>
      <dgm:t>
        <a:bodyPr/>
        <a:lstStyle/>
        <a:p>
          <a:endParaRPr lang="en-US"/>
        </a:p>
      </dgm:t>
    </dgm:pt>
    <dgm:pt modelId="{AB5CA039-0C20-4182-A6EF-1C0F953714CB}" type="pres">
      <dgm:prSet presAssocID="{0B477A80-01D7-4E49-AFB0-698D939667A6}" presName="Name0" presStyleCnt="0">
        <dgm:presLayoutVars>
          <dgm:dir/>
          <dgm:animLvl val="lvl"/>
          <dgm:resizeHandles val="exact"/>
        </dgm:presLayoutVars>
      </dgm:prSet>
      <dgm:spPr/>
    </dgm:pt>
    <dgm:pt modelId="{D6F9541D-E851-4F1C-AC50-68C0050D365B}" type="pres">
      <dgm:prSet presAssocID="{443E83A1-5795-4831-BADC-0E6933D2C3F9}" presName="Name8" presStyleCnt="0"/>
      <dgm:spPr/>
    </dgm:pt>
    <dgm:pt modelId="{A356CCC7-95F1-444F-B0CE-ED93BAB24427}" type="pres">
      <dgm:prSet presAssocID="{443E83A1-5795-4831-BADC-0E6933D2C3F9}" presName="level" presStyleLbl="node1" presStyleIdx="0" presStyleCnt="3">
        <dgm:presLayoutVars>
          <dgm:chMax val="1"/>
          <dgm:bulletEnabled val="1"/>
        </dgm:presLayoutVars>
      </dgm:prSet>
      <dgm:spPr/>
    </dgm:pt>
    <dgm:pt modelId="{EB18CCD0-80DD-4EB1-889B-AE5726A0F2E8}" type="pres">
      <dgm:prSet presAssocID="{443E83A1-5795-4831-BADC-0E6933D2C3F9}" presName="levelTx" presStyleLbl="revTx" presStyleIdx="0" presStyleCnt="0">
        <dgm:presLayoutVars>
          <dgm:chMax val="1"/>
          <dgm:bulletEnabled val="1"/>
        </dgm:presLayoutVars>
      </dgm:prSet>
      <dgm:spPr/>
    </dgm:pt>
    <dgm:pt modelId="{7B625CE5-9781-4056-8B0D-7F9490D45258}" type="pres">
      <dgm:prSet presAssocID="{3931028C-E900-41CF-847D-6DB84CA3DDE2}" presName="Name8" presStyleCnt="0"/>
      <dgm:spPr/>
    </dgm:pt>
    <dgm:pt modelId="{2200B1B2-FCCD-4921-A8EA-1EAED4F6DA29}" type="pres">
      <dgm:prSet presAssocID="{3931028C-E900-41CF-847D-6DB84CA3DDE2}" presName="level" presStyleLbl="node1" presStyleIdx="1" presStyleCnt="3">
        <dgm:presLayoutVars>
          <dgm:chMax val="1"/>
          <dgm:bulletEnabled val="1"/>
        </dgm:presLayoutVars>
      </dgm:prSet>
      <dgm:spPr/>
    </dgm:pt>
    <dgm:pt modelId="{7F5D11F8-04F7-43B8-8BB2-B83672651EF9}" type="pres">
      <dgm:prSet presAssocID="{3931028C-E900-41CF-847D-6DB84CA3DDE2}" presName="levelTx" presStyleLbl="revTx" presStyleIdx="0" presStyleCnt="0">
        <dgm:presLayoutVars>
          <dgm:chMax val="1"/>
          <dgm:bulletEnabled val="1"/>
        </dgm:presLayoutVars>
      </dgm:prSet>
      <dgm:spPr/>
    </dgm:pt>
    <dgm:pt modelId="{17CCB203-C0BD-443B-8ED0-232C6287CDBB}" type="pres">
      <dgm:prSet presAssocID="{0ED4D10E-1AE8-463F-8FCD-386A1CB9D583}" presName="Name8" presStyleCnt="0"/>
      <dgm:spPr/>
    </dgm:pt>
    <dgm:pt modelId="{78DC1C4F-73B2-4CE0-88A4-A71BD0247E4C}" type="pres">
      <dgm:prSet presAssocID="{0ED4D10E-1AE8-463F-8FCD-386A1CB9D583}" presName="level" presStyleLbl="node1" presStyleIdx="2" presStyleCnt="3">
        <dgm:presLayoutVars>
          <dgm:chMax val="1"/>
          <dgm:bulletEnabled val="1"/>
        </dgm:presLayoutVars>
      </dgm:prSet>
      <dgm:spPr/>
    </dgm:pt>
    <dgm:pt modelId="{3893378D-5BD7-44A0-BAAF-9945599ADA55}" type="pres">
      <dgm:prSet presAssocID="{0ED4D10E-1AE8-463F-8FCD-386A1CB9D583}" presName="levelTx" presStyleLbl="revTx" presStyleIdx="0" presStyleCnt="0">
        <dgm:presLayoutVars>
          <dgm:chMax val="1"/>
          <dgm:bulletEnabled val="1"/>
        </dgm:presLayoutVars>
      </dgm:prSet>
      <dgm:spPr/>
    </dgm:pt>
  </dgm:ptLst>
  <dgm:cxnLst>
    <dgm:cxn modelId="{F5819A1E-DDEF-4E19-AC0C-F06F19623627}" srcId="{0B477A80-01D7-4E49-AFB0-698D939667A6}" destId="{443E83A1-5795-4831-BADC-0E6933D2C3F9}" srcOrd="0" destOrd="0" parTransId="{63AE611E-202A-4337-8BAC-5C364976D39B}" sibTransId="{D3212E7A-71AF-47C2-B2F9-CEBA13B97572}"/>
    <dgm:cxn modelId="{B1BD2D44-9AD6-4455-AB72-80E112658291}" type="presOf" srcId="{443E83A1-5795-4831-BADC-0E6933D2C3F9}" destId="{A356CCC7-95F1-444F-B0CE-ED93BAB24427}" srcOrd="0" destOrd="0" presId="urn:microsoft.com/office/officeart/2005/8/layout/pyramid1"/>
    <dgm:cxn modelId="{2E87164F-3B64-4067-8D59-ED91161AA354}" srcId="{0B477A80-01D7-4E49-AFB0-698D939667A6}" destId="{0ED4D10E-1AE8-463F-8FCD-386A1CB9D583}" srcOrd="2" destOrd="0" parTransId="{275A7B43-2302-4AAD-9389-7A606AD8B9E8}" sibTransId="{21184669-B215-4FDB-883B-A212EB74C227}"/>
    <dgm:cxn modelId="{95D67A54-5984-4006-BE83-852CEB654F15}" type="presOf" srcId="{3931028C-E900-41CF-847D-6DB84CA3DDE2}" destId="{7F5D11F8-04F7-43B8-8BB2-B83672651EF9}" srcOrd="1" destOrd="0" presId="urn:microsoft.com/office/officeart/2005/8/layout/pyramid1"/>
    <dgm:cxn modelId="{B4E6357B-601F-4D6B-966E-855F8E161D50}" type="presOf" srcId="{443E83A1-5795-4831-BADC-0E6933D2C3F9}" destId="{EB18CCD0-80DD-4EB1-889B-AE5726A0F2E8}" srcOrd="1" destOrd="0" presId="urn:microsoft.com/office/officeart/2005/8/layout/pyramid1"/>
    <dgm:cxn modelId="{7777E08B-6F2C-43A6-9CE4-743BA9BA078D}" type="presOf" srcId="{0B477A80-01D7-4E49-AFB0-698D939667A6}" destId="{AB5CA039-0C20-4182-A6EF-1C0F953714CB}" srcOrd="0" destOrd="0" presId="urn:microsoft.com/office/officeart/2005/8/layout/pyramid1"/>
    <dgm:cxn modelId="{37905B9A-3054-418B-9747-64EDA32A83DF}" srcId="{0B477A80-01D7-4E49-AFB0-698D939667A6}" destId="{3931028C-E900-41CF-847D-6DB84CA3DDE2}" srcOrd="1" destOrd="0" parTransId="{BA7B2E52-9303-49C3-943A-92527767A7AD}" sibTransId="{278B7B94-3F02-447A-87CA-843A1576BA6B}"/>
    <dgm:cxn modelId="{CC16ACBE-9623-4BD1-9971-BC7BB6EE0AE1}" type="presOf" srcId="{0ED4D10E-1AE8-463F-8FCD-386A1CB9D583}" destId="{3893378D-5BD7-44A0-BAAF-9945599ADA55}" srcOrd="1" destOrd="0" presId="urn:microsoft.com/office/officeart/2005/8/layout/pyramid1"/>
    <dgm:cxn modelId="{825C5CC6-DD5A-4E61-9EB2-EE964125BC21}" type="presOf" srcId="{3931028C-E900-41CF-847D-6DB84CA3DDE2}" destId="{2200B1B2-FCCD-4921-A8EA-1EAED4F6DA29}" srcOrd="0" destOrd="0" presId="urn:microsoft.com/office/officeart/2005/8/layout/pyramid1"/>
    <dgm:cxn modelId="{1EB3B4F9-D5A9-4AB7-9091-F12B666BEF71}" type="presOf" srcId="{0ED4D10E-1AE8-463F-8FCD-386A1CB9D583}" destId="{78DC1C4F-73B2-4CE0-88A4-A71BD0247E4C}" srcOrd="0" destOrd="0" presId="urn:microsoft.com/office/officeart/2005/8/layout/pyramid1"/>
    <dgm:cxn modelId="{254F6538-070F-4FD0-BFF5-66DC165798AE}" type="presParOf" srcId="{AB5CA039-0C20-4182-A6EF-1C0F953714CB}" destId="{D6F9541D-E851-4F1C-AC50-68C0050D365B}" srcOrd="0" destOrd="0" presId="urn:microsoft.com/office/officeart/2005/8/layout/pyramid1"/>
    <dgm:cxn modelId="{3FC06649-20DD-4472-BB75-B8A6AD6F1C7B}" type="presParOf" srcId="{D6F9541D-E851-4F1C-AC50-68C0050D365B}" destId="{A356CCC7-95F1-444F-B0CE-ED93BAB24427}" srcOrd="0" destOrd="0" presId="urn:microsoft.com/office/officeart/2005/8/layout/pyramid1"/>
    <dgm:cxn modelId="{90FCADF7-74C1-4026-BEBD-0F38146176CF}" type="presParOf" srcId="{D6F9541D-E851-4F1C-AC50-68C0050D365B}" destId="{EB18CCD0-80DD-4EB1-889B-AE5726A0F2E8}" srcOrd="1" destOrd="0" presId="urn:microsoft.com/office/officeart/2005/8/layout/pyramid1"/>
    <dgm:cxn modelId="{A30F8D8B-486D-458A-9D05-A386EE7BB115}" type="presParOf" srcId="{AB5CA039-0C20-4182-A6EF-1C0F953714CB}" destId="{7B625CE5-9781-4056-8B0D-7F9490D45258}" srcOrd="1" destOrd="0" presId="urn:microsoft.com/office/officeart/2005/8/layout/pyramid1"/>
    <dgm:cxn modelId="{DE6C1FC2-ECCA-47D7-8D2D-E500826CA09B}" type="presParOf" srcId="{7B625CE5-9781-4056-8B0D-7F9490D45258}" destId="{2200B1B2-FCCD-4921-A8EA-1EAED4F6DA29}" srcOrd="0" destOrd="0" presId="urn:microsoft.com/office/officeart/2005/8/layout/pyramid1"/>
    <dgm:cxn modelId="{C749E3B8-7580-4E96-9976-A20D91FF53AC}" type="presParOf" srcId="{7B625CE5-9781-4056-8B0D-7F9490D45258}" destId="{7F5D11F8-04F7-43B8-8BB2-B83672651EF9}" srcOrd="1" destOrd="0" presId="urn:microsoft.com/office/officeart/2005/8/layout/pyramid1"/>
    <dgm:cxn modelId="{6F5FC7B7-6C31-4148-A70D-766B05B7D1DE}" type="presParOf" srcId="{AB5CA039-0C20-4182-A6EF-1C0F953714CB}" destId="{17CCB203-C0BD-443B-8ED0-232C6287CDBB}" srcOrd="2" destOrd="0" presId="urn:microsoft.com/office/officeart/2005/8/layout/pyramid1"/>
    <dgm:cxn modelId="{511BD66A-E44A-4343-9FF8-20E67A6A1E07}" type="presParOf" srcId="{17CCB203-C0BD-443B-8ED0-232C6287CDBB}" destId="{78DC1C4F-73B2-4CE0-88A4-A71BD0247E4C}" srcOrd="0" destOrd="0" presId="urn:microsoft.com/office/officeart/2005/8/layout/pyramid1"/>
    <dgm:cxn modelId="{A5506B17-97BE-497F-A312-EA553E5008F9}" type="presParOf" srcId="{17CCB203-C0BD-443B-8ED0-232C6287CDBB}" destId="{3893378D-5BD7-44A0-BAAF-9945599ADA55}"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E143127-4348-4BE8-9CA9-F71F6AF1DB07}" type="doc">
      <dgm:prSet loTypeId="urn:microsoft.com/office/officeart/2005/8/layout/pyramid1" loCatId="pyramid" qsTypeId="urn:microsoft.com/office/officeart/2005/8/quickstyle/simple1" qsCatId="simple" csTypeId="urn:microsoft.com/office/officeart/2005/8/colors/accent1_2" csCatId="accent1" phldr="1"/>
      <dgm:spPr/>
    </dgm:pt>
    <dgm:pt modelId="{3956DA9C-CCB6-470A-A6C5-9DCA9013A513}">
      <dgm:prSet phldrT="[Texto]" custT="1"/>
      <dgm:spPr>
        <a:solidFill>
          <a:schemeClr val="accent5">
            <a:lumMod val="60000"/>
            <a:lumOff val="40000"/>
          </a:schemeClr>
        </a:solidFill>
      </dgm:spPr>
      <dgm:t>
        <a:bodyPr/>
        <a:lstStyle/>
        <a:p>
          <a:r>
            <a:rPr lang="es-CR" sz="2800" b="1" dirty="0">
              <a:effectLst>
                <a:outerShdw blurRad="38100" dist="38100" dir="2700000" algn="tl">
                  <a:srgbClr val="000000">
                    <a:alpha val="43137"/>
                  </a:srgbClr>
                </a:outerShdw>
              </a:effectLst>
            </a:rPr>
            <a:t>Costumbre</a:t>
          </a:r>
          <a:endParaRPr lang="en-US" sz="2800" b="1" dirty="0">
            <a:effectLst>
              <a:outerShdw blurRad="38100" dist="38100" dir="2700000" algn="tl">
                <a:srgbClr val="000000">
                  <a:alpha val="43137"/>
                </a:srgbClr>
              </a:outerShdw>
            </a:effectLst>
          </a:endParaRPr>
        </a:p>
      </dgm:t>
    </dgm:pt>
    <dgm:pt modelId="{1168087A-C6D1-4DFF-93C3-52D84086944A}" type="parTrans" cxnId="{74EA7907-6E80-48AE-B0B3-2FE951EA6BDB}">
      <dgm:prSet/>
      <dgm:spPr/>
      <dgm:t>
        <a:bodyPr/>
        <a:lstStyle/>
        <a:p>
          <a:endParaRPr lang="en-US"/>
        </a:p>
      </dgm:t>
    </dgm:pt>
    <dgm:pt modelId="{78C42980-6C60-4817-9937-2BCC2236A6A8}" type="sibTrans" cxnId="{74EA7907-6E80-48AE-B0B3-2FE951EA6BDB}">
      <dgm:prSet/>
      <dgm:spPr/>
      <dgm:t>
        <a:bodyPr/>
        <a:lstStyle/>
        <a:p>
          <a:endParaRPr lang="en-US"/>
        </a:p>
      </dgm:t>
    </dgm:pt>
    <dgm:pt modelId="{250C8A6F-1921-4BB9-BFD2-DB88F5F4D449}">
      <dgm:prSet phldrT="[Texto]" custT="1"/>
      <dgm:spPr>
        <a:solidFill>
          <a:schemeClr val="accent4">
            <a:lumMod val="75000"/>
          </a:schemeClr>
        </a:solidFill>
      </dgm:spPr>
      <dgm:t>
        <a:bodyPr/>
        <a:lstStyle/>
        <a:p>
          <a:r>
            <a:rPr lang="es-CR" sz="2800" b="1" dirty="0">
              <a:effectLst>
                <a:outerShdw blurRad="38100" dist="38100" dir="2700000" algn="tl">
                  <a:srgbClr val="000000">
                    <a:alpha val="43137"/>
                  </a:srgbClr>
                </a:outerShdw>
              </a:effectLst>
            </a:rPr>
            <a:t>Usos</a:t>
          </a:r>
          <a:endParaRPr lang="en-US" sz="2800" b="1" dirty="0">
            <a:effectLst>
              <a:outerShdw blurRad="38100" dist="38100" dir="2700000" algn="tl">
                <a:srgbClr val="000000">
                  <a:alpha val="43137"/>
                </a:srgbClr>
              </a:outerShdw>
            </a:effectLst>
          </a:endParaRPr>
        </a:p>
      </dgm:t>
    </dgm:pt>
    <dgm:pt modelId="{F3E073AC-035E-4433-BF7F-B77B6D86D6E4}" type="parTrans" cxnId="{1E000754-B990-4403-9B05-05CCDABE26AF}">
      <dgm:prSet/>
      <dgm:spPr/>
      <dgm:t>
        <a:bodyPr/>
        <a:lstStyle/>
        <a:p>
          <a:endParaRPr lang="en-US"/>
        </a:p>
      </dgm:t>
    </dgm:pt>
    <dgm:pt modelId="{C8B561DA-4B33-4E4C-B217-87BFD9F91DBC}" type="sibTrans" cxnId="{1E000754-B990-4403-9B05-05CCDABE26AF}">
      <dgm:prSet/>
      <dgm:spPr/>
      <dgm:t>
        <a:bodyPr/>
        <a:lstStyle/>
        <a:p>
          <a:endParaRPr lang="en-US"/>
        </a:p>
      </dgm:t>
    </dgm:pt>
    <dgm:pt modelId="{44BD5307-3F33-4A84-B8A0-84EB58A0E39B}">
      <dgm:prSet phldrT="[Texto]" custT="1"/>
      <dgm:spPr>
        <a:solidFill>
          <a:schemeClr val="accent3">
            <a:lumMod val="75000"/>
          </a:schemeClr>
        </a:solidFill>
      </dgm:spPr>
      <dgm:t>
        <a:bodyPr/>
        <a:lstStyle/>
        <a:p>
          <a:r>
            <a:rPr lang="es-CR" sz="2800" b="1" dirty="0">
              <a:effectLst>
                <a:outerShdw blurRad="38100" dist="38100" dir="2700000" algn="tl">
                  <a:srgbClr val="000000">
                    <a:alpha val="43137"/>
                  </a:srgbClr>
                </a:outerShdw>
              </a:effectLst>
            </a:rPr>
            <a:t>Principios Generales del Derecho.</a:t>
          </a:r>
          <a:endParaRPr lang="en-US" sz="2800" b="1" dirty="0">
            <a:effectLst>
              <a:outerShdw blurRad="38100" dist="38100" dir="2700000" algn="tl">
                <a:srgbClr val="000000">
                  <a:alpha val="43137"/>
                </a:srgbClr>
              </a:outerShdw>
            </a:effectLst>
          </a:endParaRPr>
        </a:p>
      </dgm:t>
    </dgm:pt>
    <dgm:pt modelId="{2EBCF13C-22BB-451E-AC61-56EDAF7E595A}" type="parTrans" cxnId="{7E4167E5-5EFE-4FC5-A783-24D56DD309DE}">
      <dgm:prSet/>
      <dgm:spPr/>
      <dgm:t>
        <a:bodyPr/>
        <a:lstStyle/>
        <a:p>
          <a:endParaRPr lang="en-US"/>
        </a:p>
      </dgm:t>
    </dgm:pt>
    <dgm:pt modelId="{8611C7E7-F0E8-45B4-B0F2-D0BEBF5BD9D8}" type="sibTrans" cxnId="{7E4167E5-5EFE-4FC5-A783-24D56DD309DE}">
      <dgm:prSet/>
      <dgm:spPr/>
      <dgm:t>
        <a:bodyPr/>
        <a:lstStyle/>
        <a:p>
          <a:endParaRPr lang="en-US"/>
        </a:p>
      </dgm:t>
    </dgm:pt>
    <dgm:pt modelId="{565CD9A1-EE3E-4C82-A064-0CFAB43D5D6B}" type="pres">
      <dgm:prSet presAssocID="{7E143127-4348-4BE8-9CA9-F71F6AF1DB07}" presName="Name0" presStyleCnt="0">
        <dgm:presLayoutVars>
          <dgm:dir/>
          <dgm:animLvl val="lvl"/>
          <dgm:resizeHandles val="exact"/>
        </dgm:presLayoutVars>
      </dgm:prSet>
      <dgm:spPr/>
    </dgm:pt>
    <dgm:pt modelId="{CD121B50-51A1-4AEE-9637-211AAE0DCC7A}" type="pres">
      <dgm:prSet presAssocID="{3956DA9C-CCB6-470A-A6C5-9DCA9013A513}" presName="Name8" presStyleCnt="0"/>
      <dgm:spPr/>
    </dgm:pt>
    <dgm:pt modelId="{0570C255-43AE-4EA7-9FAE-E312EB385F3A}" type="pres">
      <dgm:prSet presAssocID="{3956DA9C-CCB6-470A-A6C5-9DCA9013A513}" presName="level" presStyleLbl="node1" presStyleIdx="0" presStyleCnt="3">
        <dgm:presLayoutVars>
          <dgm:chMax val="1"/>
          <dgm:bulletEnabled val="1"/>
        </dgm:presLayoutVars>
      </dgm:prSet>
      <dgm:spPr/>
    </dgm:pt>
    <dgm:pt modelId="{A0AC2B99-D7B0-47B0-9C4D-D2CB5BAD6E48}" type="pres">
      <dgm:prSet presAssocID="{3956DA9C-CCB6-470A-A6C5-9DCA9013A513}" presName="levelTx" presStyleLbl="revTx" presStyleIdx="0" presStyleCnt="0">
        <dgm:presLayoutVars>
          <dgm:chMax val="1"/>
          <dgm:bulletEnabled val="1"/>
        </dgm:presLayoutVars>
      </dgm:prSet>
      <dgm:spPr/>
    </dgm:pt>
    <dgm:pt modelId="{F149074D-03C4-4410-974C-DAFD6AF6CC6B}" type="pres">
      <dgm:prSet presAssocID="{250C8A6F-1921-4BB9-BFD2-DB88F5F4D449}" presName="Name8" presStyleCnt="0"/>
      <dgm:spPr/>
    </dgm:pt>
    <dgm:pt modelId="{68A41F9C-6274-4E35-A170-D5F98B5E00D3}" type="pres">
      <dgm:prSet presAssocID="{250C8A6F-1921-4BB9-BFD2-DB88F5F4D449}" presName="level" presStyleLbl="node1" presStyleIdx="1" presStyleCnt="3">
        <dgm:presLayoutVars>
          <dgm:chMax val="1"/>
          <dgm:bulletEnabled val="1"/>
        </dgm:presLayoutVars>
      </dgm:prSet>
      <dgm:spPr/>
    </dgm:pt>
    <dgm:pt modelId="{C6688993-42A8-4296-85C7-646B5D90817D}" type="pres">
      <dgm:prSet presAssocID="{250C8A6F-1921-4BB9-BFD2-DB88F5F4D449}" presName="levelTx" presStyleLbl="revTx" presStyleIdx="0" presStyleCnt="0">
        <dgm:presLayoutVars>
          <dgm:chMax val="1"/>
          <dgm:bulletEnabled val="1"/>
        </dgm:presLayoutVars>
      </dgm:prSet>
      <dgm:spPr/>
    </dgm:pt>
    <dgm:pt modelId="{3ED2D531-7CDB-4ED2-A467-1F2510602A8D}" type="pres">
      <dgm:prSet presAssocID="{44BD5307-3F33-4A84-B8A0-84EB58A0E39B}" presName="Name8" presStyleCnt="0"/>
      <dgm:spPr/>
    </dgm:pt>
    <dgm:pt modelId="{6C4E79C5-3237-4631-92D0-5EA73909E9DB}" type="pres">
      <dgm:prSet presAssocID="{44BD5307-3F33-4A84-B8A0-84EB58A0E39B}" presName="level" presStyleLbl="node1" presStyleIdx="2" presStyleCnt="3">
        <dgm:presLayoutVars>
          <dgm:chMax val="1"/>
          <dgm:bulletEnabled val="1"/>
        </dgm:presLayoutVars>
      </dgm:prSet>
      <dgm:spPr/>
    </dgm:pt>
    <dgm:pt modelId="{32CE35B6-0538-4929-A7E4-93A798440C5F}" type="pres">
      <dgm:prSet presAssocID="{44BD5307-3F33-4A84-B8A0-84EB58A0E39B}" presName="levelTx" presStyleLbl="revTx" presStyleIdx="0" presStyleCnt="0">
        <dgm:presLayoutVars>
          <dgm:chMax val="1"/>
          <dgm:bulletEnabled val="1"/>
        </dgm:presLayoutVars>
      </dgm:prSet>
      <dgm:spPr/>
    </dgm:pt>
  </dgm:ptLst>
  <dgm:cxnLst>
    <dgm:cxn modelId="{74EA7907-6E80-48AE-B0B3-2FE951EA6BDB}" srcId="{7E143127-4348-4BE8-9CA9-F71F6AF1DB07}" destId="{3956DA9C-CCB6-470A-A6C5-9DCA9013A513}" srcOrd="0" destOrd="0" parTransId="{1168087A-C6D1-4DFF-93C3-52D84086944A}" sibTransId="{78C42980-6C60-4817-9937-2BCC2236A6A8}"/>
    <dgm:cxn modelId="{61F8503E-2809-45DE-A635-1A6D9ECF2495}" type="presOf" srcId="{3956DA9C-CCB6-470A-A6C5-9DCA9013A513}" destId="{A0AC2B99-D7B0-47B0-9C4D-D2CB5BAD6E48}" srcOrd="1" destOrd="0" presId="urn:microsoft.com/office/officeart/2005/8/layout/pyramid1"/>
    <dgm:cxn modelId="{74E9CA4B-A71C-4F38-A1DE-AC3A5AF3DDC1}" type="presOf" srcId="{44BD5307-3F33-4A84-B8A0-84EB58A0E39B}" destId="{6C4E79C5-3237-4631-92D0-5EA73909E9DB}" srcOrd="0" destOrd="0" presId="urn:microsoft.com/office/officeart/2005/8/layout/pyramid1"/>
    <dgm:cxn modelId="{1E000754-B990-4403-9B05-05CCDABE26AF}" srcId="{7E143127-4348-4BE8-9CA9-F71F6AF1DB07}" destId="{250C8A6F-1921-4BB9-BFD2-DB88F5F4D449}" srcOrd="1" destOrd="0" parTransId="{F3E073AC-035E-4433-BF7F-B77B6D86D6E4}" sibTransId="{C8B561DA-4B33-4E4C-B217-87BFD9F91DBC}"/>
    <dgm:cxn modelId="{3CEAA358-C8D6-48B5-9F94-636E13DD6FDB}" type="presOf" srcId="{250C8A6F-1921-4BB9-BFD2-DB88F5F4D449}" destId="{C6688993-42A8-4296-85C7-646B5D90817D}" srcOrd="1" destOrd="0" presId="urn:microsoft.com/office/officeart/2005/8/layout/pyramid1"/>
    <dgm:cxn modelId="{02C3EB6D-10BD-4537-8801-0FCC90D12A68}" type="presOf" srcId="{250C8A6F-1921-4BB9-BFD2-DB88F5F4D449}" destId="{68A41F9C-6274-4E35-A170-D5F98B5E00D3}" srcOrd="0" destOrd="0" presId="urn:microsoft.com/office/officeart/2005/8/layout/pyramid1"/>
    <dgm:cxn modelId="{6D42106F-DD57-43D3-9636-23ED8AA1B8E7}" type="presOf" srcId="{7E143127-4348-4BE8-9CA9-F71F6AF1DB07}" destId="{565CD9A1-EE3E-4C82-A064-0CFAB43D5D6B}" srcOrd="0" destOrd="0" presId="urn:microsoft.com/office/officeart/2005/8/layout/pyramid1"/>
    <dgm:cxn modelId="{1523C29F-C6E9-4CCC-A660-4A8CE8790B1D}" type="presOf" srcId="{44BD5307-3F33-4A84-B8A0-84EB58A0E39B}" destId="{32CE35B6-0538-4929-A7E4-93A798440C5F}" srcOrd="1" destOrd="0" presId="urn:microsoft.com/office/officeart/2005/8/layout/pyramid1"/>
    <dgm:cxn modelId="{3592E7CB-0523-438F-AFBE-6549E26E0B13}" type="presOf" srcId="{3956DA9C-CCB6-470A-A6C5-9DCA9013A513}" destId="{0570C255-43AE-4EA7-9FAE-E312EB385F3A}" srcOrd="0" destOrd="0" presId="urn:microsoft.com/office/officeart/2005/8/layout/pyramid1"/>
    <dgm:cxn modelId="{7E4167E5-5EFE-4FC5-A783-24D56DD309DE}" srcId="{7E143127-4348-4BE8-9CA9-F71F6AF1DB07}" destId="{44BD5307-3F33-4A84-B8A0-84EB58A0E39B}" srcOrd="2" destOrd="0" parTransId="{2EBCF13C-22BB-451E-AC61-56EDAF7E595A}" sibTransId="{8611C7E7-F0E8-45B4-B0F2-D0BEBF5BD9D8}"/>
    <dgm:cxn modelId="{ACBDF2F5-A26E-4623-BE07-58DF8D2D78A3}" type="presParOf" srcId="{565CD9A1-EE3E-4C82-A064-0CFAB43D5D6B}" destId="{CD121B50-51A1-4AEE-9637-211AAE0DCC7A}" srcOrd="0" destOrd="0" presId="urn:microsoft.com/office/officeart/2005/8/layout/pyramid1"/>
    <dgm:cxn modelId="{EB398596-58BD-44A1-BDD9-65207F21E9F8}" type="presParOf" srcId="{CD121B50-51A1-4AEE-9637-211AAE0DCC7A}" destId="{0570C255-43AE-4EA7-9FAE-E312EB385F3A}" srcOrd="0" destOrd="0" presId="urn:microsoft.com/office/officeart/2005/8/layout/pyramid1"/>
    <dgm:cxn modelId="{9574E9BD-22F5-4D8D-93F4-16FE48371759}" type="presParOf" srcId="{CD121B50-51A1-4AEE-9637-211AAE0DCC7A}" destId="{A0AC2B99-D7B0-47B0-9C4D-D2CB5BAD6E48}" srcOrd="1" destOrd="0" presId="urn:microsoft.com/office/officeart/2005/8/layout/pyramid1"/>
    <dgm:cxn modelId="{2CA0B7CC-80BC-4507-ABEB-A19DFD396C2D}" type="presParOf" srcId="{565CD9A1-EE3E-4C82-A064-0CFAB43D5D6B}" destId="{F149074D-03C4-4410-974C-DAFD6AF6CC6B}" srcOrd="1" destOrd="0" presId="urn:microsoft.com/office/officeart/2005/8/layout/pyramid1"/>
    <dgm:cxn modelId="{851C83EC-5AC7-4BC3-A1A7-0041663FF721}" type="presParOf" srcId="{F149074D-03C4-4410-974C-DAFD6AF6CC6B}" destId="{68A41F9C-6274-4E35-A170-D5F98B5E00D3}" srcOrd="0" destOrd="0" presId="urn:microsoft.com/office/officeart/2005/8/layout/pyramid1"/>
    <dgm:cxn modelId="{5E6BE0BA-411B-4EF7-BC00-4209213CFA0E}" type="presParOf" srcId="{F149074D-03C4-4410-974C-DAFD6AF6CC6B}" destId="{C6688993-42A8-4296-85C7-646B5D90817D}" srcOrd="1" destOrd="0" presId="urn:microsoft.com/office/officeart/2005/8/layout/pyramid1"/>
    <dgm:cxn modelId="{7FBE60F5-471B-4D55-BE6D-C3955A4ED041}" type="presParOf" srcId="{565CD9A1-EE3E-4C82-A064-0CFAB43D5D6B}" destId="{3ED2D531-7CDB-4ED2-A467-1F2510602A8D}" srcOrd="2" destOrd="0" presId="urn:microsoft.com/office/officeart/2005/8/layout/pyramid1"/>
    <dgm:cxn modelId="{E30C4562-8486-4590-A8D1-56C5F202B073}" type="presParOf" srcId="{3ED2D531-7CDB-4ED2-A467-1F2510602A8D}" destId="{6C4E79C5-3237-4631-92D0-5EA73909E9DB}" srcOrd="0" destOrd="0" presId="urn:microsoft.com/office/officeart/2005/8/layout/pyramid1"/>
    <dgm:cxn modelId="{9ACC6ACC-D9E7-4923-ADB4-84162E7E9F1B}" type="presParOf" srcId="{3ED2D531-7CDB-4ED2-A467-1F2510602A8D}" destId="{32CE35B6-0538-4929-A7E4-93A798440C5F}"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C230EC5-932B-48A3-A943-9CC6BD124934}" type="doc">
      <dgm:prSet loTypeId="urn:microsoft.com/office/officeart/2005/8/layout/matrix3" loCatId="matrix" qsTypeId="urn:microsoft.com/office/officeart/2005/8/quickstyle/simple1" qsCatId="simple" csTypeId="urn:microsoft.com/office/officeart/2005/8/colors/colorful1" csCatId="colorful" phldr="1"/>
      <dgm:spPr/>
      <dgm:t>
        <a:bodyPr/>
        <a:lstStyle/>
        <a:p>
          <a:endParaRPr lang="en-US"/>
        </a:p>
      </dgm:t>
    </dgm:pt>
    <dgm:pt modelId="{BF820F21-F84F-4BC6-B955-4B3123ED4132}">
      <dgm:prSet phldrT="[Texto]"/>
      <dgm: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r>
            <a:rPr lang="es-CR" b="1" dirty="0">
              <a:effectLst>
                <a:outerShdw blurRad="38100" dist="38100" dir="2700000" algn="tl">
                  <a:srgbClr val="000000">
                    <a:alpha val="43137"/>
                  </a:srgbClr>
                </a:outerShdw>
              </a:effectLst>
            </a:rPr>
            <a:t>Poder</a:t>
          </a:r>
          <a:endParaRPr lang="en-US" b="1" dirty="0">
            <a:effectLst>
              <a:outerShdw blurRad="38100" dist="38100" dir="2700000" algn="tl">
                <a:srgbClr val="000000">
                  <a:alpha val="43137"/>
                </a:srgbClr>
              </a:outerShdw>
            </a:effectLst>
          </a:endParaRPr>
        </a:p>
      </dgm:t>
    </dgm:pt>
    <dgm:pt modelId="{1D66495C-3FCA-41E0-B855-81FBD00692D9}" type="parTrans" cxnId="{A1ACD9F2-C05C-4EB4-B069-1CCB83BAC7B3}">
      <dgm:prSet/>
      <dgm:spPr/>
      <dgm:t>
        <a:bodyPr/>
        <a:lstStyle/>
        <a:p>
          <a:endParaRPr lang="en-US"/>
        </a:p>
      </dgm:t>
    </dgm:pt>
    <dgm:pt modelId="{595EF487-AD2B-4915-A532-91F4120927A9}" type="sibTrans" cxnId="{A1ACD9F2-C05C-4EB4-B069-1CCB83BAC7B3}">
      <dgm:prSet/>
      <dgm:spPr/>
      <dgm:t>
        <a:bodyPr/>
        <a:lstStyle/>
        <a:p>
          <a:endParaRPr lang="en-US"/>
        </a:p>
      </dgm:t>
    </dgm:pt>
    <dgm:pt modelId="{478EFEAD-50CF-4733-AC2E-8CAFE5F1CF9C}">
      <dgm:prSet phldrT="[Texto]"/>
      <dgm: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r>
            <a:rPr lang="es-CR" b="1" dirty="0">
              <a:effectLst>
                <a:outerShdw blurRad="38100" dist="38100" dir="2700000" algn="tl">
                  <a:srgbClr val="000000">
                    <a:alpha val="43137"/>
                  </a:srgbClr>
                </a:outerShdw>
              </a:effectLst>
            </a:rPr>
            <a:t>Deber</a:t>
          </a:r>
          <a:endParaRPr lang="en-US" b="1" dirty="0">
            <a:effectLst>
              <a:outerShdw blurRad="38100" dist="38100" dir="2700000" algn="tl">
                <a:srgbClr val="000000">
                  <a:alpha val="43137"/>
                </a:srgbClr>
              </a:outerShdw>
            </a:effectLst>
          </a:endParaRPr>
        </a:p>
      </dgm:t>
    </dgm:pt>
    <dgm:pt modelId="{FF1B6568-65DD-4A0C-BEAA-50CFE214286B}" type="parTrans" cxnId="{594CB9D5-EA6F-480C-9D16-BE3CA2EBD404}">
      <dgm:prSet/>
      <dgm:spPr/>
      <dgm:t>
        <a:bodyPr/>
        <a:lstStyle/>
        <a:p>
          <a:endParaRPr lang="en-US"/>
        </a:p>
      </dgm:t>
    </dgm:pt>
    <dgm:pt modelId="{2B3955B9-BDC2-47CC-9832-770F88A777BF}" type="sibTrans" cxnId="{594CB9D5-EA6F-480C-9D16-BE3CA2EBD404}">
      <dgm:prSet/>
      <dgm:spPr/>
      <dgm:t>
        <a:bodyPr/>
        <a:lstStyle/>
        <a:p>
          <a:endParaRPr lang="en-US"/>
        </a:p>
      </dgm:t>
    </dgm:pt>
    <dgm:pt modelId="{B2D51865-630A-4E47-8108-165F323AA3C6}">
      <dgm:prSet phldrT="[Texto]"/>
      <dgm: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r>
            <a:rPr lang="es-CR" b="1" dirty="0">
              <a:effectLst>
                <a:outerShdw blurRad="38100" dist="38100" dir="2700000" algn="tl">
                  <a:srgbClr val="000000">
                    <a:alpha val="43137"/>
                  </a:srgbClr>
                </a:outerShdw>
              </a:effectLst>
            </a:rPr>
            <a:t>Poder Deber</a:t>
          </a:r>
          <a:endParaRPr lang="en-US" b="1" dirty="0">
            <a:effectLst>
              <a:outerShdw blurRad="38100" dist="38100" dir="2700000" algn="tl">
                <a:srgbClr val="000000">
                  <a:alpha val="43137"/>
                </a:srgbClr>
              </a:outerShdw>
            </a:effectLst>
          </a:endParaRPr>
        </a:p>
      </dgm:t>
    </dgm:pt>
    <dgm:pt modelId="{2DB8AE4B-BB4C-4037-837A-41C91846A380}" type="parTrans" cxnId="{6E4FB637-2A77-471C-8877-7E8DF72B8BA6}">
      <dgm:prSet/>
      <dgm:spPr/>
      <dgm:t>
        <a:bodyPr/>
        <a:lstStyle/>
        <a:p>
          <a:endParaRPr lang="en-US"/>
        </a:p>
      </dgm:t>
    </dgm:pt>
    <dgm:pt modelId="{B9859579-19BC-4313-B9A0-E819BFF3B80A}" type="sibTrans" cxnId="{6E4FB637-2A77-471C-8877-7E8DF72B8BA6}">
      <dgm:prSet/>
      <dgm:spPr/>
      <dgm:t>
        <a:bodyPr/>
        <a:lstStyle/>
        <a:p>
          <a:endParaRPr lang="en-US"/>
        </a:p>
      </dgm:t>
    </dgm:pt>
    <dgm:pt modelId="{F1CEA4A5-5DCE-45E0-9F74-2B4E90062FD4}">
      <dgm:prSet phldrT="[Texto]"/>
      <dgm: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r>
            <a:rPr lang="es-CR" b="1" dirty="0">
              <a:effectLst>
                <a:outerShdw blurRad="38100" dist="38100" dir="2700000" algn="tl">
                  <a:srgbClr val="000000">
                    <a:alpha val="43137"/>
                  </a:srgbClr>
                </a:outerShdw>
              </a:effectLst>
            </a:rPr>
            <a:t>Expectativa</a:t>
          </a:r>
          <a:endParaRPr lang="en-US" b="1" dirty="0">
            <a:effectLst>
              <a:outerShdw blurRad="38100" dist="38100" dir="2700000" algn="tl">
                <a:srgbClr val="000000">
                  <a:alpha val="43137"/>
                </a:srgbClr>
              </a:outerShdw>
            </a:effectLst>
          </a:endParaRPr>
        </a:p>
      </dgm:t>
    </dgm:pt>
    <dgm:pt modelId="{CDE9B1ED-4150-43D2-974D-24AD1AF74949}" type="parTrans" cxnId="{95C157D0-48FF-42E1-9225-813FED103677}">
      <dgm:prSet/>
      <dgm:spPr/>
      <dgm:t>
        <a:bodyPr/>
        <a:lstStyle/>
        <a:p>
          <a:endParaRPr lang="en-US"/>
        </a:p>
      </dgm:t>
    </dgm:pt>
    <dgm:pt modelId="{7FF30C0D-2066-4671-BB1B-52406AA50CC1}" type="sibTrans" cxnId="{95C157D0-48FF-42E1-9225-813FED103677}">
      <dgm:prSet/>
      <dgm:spPr/>
      <dgm:t>
        <a:bodyPr/>
        <a:lstStyle/>
        <a:p>
          <a:endParaRPr lang="en-US"/>
        </a:p>
      </dgm:t>
    </dgm:pt>
    <dgm:pt modelId="{56E568B8-123E-480E-AE2D-3BF7FC6B4C29}" type="pres">
      <dgm:prSet presAssocID="{CC230EC5-932B-48A3-A943-9CC6BD124934}" presName="matrix" presStyleCnt="0">
        <dgm:presLayoutVars>
          <dgm:chMax val="1"/>
          <dgm:dir/>
          <dgm:resizeHandles val="exact"/>
        </dgm:presLayoutVars>
      </dgm:prSet>
      <dgm:spPr/>
    </dgm:pt>
    <dgm:pt modelId="{7E87B722-BB17-4331-8208-BA747D01F790}" type="pres">
      <dgm:prSet presAssocID="{CC230EC5-932B-48A3-A943-9CC6BD124934}" presName="diamond" presStyleLbl="bgShp" presStyleIdx="0" presStyleCnt="1"/>
      <dgm:spPr/>
    </dgm:pt>
    <dgm:pt modelId="{C5230601-2BA1-4E75-831A-C69A1A28E267}" type="pres">
      <dgm:prSet presAssocID="{CC230EC5-932B-48A3-A943-9CC6BD124934}" presName="quad1" presStyleLbl="node1" presStyleIdx="0" presStyleCnt="4">
        <dgm:presLayoutVars>
          <dgm:chMax val="0"/>
          <dgm:chPref val="0"/>
          <dgm:bulletEnabled val="1"/>
        </dgm:presLayoutVars>
      </dgm:prSet>
      <dgm:spPr/>
    </dgm:pt>
    <dgm:pt modelId="{0AE06212-046A-44FB-B796-37F4A9749686}" type="pres">
      <dgm:prSet presAssocID="{CC230EC5-932B-48A3-A943-9CC6BD124934}" presName="quad2" presStyleLbl="node1" presStyleIdx="1" presStyleCnt="4">
        <dgm:presLayoutVars>
          <dgm:chMax val="0"/>
          <dgm:chPref val="0"/>
          <dgm:bulletEnabled val="1"/>
        </dgm:presLayoutVars>
      </dgm:prSet>
      <dgm:spPr/>
    </dgm:pt>
    <dgm:pt modelId="{ED3CA83B-8BE3-482B-A9C3-25873B21594A}" type="pres">
      <dgm:prSet presAssocID="{CC230EC5-932B-48A3-A943-9CC6BD124934}" presName="quad3" presStyleLbl="node1" presStyleIdx="2" presStyleCnt="4">
        <dgm:presLayoutVars>
          <dgm:chMax val="0"/>
          <dgm:chPref val="0"/>
          <dgm:bulletEnabled val="1"/>
        </dgm:presLayoutVars>
      </dgm:prSet>
      <dgm:spPr/>
    </dgm:pt>
    <dgm:pt modelId="{E7FAA457-DE81-47DE-8B18-8BFB1B205FF1}" type="pres">
      <dgm:prSet presAssocID="{CC230EC5-932B-48A3-A943-9CC6BD124934}" presName="quad4" presStyleLbl="node1" presStyleIdx="3" presStyleCnt="4">
        <dgm:presLayoutVars>
          <dgm:chMax val="0"/>
          <dgm:chPref val="0"/>
          <dgm:bulletEnabled val="1"/>
        </dgm:presLayoutVars>
      </dgm:prSet>
      <dgm:spPr/>
    </dgm:pt>
  </dgm:ptLst>
  <dgm:cxnLst>
    <dgm:cxn modelId="{0065D401-B719-402A-83FB-4C5BA9D5446D}" type="presOf" srcId="{B2D51865-630A-4E47-8108-165F323AA3C6}" destId="{ED3CA83B-8BE3-482B-A9C3-25873B21594A}" srcOrd="0" destOrd="0" presId="urn:microsoft.com/office/officeart/2005/8/layout/matrix3"/>
    <dgm:cxn modelId="{82ED722B-DB20-4444-B27F-935F6FE0DE6B}" type="presOf" srcId="{478EFEAD-50CF-4733-AC2E-8CAFE5F1CF9C}" destId="{0AE06212-046A-44FB-B796-37F4A9749686}" srcOrd="0" destOrd="0" presId="urn:microsoft.com/office/officeart/2005/8/layout/matrix3"/>
    <dgm:cxn modelId="{1A5AB330-7BDD-48F7-9BD7-3365C2F04241}" type="presOf" srcId="{BF820F21-F84F-4BC6-B955-4B3123ED4132}" destId="{C5230601-2BA1-4E75-831A-C69A1A28E267}" srcOrd="0" destOrd="0" presId="urn:microsoft.com/office/officeart/2005/8/layout/matrix3"/>
    <dgm:cxn modelId="{6E4FB637-2A77-471C-8877-7E8DF72B8BA6}" srcId="{CC230EC5-932B-48A3-A943-9CC6BD124934}" destId="{B2D51865-630A-4E47-8108-165F323AA3C6}" srcOrd="2" destOrd="0" parTransId="{2DB8AE4B-BB4C-4037-837A-41C91846A380}" sibTransId="{B9859579-19BC-4313-B9A0-E819BFF3B80A}"/>
    <dgm:cxn modelId="{2BEDD279-7B2C-4BEB-B7E8-4069762E98DD}" type="presOf" srcId="{F1CEA4A5-5DCE-45E0-9F74-2B4E90062FD4}" destId="{E7FAA457-DE81-47DE-8B18-8BFB1B205FF1}" srcOrd="0" destOrd="0" presId="urn:microsoft.com/office/officeart/2005/8/layout/matrix3"/>
    <dgm:cxn modelId="{6380AAAA-A362-41FF-8C33-F98B4A81FF03}" type="presOf" srcId="{CC230EC5-932B-48A3-A943-9CC6BD124934}" destId="{56E568B8-123E-480E-AE2D-3BF7FC6B4C29}" srcOrd="0" destOrd="0" presId="urn:microsoft.com/office/officeart/2005/8/layout/matrix3"/>
    <dgm:cxn modelId="{95C157D0-48FF-42E1-9225-813FED103677}" srcId="{CC230EC5-932B-48A3-A943-9CC6BD124934}" destId="{F1CEA4A5-5DCE-45E0-9F74-2B4E90062FD4}" srcOrd="3" destOrd="0" parTransId="{CDE9B1ED-4150-43D2-974D-24AD1AF74949}" sibTransId="{7FF30C0D-2066-4671-BB1B-52406AA50CC1}"/>
    <dgm:cxn modelId="{594CB9D5-EA6F-480C-9D16-BE3CA2EBD404}" srcId="{CC230EC5-932B-48A3-A943-9CC6BD124934}" destId="{478EFEAD-50CF-4733-AC2E-8CAFE5F1CF9C}" srcOrd="1" destOrd="0" parTransId="{FF1B6568-65DD-4A0C-BEAA-50CFE214286B}" sibTransId="{2B3955B9-BDC2-47CC-9832-770F88A777BF}"/>
    <dgm:cxn modelId="{A1ACD9F2-C05C-4EB4-B069-1CCB83BAC7B3}" srcId="{CC230EC5-932B-48A3-A943-9CC6BD124934}" destId="{BF820F21-F84F-4BC6-B955-4B3123ED4132}" srcOrd="0" destOrd="0" parTransId="{1D66495C-3FCA-41E0-B855-81FBD00692D9}" sibTransId="{595EF487-AD2B-4915-A532-91F4120927A9}"/>
    <dgm:cxn modelId="{968F9A10-B08F-46BE-874E-01A78035C8C1}" type="presParOf" srcId="{56E568B8-123E-480E-AE2D-3BF7FC6B4C29}" destId="{7E87B722-BB17-4331-8208-BA747D01F790}" srcOrd="0" destOrd="0" presId="urn:microsoft.com/office/officeart/2005/8/layout/matrix3"/>
    <dgm:cxn modelId="{26837B5A-86D0-444A-A1C9-DB9E23375239}" type="presParOf" srcId="{56E568B8-123E-480E-AE2D-3BF7FC6B4C29}" destId="{C5230601-2BA1-4E75-831A-C69A1A28E267}" srcOrd="1" destOrd="0" presId="urn:microsoft.com/office/officeart/2005/8/layout/matrix3"/>
    <dgm:cxn modelId="{22594CAC-4B74-4DA0-B319-3AFE016DE565}" type="presParOf" srcId="{56E568B8-123E-480E-AE2D-3BF7FC6B4C29}" destId="{0AE06212-046A-44FB-B796-37F4A9749686}" srcOrd="2" destOrd="0" presId="urn:microsoft.com/office/officeart/2005/8/layout/matrix3"/>
    <dgm:cxn modelId="{83222557-3A98-4741-A60C-CB6A477BF62D}" type="presParOf" srcId="{56E568B8-123E-480E-AE2D-3BF7FC6B4C29}" destId="{ED3CA83B-8BE3-482B-A9C3-25873B21594A}" srcOrd="3" destOrd="0" presId="urn:microsoft.com/office/officeart/2005/8/layout/matrix3"/>
    <dgm:cxn modelId="{DB5A3E5C-A2CA-4CD2-9850-16B1510CE8FB}" type="presParOf" srcId="{56E568B8-123E-480E-AE2D-3BF7FC6B4C29}" destId="{E7FAA457-DE81-47DE-8B18-8BFB1B205FF1}"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A116709-8A56-4E55-900A-EBF653394E6C}" type="doc">
      <dgm:prSet loTypeId="urn:microsoft.com/office/officeart/2008/layout/HorizontalMultiLevelHierarchy" loCatId="hierarchy" qsTypeId="urn:microsoft.com/office/officeart/2005/8/quickstyle/3d9" qsCatId="3D" csTypeId="urn:microsoft.com/office/officeart/2005/8/colors/colorful1" csCatId="colorful" phldr="1"/>
      <dgm:spPr/>
      <dgm:t>
        <a:bodyPr/>
        <a:lstStyle/>
        <a:p>
          <a:endParaRPr lang="en-US"/>
        </a:p>
      </dgm:t>
    </dgm:pt>
    <dgm:pt modelId="{D8FB3F4A-C6DC-4A0B-8202-A1F71F6E3B83}">
      <dgm:prSet phldrT="[Texto]"/>
      <dgm:spPr/>
      <dgm:t>
        <a:bodyPr/>
        <a:lstStyle/>
        <a:p>
          <a:r>
            <a:rPr lang="es-CR" b="1" dirty="0">
              <a:effectLst>
                <a:outerShdw blurRad="38100" dist="38100" dir="2700000" algn="tl">
                  <a:srgbClr val="000000">
                    <a:alpha val="43137"/>
                  </a:srgbClr>
                </a:outerShdw>
              </a:effectLst>
            </a:rPr>
            <a:t>Innovativos</a:t>
          </a:r>
          <a:endParaRPr lang="en-US" b="1" dirty="0">
            <a:effectLst>
              <a:outerShdw blurRad="38100" dist="38100" dir="2700000" algn="tl">
                <a:srgbClr val="000000">
                  <a:alpha val="43137"/>
                </a:srgbClr>
              </a:outerShdw>
            </a:effectLst>
          </a:endParaRPr>
        </a:p>
      </dgm:t>
    </dgm:pt>
    <dgm:pt modelId="{5C51F070-6BFD-47CE-81DA-AE0FDBD958F2}" type="parTrans" cxnId="{EA4E3E38-044D-47FD-990A-D1C41694D197}">
      <dgm:prSet/>
      <dgm:spPr/>
      <dgm:t>
        <a:bodyPr/>
        <a:lstStyle/>
        <a:p>
          <a:endParaRPr lang="en-US"/>
        </a:p>
      </dgm:t>
    </dgm:pt>
    <dgm:pt modelId="{4DE4B425-1140-4EB6-A6B3-5F5915DB61EA}" type="sibTrans" cxnId="{EA4E3E38-044D-47FD-990A-D1C41694D197}">
      <dgm:prSet/>
      <dgm:spPr/>
      <dgm:t>
        <a:bodyPr/>
        <a:lstStyle/>
        <a:p>
          <a:endParaRPr lang="en-US"/>
        </a:p>
      </dgm:t>
    </dgm:pt>
    <dgm:pt modelId="{02E378FB-061D-48A1-9390-E4109E5123FC}">
      <dgm:prSet phldrT="[Texto]"/>
      <dgm:spPr>
        <a:solidFill>
          <a:schemeClr val="tx2">
            <a:lumMod val="60000"/>
            <a:lumOff val="40000"/>
          </a:schemeClr>
        </a:solidFill>
      </dgm:spPr>
      <dgm:t>
        <a:bodyPr/>
        <a:lstStyle/>
        <a:p>
          <a:r>
            <a:rPr lang="es-CR" b="1" dirty="0">
              <a:effectLst>
                <a:outerShdw blurRad="38100" dist="38100" dir="2700000" algn="tl">
                  <a:srgbClr val="000000">
                    <a:alpha val="43137"/>
                  </a:srgbClr>
                </a:outerShdw>
              </a:effectLst>
            </a:rPr>
            <a:t>Constitutivos </a:t>
          </a:r>
        </a:p>
        <a:p>
          <a:r>
            <a:rPr lang="es-CR" b="1" dirty="0">
              <a:effectLst>
                <a:outerShdw blurRad="38100" dist="38100" dir="2700000" algn="tl">
                  <a:srgbClr val="000000">
                    <a:alpha val="43137"/>
                  </a:srgbClr>
                </a:outerShdw>
              </a:effectLst>
            </a:rPr>
            <a:t>(quebrar ventana)</a:t>
          </a:r>
          <a:endParaRPr lang="en-US" b="1" dirty="0">
            <a:effectLst>
              <a:outerShdw blurRad="38100" dist="38100" dir="2700000" algn="tl">
                <a:srgbClr val="000000">
                  <a:alpha val="43137"/>
                </a:srgbClr>
              </a:outerShdw>
            </a:effectLst>
          </a:endParaRPr>
        </a:p>
      </dgm:t>
    </dgm:pt>
    <dgm:pt modelId="{B43E3649-CEB7-48DC-BD95-F551E8E8D4E1}" type="parTrans" cxnId="{97EE8C20-1E42-46B1-8A60-010B7A5FF355}">
      <dgm:prSet/>
      <dgm:spPr/>
      <dgm:t>
        <a:bodyPr/>
        <a:lstStyle/>
        <a:p>
          <a:endParaRPr lang="en-US"/>
        </a:p>
      </dgm:t>
    </dgm:pt>
    <dgm:pt modelId="{1B9A5D83-F91F-449A-A511-C466EC1262E2}" type="sibTrans" cxnId="{97EE8C20-1E42-46B1-8A60-010B7A5FF355}">
      <dgm:prSet/>
      <dgm:spPr/>
      <dgm:t>
        <a:bodyPr/>
        <a:lstStyle/>
        <a:p>
          <a:endParaRPr lang="en-US"/>
        </a:p>
      </dgm:t>
    </dgm:pt>
    <dgm:pt modelId="{22B6EEAD-163C-4403-995C-2E0670687431}">
      <dgm:prSet phldrT="[Texto]"/>
      <dgm:spPr>
        <a:solidFill>
          <a:srgbClr val="FF0000"/>
        </a:solidFill>
      </dgm:spPr>
      <dgm:t>
        <a:bodyPr/>
        <a:lstStyle/>
        <a:p>
          <a:r>
            <a:rPr lang="es-CR" b="1" dirty="0">
              <a:effectLst>
                <a:outerShdw blurRad="38100" dist="38100" dir="2700000" algn="tl">
                  <a:srgbClr val="000000">
                    <a:alpha val="43137"/>
                  </a:srgbClr>
                </a:outerShdw>
              </a:effectLst>
            </a:rPr>
            <a:t>Extintivo</a:t>
          </a:r>
        </a:p>
        <a:p>
          <a:r>
            <a:rPr lang="es-CR" b="1" dirty="0">
              <a:effectLst>
                <a:outerShdw blurRad="38100" dist="38100" dir="2700000" algn="tl">
                  <a:srgbClr val="000000">
                    <a:alpha val="43137"/>
                  </a:srgbClr>
                </a:outerShdw>
              </a:effectLst>
            </a:rPr>
            <a:t>(Pago)</a:t>
          </a:r>
          <a:endParaRPr lang="en-US" b="1" dirty="0">
            <a:effectLst>
              <a:outerShdw blurRad="38100" dist="38100" dir="2700000" algn="tl">
                <a:srgbClr val="000000">
                  <a:alpha val="43137"/>
                </a:srgbClr>
              </a:outerShdw>
            </a:effectLst>
          </a:endParaRPr>
        </a:p>
      </dgm:t>
    </dgm:pt>
    <dgm:pt modelId="{EE8C89D8-3C06-43F2-BF8C-44F617385C8B}" type="parTrans" cxnId="{E680D7DD-9854-48FF-AFCB-73945B7DDF84}">
      <dgm:prSet/>
      <dgm:spPr/>
      <dgm:t>
        <a:bodyPr/>
        <a:lstStyle/>
        <a:p>
          <a:endParaRPr lang="en-US"/>
        </a:p>
      </dgm:t>
    </dgm:pt>
    <dgm:pt modelId="{A51EE766-1F94-4151-B091-355EBBD06727}" type="sibTrans" cxnId="{E680D7DD-9854-48FF-AFCB-73945B7DDF84}">
      <dgm:prSet/>
      <dgm:spPr/>
      <dgm:t>
        <a:bodyPr/>
        <a:lstStyle/>
        <a:p>
          <a:endParaRPr lang="en-US"/>
        </a:p>
      </dgm:t>
    </dgm:pt>
    <dgm:pt modelId="{177FE82D-D93A-435F-B7C3-B15C35C47B6F}">
      <dgm:prSet phldrT="[Texto]"/>
      <dgm:spPr>
        <a:solidFill>
          <a:srgbClr val="FFC000"/>
        </a:solidFill>
      </dgm:spPr>
      <dgm:t>
        <a:bodyPr/>
        <a:lstStyle/>
        <a:p>
          <a:r>
            <a:rPr lang="es-CR" b="1" dirty="0">
              <a:effectLst>
                <a:outerShdw blurRad="38100" dist="38100" dir="2700000" algn="tl">
                  <a:srgbClr val="000000">
                    <a:alpha val="43137"/>
                  </a:srgbClr>
                </a:outerShdw>
              </a:effectLst>
            </a:rPr>
            <a:t>Modificativo</a:t>
          </a:r>
        </a:p>
        <a:p>
          <a:r>
            <a:rPr lang="es-CR" b="1" dirty="0">
              <a:effectLst>
                <a:outerShdw blurRad="38100" dist="38100" dir="2700000" algn="tl">
                  <a:srgbClr val="000000">
                    <a:alpha val="43137"/>
                  </a:srgbClr>
                </a:outerShdw>
              </a:effectLst>
            </a:rPr>
            <a:t>(Cambio de garantía)</a:t>
          </a:r>
          <a:endParaRPr lang="en-US" b="1" dirty="0">
            <a:effectLst>
              <a:outerShdw blurRad="38100" dist="38100" dir="2700000" algn="tl">
                <a:srgbClr val="000000">
                  <a:alpha val="43137"/>
                </a:srgbClr>
              </a:outerShdw>
            </a:effectLst>
          </a:endParaRPr>
        </a:p>
      </dgm:t>
    </dgm:pt>
    <dgm:pt modelId="{E5D17C19-8724-40C1-BAD1-7AE2EC03E887}" type="parTrans" cxnId="{F0733C54-BD4D-48DC-BE17-A944716369C8}">
      <dgm:prSet/>
      <dgm:spPr/>
      <dgm:t>
        <a:bodyPr/>
        <a:lstStyle/>
        <a:p>
          <a:endParaRPr lang="en-US"/>
        </a:p>
      </dgm:t>
    </dgm:pt>
    <dgm:pt modelId="{FEDB5DF3-9923-416D-9370-71055CA6732E}" type="sibTrans" cxnId="{F0733C54-BD4D-48DC-BE17-A944716369C8}">
      <dgm:prSet/>
      <dgm:spPr/>
      <dgm:t>
        <a:bodyPr/>
        <a:lstStyle/>
        <a:p>
          <a:endParaRPr lang="en-US"/>
        </a:p>
      </dgm:t>
    </dgm:pt>
    <dgm:pt modelId="{85274754-4431-4C4F-86A7-371856523966}" type="pres">
      <dgm:prSet presAssocID="{4A116709-8A56-4E55-900A-EBF653394E6C}" presName="Name0" presStyleCnt="0">
        <dgm:presLayoutVars>
          <dgm:chPref val="1"/>
          <dgm:dir/>
          <dgm:animOne val="branch"/>
          <dgm:animLvl val="lvl"/>
          <dgm:resizeHandles val="exact"/>
        </dgm:presLayoutVars>
      </dgm:prSet>
      <dgm:spPr/>
    </dgm:pt>
    <dgm:pt modelId="{7DD382E5-C31E-4318-BF20-9D5750B7AC40}" type="pres">
      <dgm:prSet presAssocID="{D8FB3F4A-C6DC-4A0B-8202-A1F71F6E3B83}" presName="root1" presStyleCnt="0"/>
      <dgm:spPr/>
    </dgm:pt>
    <dgm:pt modelId="{D959CD7A-9C0A-49CD-A93A-CB2D803EE69F}" type="pres">
      <dgm:prSet presAssocID="{D8FB3F4A-C6DC-4A0B-8202-A1F71F6E3B83}" presName="LevelOneTextNode" presStyleLbl="node0" presStyleIdx="0" presStyleCnt="1" custLinFactNeighborX="-15915" custLinFactNeighborY="-10799">
        <dgm:presLayoutVars>
          <dgm:chPref val="3"/>
        </dgm:presLayoutVars>
      </dgm:prSet>
      <dgm:spPr/>
    </dgm:pt>
    <dgm:pt modelId="{DC91428B-3003-4376-B503-243273B0A982}" type="pres">
      <dgm:prSet presAssocID="{D8FB3F4A-C6DC-4A0B-8202-A1F71F6E3B83}" presName="level2hierChild" presStyleCnt="0"/>
      <dgm:spPr/>
    </dgm:pt>
    <dgm:pt modelId="{EFB113F2-E54D-4B49-B8FB-4A464B7CA699}" type="pres">
      <dgm:prSet presAssocID="{B43E3649-CEB7-48DC-BD95-F551E8E8D4E1}" presName="conn2-1" presStyleLbl="parChTrans1D2" presStyleIdx="0" presStyleCnt="3"/>
      <dgm:spPr/>
    </dgm:pt>
    <dgm:pt modelId="{3A2034EF-9D65-4FCA-9F7A-AD35CCCA217B}" type="pres">
      <dgm:prSet presAssocID="{B43E3649-CEB7-48DC-BD95-F551E8E8D4E1}" presName="connTx" presStyleLbl="parChTrans1D2" presStyleIdx="0" presStyleCnt="3"/>
      <dgm:spPr/>
    </dgm:pt>
    <dgm:pt modelId="{B557A780-F3F0-44D5-A81B-42322620E795}" type="pres">
      <dgm:prSet presAssocID="{02E378FB-061D-48A1-9390-E4109E5123FC}" presName="root2" presStyleCnt="0"/>
      <dgm:spPr/>
    </dgm:pt>
    <dgm:pt modelId="{1E8165AB-83EB-4CB5-9E9D-B8AF150644EE}" type="pres">
      <dgm:prSet presAssocID="{02E378FB-061D-48A1-9390-E4109E5123FC}" presName="LevelTwoTextNode" presStyleLbl="node2" presStyleIdx="0" presStyleCnt="3" custLinFactNeighborX="-1846" custLinFactNeighborY="7265">
        <dgm:presLayoutVars>
          <dgm:chPref val="3"/>
        </dgm:presLayoutVars>
      </dgm:prSet>
      <dgm:spPr/>
    </dgm:pt>
    <dgm:pt modelId="{B40AB4A1-1D32-4E5D-89FA-73E9CE8F68E8}" type="pres">
      <dgm:prSet presAssocID="{02E378FB-061D-48A1-9390-E4109E5123FC}" presName="level3hierChild" presStyleCnt="0"/>
      <dgm:spPr/>
    </dgm:pt>
    <dgm:pt modelId="{137EE8BC-58C0-416C-AC37-D51CE3F682C1}" type="pres">
      <dgm:prSet presAssocID="{EE8C89D8-3C06-43F2-BF8C-44F617385C8B}" presName="conn2-1" presStyleLbl="parChTrans1D2" presStyleIdx="1" presStyleCnt="3"/>
      <dgm:spPr/>
    </dgm:pt>
    <dgm:pt modelId="{7D0708E1-D2D7-4797-807C-D2CB85296867}" type="pres">
      <dgm:prSet presAssocID="{EE8C89D8-3C06-43F2-BF8C-44F617385C8B}" presName="connTx" presStyleLbl="parChTrans1D2" presStyleIdx="1" presStyleCnt="3"/>
      <dgm:spPr/>
    </dgm:pt>
    <dgm:pt modelId="{BD5BF3BD-ABB5-49BA-AE2F-B9DE0028CB8A}" type="pres">
      <dgm:prSet presAssocID="{22B6EEAD-163C-4403-995C-2E0670687431}" presName="root2" presStyleCnt="0"/>
      <dgm:spPr/>
    </dgm:pt>
    <dgm:pt modelId="{AA184BBB-EFE2-49E2-9DEF-95860911BDC7}" type="pres">
      <dgm:prSet presAssocID="{22B6EEAD-163C-4403-995C-2E0670687431}" presName="LevelTwoTextNode" presStyleLbl="node2" presStyleIdx="1" presStyleCnt="3" custLinFactNeighborX="-693" custLinFactNeighborY="2273">
        <dgm:presLayoutVars>
          <dgm:chPref val="3"/>
        </dgm:presLayoutVars>
      </dgm:prSet>
      <dgm:spPr/>
    </dgm:pt>
    <dgm:pt modelId="{47C948DD-1B3B-4B05-8CE4-8195B73A8894}" type="pres">
      <dgm:prSet presAssocID="{22B6EEAD-163C-4403-995C-2E0670687431}" presName="level3hierChild" presStyleCnt="0"/>
      <dgm:spPr/>
    </dgm:pt>
    <dgm:pt modelId="{8BA066C0-22D8-4C67-872F-4141E141B33C}" type="pres">
      <dgm:prSet presAssocID="{E5D17C19-8724-40C1-BAD1-7AE2EC03E887}" presName="conn2-1" presStyleLbl="parChTrans1D2" presStyleIdx="2" presStyleCnt="3"/>
      <dgm:spPr/>
    </dgm:pt>
    <dgm:pt modelId="{5C6BACC8-6343-4B18-9D2F-935AC241461E}" type="pres">
      <dgm:prSet presAssocID="{E5D17C19-8724-40C1-BAD1-7AE2EC03E887}" presName="connTx" presStyleLbl="parChTrans1D2" presStyleIdx="2" presStyleCnt="3"/>
      <dgm:spPr/>
    </dgm:pt>
    <dgm:pt modelId="{3FA451CD-B0D6-47A9-938A-E597788FDD19}" type="pres">
      <dgm:prSet presAssocID="{177FE82D-D93A-435F-B7C3-B15C35C47B6F}" presName="root2" presStyleCnt="0"/>
      <dgm:spPr/>
    </dgm:pt>
    <dgm:pt modelId="{C4E49F00-05C5-409D-8F59-515B957660D2}" type="pres">
      <dgm:prSet presAssocID="{177FE82D-D93A-435F-B7C3-B15C35C47B6F}" presName="LevelTwoTextNode" presStyleLbl="node2" presStyleIdx="2" presStyleCnt="3" custLinFactNeighborY="-2274">
        <dgm:presLayoutVars>
          <dgm:chPref val="3"/>
        </dgm:presLayoutVars>
      </dgm:prSet>
      <dgm:spPr/>
    </dgm:pt>
    <dgm:pt modelId="{E170B989-E9FA-45DE-9A3C-AE1AD846890B}" type="pres">
      <dgm:prSet presAssocID="{177FE82D-D93A-435F-B7C3-B15C35C47B6F}" presName="level3hierChild" presStyleCnt="0"/>
      <dgm:spPr/>
    </dgm:pt>
  </dgm:ptLst>
  <dgm:cxnLst>
    <dgm:cxn modelId="{07D0A71B-3B75-4485-930C-65E3173ADECD}" type="presOf" srcId="{4A116709-8A56-4E55-900A-EBF653394E6C}" destId="{85274754-4431-4C4F-86A7-371856523966}" srcOrd="0" destOrd="0" presId="urn:microsoft.com/office/officeart/2008/layout/HorizontalMultiLevelHierarchy"/>
    <dgm:cxn modelId="{97EE8C20-1E42-46B1-8A60-010B7A5FF355}" srcId="{D8FB3F4A-C6DC-4A0B-8202-A1F71F6E3B83}" destId="{02E378FB-061D-48A1-9390-E4109E5123FC}" srcOrd="0" destOrd="0" parTransId="{B43E3649-CEB7-48DC-BD95-F551E8E8D4E1}" sibTransId="{1B9A5D83-F91F-449A-A511-C466EC1262E2}"/>
    <dgm:cxn modelId="{F108DE20-6E14-4B63-84C4-DC7A6934DDAE}" type="presOf" srcId="{22B6EEAD-163C-4403-995C-2E0670687431}" destId="{AA184BBB-EFE2-49E2-9DEF-95860911BDC7}" srcOrd="0" destOrd="0" presId="urn:microsoft.com/office/officeart/2008/layout/HorizontalMultiLevelHierarchy"/>
    <dgm:cxn modelId="{6769382C-4F43-4499-9260-7F3624729E80}" type="presOf" srcId="{177FE82D-D93A-435F-B7C3-B15C35C47B6F}" destId="{C4E49F00-05C5-409D-8F59-515B957660D2}" srcOrd="0" destOrd="0" presId="urn:microsoft.com/office/officeart/2008/layout/HorizontalMultiLevelHierarchy"/>
    <dgm:cxn modelId="{EA4E3E38-044D-47FD-990A-D1C41694D197}" srcId="{4A116709-8A56-4E55-900A-EBF653394E6C}" destId="{D8FB3F4A-C6DC-4A0B-8202-A1F71F6E3B83}" srcOrd="0" destOrd="0" parTransId="{5C51F070-6BFD-47CE-81DA-AE0FDBD958F2}" sibTransId="{4DE4B425-1140-4EB6-A6B3-5F5915DB61EA}"/>
    <dgm:cxn modelId="{05211E3C-CD8E-4952-A096-BB77B4FD14F0}" type="presOf" srcId="{D8FB3F4A-C6DC-4A0B-8202-A1F71F6E3B83}" destId="{D959CD7A-9C0A-49CD-A93A-CB2D803EE69F}" srcOrd="0" destOrd="0" presId="urn:microsoft.com/office/officeart/2008/layout/HorizontalMultiLevelHierarchy"/>
    <dgm:cxn modelId="{D6AF4442-0031-48ED-9E66-7C9F568912F6}" type="presOf" srcId="{E5D17C19-8724-40C1-BAD1-7AE2EC03E887}" destId="{5C6BACC8-6343-4B18-9D2F-935AC241461E}" srcOrd="1" destOrd="0" presId="urn:microsoft.com/office/officeart/2008/layout/HorizontalMultiLevelHierarchy"/>
    <dgm:cxn modelId="{F0733C54-BD4D-48DC-BE17-A944716369C8}" srcId="{D8FB3F4A-C6DC-4A0B-8202-A1F71F6E3B83}" destId="{177FE82D-D93A-435F-B7C3-B15C35C47B6F}" srcOrd="2" destOrd="0" parTransId="{E5D17C19-8724-40C1-BAD1-7AE2EC03E887}" sibTransId="{FEDB5DF3-9923-416D-9370-71055CA6732E}"/>
    <dgm:cxn modelId="{6AC3C85F-5113-4CC5-AB6D-D1332F2ED38E}" type="presOf" srcId="{B43E3649-CEB7-48DC-BD95-F551E8E8D4E1}" destId="{EFB113F2-E54D-4B49-B8FB-4A464B7CA699}" srcOrd="0" destOrd="0" presId="urn:microsoft.com/office/officeart/2008/layout/HorizontalMultiLevelHierarchy"/>
    <dgm:cxn modelId="{299EC964-1ED6-4AAF-A89C-669660FBE153}" type="presOf" srcId="{B43E3649-CEB7-48DC-BD95-F551E8E8D4E1}" destId="{3A2034EF-9D65-4FCA-9F7A-AD35CCCA217B}" srcOrd="1" destOrd="0" presId="urn:microsoft.com/office/officeart/2008/layout/HorizontalMultiLevelHierarchy"/>
    <dgm:cxn modelId="{163F9571-1F76-43D3-89A9-FC3014CCEAA0}" type="presOf" srcId="{EE8C89D8-3C06-43F2-BF8C-44F617385C8B}" destId="{137EE8BC-58C0-416C-AC37-D51CE3F682C1}" srcOrd="0" destOrd="0" presId="urn:microsoft.com/office/officeart/2008/layout/HorizontalMultiLevelHierarchy"/>
    <dgm:cxn modelId="{37A81989-8DE4-4071-82B8-4B5A236E0937}" type="presOf" srcId="{EE8C89D8-3C06-43F2-BF8C-44F617385C8B}" destId="{7D0708E1-D2D7-4797-807C-D2CB85296867}" srcOrd="1" destOrd="0" presId="urn:microsoft.com/office/officeart/2008/layout/HorizontalMultiLevelHierarchy"/>
    <dgm:cxn modelId="{BD6FF0C6-7CBC-450F-B7E6-A63C6BF25957}" type="presOf" srcId="{02E378FB-061D-48A1-9390-E4109E5123FC}" destId="{1E8165AB-83EB-4CB5-9E9D-B8AF150644EE}" srcOrd="0" destOrd="0" presId="urn:microsoft.com/office/officeart/2008/layout/HorizontalMultiLevelHierarchy"/>
    <dgm:cxn modelId="{E680D7DD-9854-48FF-AFCB-73945B7DDF84}" srcId="{D8FB3F4A-C6DC-4A0B-8202-A1F71F6E3B83}" destId="{22B6EEAD-163C-4403-995C-2E0670687431}" srcOrd="1" destOrd="0" parTransId="{EE8C89D8-3C06-43F2-BF8C-44F617385C8B}" sibTransId="{A51EE766-1F94-4151-B091-355EBBD06727}"/>
    <dgm:cxn modelId="{7B8F05F8-9CC2-40D4-9BCA-56FF432A16E6}" type="presOf" srcId="{E5D17C19-8724-40C1-BAD1-7AE2EC03E887}" destId="{8BA066C0-22D8-4C67-872F-4141E141B33C}" srcOrd="0" destOrd="0" presId="urn:microsoft.com/office/officeart/2008/layout/HorizontalMultiLevelHierarchy"/>
    <dgm:cxn modelId="{084372AC-923B-482F-A7C5-CB95B90448B0}" type="presParOf" srcId="{85274754-4431-4C4F-86A7-371856523966}" destId="{7DD382E5-C31E-4318-BF20-9D5750B7AC40}" srcOrd="0" destOrd="0" presId="urn:microsoft.com/office/officeart/2008/layout/HorizontalMultiLevelHierarchy"/>
    <dgm:cxn modelId="{40205C00-C07A-46C9-8C19-D0C073A632DF}" type="presParOf" srcId="{7DD382E5-C31E-4318-BF20-9D5750B7AC40}" destId="{D959CD7A-9C0A-49CD-A93A-CB2D803EE69F}" srcOrd="0" destOrd="0" presId="urn:microsoft.com/office/officeart/2008/layout/HorizontalMultiLevelHierarchy"/>
    <dgm:cxn modelId="{C40B9999-C0EB-481B-BAFF-9C30D5EE369A}" type="presParOf" srcId="{7DD382E5-C31E-4318-BF20-9D5750B7AC40}" destId="{DC91428B-3003-4376-B503-243273B0A982}" srcOrd="1" destOrd="0" presId="urn:microsoft.com/office/officeart/2008/layout/HorizontalMultiLevelHierarchy"/>
    <dgm:cxn modelId="{C05B6D56-E330-4556-93DA-559B5775D837}" type="presParOf" srcId="{DC91428B-3003-4376-B503-243273B0A982}" destId="{EFB113F2-E54D-4B49-B8FB-4A464B7CA699}" srcOrd="0" destOrd="0" presId="urn:microsoft.com/office/officeart/2008/layout/HorizontalMultiLevelHierarchy"/>
    <dgm:cxn modelId="{C8CC0FD4-C0E2-4F3D-B725-1AE559DD484E}" type="presParOf" srcId="{EFB113F2-E54D-4B49-B8FB-4A464B7CA699}" destId="{3A2034EF-9D65-4FCA-9F7A-AD35CCCA217B}" srcOrd="0" destOrd="0" presId="urn:microsoft.com/office/officeart/2008/layout/HorizontalMultiLevelHierarchy"/>
    <dgm:cxn modelId="{2455B256-352B-4428-A43B-56399087EEDF}" type="presParOf" srcId="{DC91428B-3003-4376-B503-243273B0A982}" destId="{B557A780-F3F0-44D5-A81B-42322620E795}" srcOrd="1" destOrd="0" presId="urn:microsoft.com/office/officeart/2008/layout/HorizontalMultiLevelHierarchy"/>
    <dgm:cxn modelId="{6D0BD5B3-EED0-47DC-A276-56F98C3ECBC6}" type="presParOf" srcId="{B557A780-F3F0-44D5-A81B-42322620E795}" destId="{1E8165AB-83EB-4CB5-9E9D-B8AF150644EE}" srcOrd="0" destOrd="0" presId="urn:microsoft.com/office/officeart/2008/layout/HorizontalMultiLevelHierarchy"/>
    <dgm:cxn modelId="{B447CF08-89E7-466D-BF11-308E8DEF3691}" type="presParOf" srcId="{B557A780-F3F0-44D5-A81B-42322620E795}" destId="{B40AB4A1-1D32-4E5D-89FA-73E9CE8F68E8}" srcOrd="1" destOrd="0" presId="urn:microsoft.com/office/officeart/2008/layout/HorizontalMultiLevelHierarchy"/>
    <dgm:cxn modelId="{B9899938-7D9D-4EC1-9BB1-8FE44DFFD2C0}" type="presParOf" srcId="{DC91428B-3003-4376-B503-243273B0A982}" destId="{137EE8BC-58C0-416C-AC37-D51CE3F682C1}" srcOrd="2" destOrd="0" presId="urn:microsoft.com/office/officeart/2008/layout/HorizontalMultiLevelHierarchy"/>
    <dgm:cxn modelId="{59D5A1B3-F75E-43B2-958B-B4C31A9C8A50}" type="presParOf" srcId="{137EE8BC-58C0-416C-AC37-D51CE3F682C1}" destId="{7D0708E1-D2D7-4797-807C-D2CB85296867}" srcOrd="0" destOrd="0" presId="urn:microsoft.com/office/officeart/2008/layout/HorizontalMultiLevelHierarchy"/>
    <dgm:cxn modelId="{641074F4-5BE3-4343-B10F-3C4C04FC462E}" type="presParOf" srcId="{DC91428B-3003-4376-B503-243273B0A982}" destId="{BD5BF3BD-ABB5-49BA-AE2F-B9DE0028CB8A}" srcOrd="3" destOrd="0" presId="urn:microsoft.com/office/officeart/2008/layout/HorizontalMultiLevelHierarchy"/>
    <dgm:cxn modelId="{844F8E91-ADD8-4F9B-BD71-F8E49DB49BAA}" type="presParOf" srcId="{BD5BF3BD-ABB5-49BA-AE2F-B9DE0028CB8A}" destId="{AA184BBB-EFE2-49E2-9DEF-95860911BDC7}" srcOrd="0" destOrd="0" presId="urn:microsoft.com/office/officeart/2008/layout/HorizontalMultiLevelHierarchy"/>
    <dgm:cxn modelId="{F905E7A4-F5C8-4D9F-8E01-A9E5242E22F0}" type="presParOf" srcId="{BD5BF3BD-ABB5-49BA-AE2F-B9DE0028CB8A}" destId="{47C948DD-1B3B-4B05-8CE4-8195B73A8894}" srcOrd="1" destOrd="0" presId="urn:microsoft.com/office/officeart/2008/layout/HorizontalMultiLevelHierarchy"/>
    <dgm:cxn modelId="{C73D7615-FA9A-45A3-AD36-408ED4D221C4}" type="presParOf" srcId="{DC91428B-3003-4376-B503-243273B0A982}" destId="{8BA066C0-22D8-4C67-872F-4141E141B33C}" srcOrd="4" destOrd="0" presId="urn:microsoft.com/office/officeart/2008/layout/HorizontalMultiLevelHierarchy"/>
    <dgm:cxn modelId="{87E151A4-2D36-46F6-A7B5-3660D4CCA39B}" type="presParOf" srcId="{8BA066C0-22D8-4C67-872F-4141E141B33C}" destId="{5C6BACC8-6343-4B18-9D2F-935AC241461E}" srcOrd="0" destOrd="0" presId="urn:microsoft.com/office/officeart/2008/layout/HorizontalMultiLevelHierarchy"/>
    <dgm:cxn modelId="{48B43E8E-C384-47A7-95BC-64F885FE4B91}" type="presParOf" srcId="{DC91428B-3003-4376-B503-243273B0A982}" destId="{3FA451CD-B0D6-47A9-938A-E597788FDD19}" srcOrd="5" destOrd="0" presId="urn:microsoft.com/office/officeart/2008/layout/HorizontalMultiLevelHierarchy"/>
    <dgm:cxn modelId="{4201A5CD-6DB7-43CC-AA42-5AB8EBA1BA7D}" type="presParOf" srcId="{3FA451CD-B0D6-47A9-938A-E597788FDD19}" destId="{C4E49F00-05C5-409D-8F59-515B957660D2}" srcOrd="0" destOrd="0" presId="urn:microsoft.com/office/officeart/2008/layout/HorizontalMultiLevelHierarchy"/>
    <dgm:cxn modelId="{4F9118FF-053E-44D4-B7CB-634F3D238FDC}" type="presParOf" srcId="{3FA451CD-B0D6-47A9-938A-E597788FDD19}" destId="{E170B989-E9FA-45DE-9A3C-AE1AD846890B}"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B6A4914-E429-41EA-B558-0BD10994E2D8}" type="doc">
      <dgm:prSet loTypeId="urn:microsoft.com/office/officeart/2008/layout/HorizontalMultiLevelHierarchy" loCatId="hierarchy" qsTypeId="urn:microsoft.com/office/officeart/2005/8/quickstyle/3d9" qsCatId="3D" csTypeId="urn:microsoft.com/office/officeart/2005/8/colors/accent1_2" csCatId="accent1" phldr="1"/>
      <dgm:spPr/>
      <dgm:t>
        <a:bodyPr/>
        <a:lstStyle/>
        <a:p>
          <a:endParaRPr lang="en-US"/>
        </a:p>
      </dgm:t>
    </dgm:pt>
    <dgm:pt modelId="{461EAF47-1AB4-4056-B62D-4DE4D9C1B259}">
      <dgm:prSet phldrT="[Texto]"/>
      <dgm:spPr/>
      <dgm:t>
        <a:bodyPr/>
        <a:lstStyle/>
        <a:p>
          <a:r>
            <a:rPr lang="es-CR" b="1" dirty="0">
              <a:effectLst>
                <a:outerShdw blurRad="38100" dist="38100" dir="2700000" algn="tl">
                  <a:srgbClr val="000000">
                    <a:alpha val="43137"/>
                  </a:srgbClr>
                </a:outerShdw>
              </a:effectLst>
            </a:rPr>
            <a:t>Conservativas</a:t>
          </a:r>
          <a:endParaRPr lang="en-US" b="1" dirty="0">
            <a:effectLst>
              <a:outerShdw blurRad="38100" dist="38100" dir="2700000" algn="tl">
                <a:srgbClr val="000000">
                  <a:alpha val="43137"/>
                </a:srgbClr>
              </a:outerShdw>
            </a:effectLst>
          </a:endParaRPr>
        </a:p>
      </dgm:t>
    </dgm:pt>
    <dgm:pt modelId="{EBC6E803-E856-4AAC-AA3E-E45343ECAE76}" type="parTrans" cxnId="{3835C68C-7684-43E6-91A1-936637F7D690}">
      <dgm:prSet/>
      <dgm:spPr/>
      <dgm:t>
        <a:bodyPr/>
        <a:lstStyle/>
        <a:p>
          <a:endParaRPr lang="en-US"/>
        </a:p>
      </dgm:t>
    </dgm:pt>
    <dgm:pt modelId="{029FF8D6-B46D-4D9F-BECE-8B4BB4E798F7}" type="sibTrans" cxnId="{3835C68C-7684-43E6-91A1-936637F7D690}">
      <dgm:prSet/>
      <dgm:spPr/>
      <dgm:t>
        <a:bodyPr/>
        <a:lstStyle/>
        <a:p>
          <a:endParaRPr lang="en-US"/>
        </a:p>
      </dgm:t>
    </dgm:pt>
    <dgm:pt modelId="{CCBD775F-8F79-4C3F-8D69-C7E8A86BF97B}">
      <dgm:prSet phldrT="[Texto]"/>
      <dgm:spPr>
        <a:solidFill>
          <a:srgbClr val="FF0000"/>
        </a:solidFill>
      </dgm:spPr>
      <dgm:t>
        <a:bodyPr/>
        <a:lstStyle/>
        <a:p>
          <a:r>
            <a:rPr lang="es-CR" b="1" u="none" dirty="0">
              <a:effectLst>
                <a:outerShdw blurRad="38100" dist="38100" dir="2700000" algn="tl">
                  <a:srgbClr val="000000">
                    <a:alpha val="43137"/>
                  </a:srgbClr>
                </a:outerShdw>
              </a:effectLst>
            </a:rPr>
            <a:t>Fortalecedora</a:t>
          </a:r>
        </a:p>
        <a:p>
          <a:r>
            <a:rPr lang="en-US" b="1" u="none" dirty="0">
              <a:effectLst>
                <a:outerShdw blurRad="38100" dist="38100" dir="2700000" algn="tl">
                  <a:srgbClr val="000000">
                    <a:alpha val="43137"/>
                  </a:srgbClr>
                </a:outerShdw>
              </a:effectLst>
            </a:rPr>
            <a:t>(</a:t>
          </a:r>
          <a:r>
            <a:rPr lang="en-US" b="1" u="none" dirty="0" err="1">
              <a:effectLst>
                <a:outerShdw blurRad="38100" dist="38100" dir="2700000" algn="tl">
                  <a:srgbClr val="000000">
                    <a:alpha val="43137"/>
                  </a:srgbClr>
                </a:outerShdw>
              </a:effectLst>
            </a:rPr>
            <a:t>reconocer</a:t>
          </a:r>
          <a:r>
            <a:rPr lang="en-US" b="1" u="none" dirty="0">
              <a:effectLst>
                <a:outerShdw blurRad="38100" dist="38100" dir="2700000" algn="tl">
                  <a:srgbClr val="000000">
                    <a:alpha val="43137"/>
                  </a:srgbClr>
                </a:outerShdw>
              </a:effectLst>
            </a:rPr>
            <a:t> </a:t>
          </a:r>
          <a:r>
            <a:rPr lang="en-US" b="1" u="none" dirty="0" err="1">
              <a:effectLst>
                <a:outerShdw blurRad="38100" dist="38100" dir="2700000" algn="tl">
                  <a:srgbClr val="000000">
                    <a:alpha val="43137"/>
                  </a:srgbClr>
                </a:outerShdw>
              </a:effectLst>
            </a:rPr>
            <a:t>deuda</a:t>
          </a:r>
          <a:r>
            <a:rPr lang="en-US" b="1" u="none" dirty="0">
              <a:effectLst>
                <a:outerShdw blurRad="38100" dist="38100" dir="2700000" algn="tl">
                  <a:srgbClr val="000000">
                    <a:alpha val="43137"/>
                  </a:srgbClr>
                </a:outerShdw>
              </a:effectLst>
            </a:rPr>
            <a:t>)</a:t>
          </a:r>
        </a:p>
      </dgm:t>
    </dgm:pt>
    <dgm:pt modelId="{1E88BD1E-D86C-422B-8BF0-406DDE9EE904}" type="parTrans" cxnId="{D82F2F63-DAA1-4654-AF67-4E204EAF6A59}">
      <dgm:prSet/>
      <dgm:spPr/>
      <dgm:t>
        <a:bodyPr/>
        <a:lstStyle/>
        <a:p>
          <a:endParaRPr lang="en-US"/>
        </a:p>
      </dgm:t>
    </dgm:pt>
    <dgm:pt modelId="{0ABCDDB2-9EC4-4844-9707-F36E3BDB1B11}" type="sibTrans" cxnId="{D82F2F63-DAA1-4654-AF67-4E204EAF6A59}">
      <dgm:prSet/>
      <dgm:spPr/>
      <dgm:t>
        <a:bodyPr/>
        <a:lstStyle/>
        <a:p>
          <a:endParaRPr lang="en-US"/>
        </a:p>
      </dgm:t>
    </dgm:pt>
    <dgm:pt modelId="{8DFD1E50-9C07-4AF8-905F-6F92E2BE74FE}">
      <dgm:prSet phldrT="[Texto]"/>
      <dgm:spPr>
        <a:solidFill>
          <a:srgbClr val="FFC000"/>
        </a:solidFill>
      </dgm:spPr>
      <dgm:t>
        <a:bodyPr/>
        <a:lstStyle/>
        <a:p>
          <a:r>
            <a:rPr lang="es-CR" b="1" dirty="0">
              <a:effectLst>
                <a:outerShdw blurRad="38100" dist="38100" dir="2700000" algn="tl">
                  <a:srgbClr val="000000">
                    <a:alpha val="43137"/>
                  </a:srgbClr>
                </a:outerShdw>
              </a:effectLst>
            </a:rPr>
            <a:t>Debilitadora</a:t>
          </a:r>
        </a:p>
        <a:p>
          <a:r>
            <a:rPr lang="es-CR" b="1" dirty="0">
              <a:effectLst>
                <a:outerShdw blurRad="38100" dist="38100" dir="2700000" algn="tl">
                  <a:srgbClr val="000000">
                    <a:alpha val="43137"/>
                  </a:srgbClr>
                </a:outerShdw>
              </a:effectLst>
            </a:rPr>
            <a:t>(Hipoteca)</a:t>
          </a:r>
          <a:endParaRPr lang="en-US" b="1" dirty="0">
            <a:effectLst>
              <a:outerShdw blurRad="38100" dist="38100" dir="2700000" algn="tl">
                <a:srgbClr val="000000">
                  <a:alpha val="43137"/>
                </a:srgbClr>
              </a:outerShdw>
            </a:effectLst>
          </a:endParaRPr>
        </a:p>
      </dgm:t>
    </dgm:pt>
    <dgm:pt modelId="{DAEDB30B-BACC-4872-8E9F-91A58E1023E1}" type="parTrans" cxnId="{9CD34E66-D1F3-4C7C-8C0A-B12A3378B72D}">
      <dgm:prSet/>
      <dgm:spPr/>
      <dgm:t>
        <a:bodyPr/>
        <a:lstStyle/>
        <a:p>
          <a:endParaRPr lang="en-US"/>
        </a:p>
      </dgm:t>
    </dgm:pt>
    <dgm:pt modelId="{4918BC4F-3462-434B-B5F9-0289782532D8}" type="sibTrans" cxnId="{9CD34E66-D1F3-4C7C-8C0A-B12A3378B72D}">
      <dgm:prSet/>
      <dgm:spPr/>
      <dgm:t>
        <a:bodyPr/>
        <a:lstStyle/>
        <a:p>
          <a:endParaRPr lang="en-US"/>
        </a:p>
      </dgm:t>
    </dgm:pt>
    <dgm:pt modelId="{34DA0726-4B43-4756-8FE1-356E3009FAF0}">
      <dgm:prSet phldrT="[Texto]"/>
      <dgm:spPr>
        <a:solidFill>
          <a:srgbClr val="FFFF00"/>
        </a:solidFill>
      </dgm:spPr>
      <dgm:t>
        <a:bodyPr/>
        <a:lstStyle/>
        <a:p>
          <a:r>
            <a:rPr lang="en-US" b="1" dirty="0" err="1">
              <a:effectLst>
                <a:outerShdw blurRad="38100" dist="38100" dir="2700000" algn="tl">
                  <a:srgbClr val="000000">
                    <a:alpha val="43137"/>
                  </a:srgbClr>
                </a:outerShdw>
              </a:effectLst>
            </a:rPr>
            <a:t>Especificadora</a:t>
          </a:r>
          <a:endParaRPr lang="en-US" b="1" dirty="0">
            <a:effectLst>
              <a:outerShdw blurRad="38100" dist="38100" dir="2700000" algn="tl">
                <a:srgbClr val="000000">
                  <a:alpha val="43137"/>
                </a:srgbClr>
              </a:outerShdw>
            </a:effectLst>
          </a:endParaRPr>
        </a:p>
        <a:p>
          <a:r>
            <a:rPr lang="en-US" b="1" dirty="0">
              <a:effectLst>
                <a:outerShdw blurRad="38100" dist="38100" dir="2700000" algn="tl">
                  <a:srgbClr val="000000">
                    <a:alpha val="43137"/>
                  </a:srgbClr>
                </a:outerShdw>
              </a:effectLst>
            </a:rPr>
            <a:t>(</a:t>
          </a:r>
          <a:r>
            <a:rPr lang="en-US" b="1" dirty="0" err="1">
              <a:effectLst>
                <a:outerShdw blurRad="38100" dist="38100" dir="2700000" algn="tl">
                  <a:srgbClr val="000000">
                    <a:alpha val="43137"/>
                  </a:srgbClr>
                </a:outerShdw>
              </a:effectLst>
            </a:rPr>
            <a:t>contrato</a:t>
          </a:r>
          <a:r>
            <a:rPr lang="en-US" b="1" dirty="0">
              <a:effectLst>
                <a:outerShdw blurRad="38100" dist="38100" dir="2700000" algn="tl">
                  <a:srgbClr val="000000">
                    <a:alpha val="43137"/>
                  </a:srgbClr>
                </a:outerShdw>
              </a:effectLst>
            </a:rPr>
            <a:t> </a:t>
          </a:r>
          <a:r>
            <a:rPr lang="en-US" b="1" dirty="0" err="1">
              <a:effectLst>
                <a:outerShdw blurRad="38100" dist="38100" dir="2700000" algn="tl">
                  <a:srgbClr val="000000">
                    <a:alpha val="43137"/>
                  </a:srgbClr>
                </a:outerShdw>
              </a:effectLst>
            </a:rPr>
            <a:t>laboral</a:t>
          </a:r>
          <a:r>
            <a:rPr lang="en-US" b="1" dirty="0">
              <a:effectLst>
                <a:outerShdw blurRad="38100" dist="38100" dir="2700000" algn="tl">
                  <a:srgbClr val="000000">
                    <a:alpha val="43137"/>
                  </a:srgbClr>
                </a:outerShdw>
              </a:effectLst>
            </a:rPr>
            <a:t>)</a:t>
          </a:r>
        </a:p>
      </dgm:t>
    </dgm:pt>
    <dgm:pt modelId="{E48E5A92-1372-438F-B02F-B02DC1E82FD2}" type="parTrans" cxnId="{A0EDCF73-0544-476C-B065-4BA420CF2E1C}">
      <dgm:prSet/>
      <dgm:spPr/>
      <dgm:t>
        <a:bodyPr/>
        <a:lstStyle/>
        <a:p>
          <a:endParaRPr lang="en-US"/>
        </a:p>
      </dgm:t>
    </dgm:pt>
    <dgm:pt modelId="{3583EE1F-DA42-4781-BD63-9119FA3786B7}" type="sibTrans" cxnId="{A0EDCF73-0544-476C-B065-4BA420CF2E1C}">
      <dgm:prSet/>
      <dgm:spPr/>
      <dgm:t>
        <a:bodyPr/>
        <a:lstStyle/>
        <a:p>
          <a:endParaRPr lang="en-US"/>
        </a:p>
      </dgm:t>
    </dgm:pt>
    <dgm:pt modelId="{20A456E8-ABE0-49F2-9F77-A89C36DDB9E5}" type="pres">
      <dgm:prSet presAssocID="{FB6A4914-E429-41EA-B558-0BD10994E2D8}" presName="Name0" presStyleCnt="0">
        <dgm:presLayoutVars>
          <dgm:chPref val="1"/>
          <dgm:dir/>
          <dgm:animOne val="branch"/>
          <dgm:animLvl val="lvl"/>
          <dgm:resizeHandles val="exact"/>
        </dgm:presLayoutVars>
      </dgm:prSet>
      <dgm:spPr/>
    </dgm:pt>
    <dgm:pt modelId="{E157597E-2D44-4EF1-AAAF-351E2CE5690E}" type="pres">
      <dgm:prSet presAssocID="{461EAF47-1AB4-4056-B62D-4DE4D9C1B259}" presName="root1" presStyleCnt="0"/>
      <dgm:spPr/>
    </dgm:pt>
    <dgm:pt modelId="{CFFDEE08-B4D2-49B3-8760-7B09454C2421}" type="pres">
      <dgm:prSet presAssocID="{461EAF47-1AB4-4056-B62D-4DE4D9C1B259}" presName="LevelOneTextNode" presStyleLbl="node0" presStyleIdx="0" presStyleCnt="1">
        <dgm:presLayoutVars>
          <dgm:chPref val="3"/>
        </dgm:presLayoutVars>
      </dgm:prSet>
      <dgm:spPr/>
    </dgm:pt>
    <dgm:pt modelId="{6300F75A-63DF-4D8D-A687-D1C164382A6D}" type="pres">
      <dgm:prSet presAssocID="{461EAF47-1AB4-4056-B62D-4DE4D9C1B259}" presName="level2hierChild" presStyleCnt="0"/>
      <dgm:spPr/>
    </dgm:pt>
    <dgm:pt modelId="{DAD16923-48DF-498F-B2C0-BDEF243D5853}" type="pres">
      <dgm:prSet presAssocID="{1E88BD1E-D86C-422B-8BF0-406DDE9EE904}" presName="conn2-1" presStyleLbl="parChTrans1D2" presStyleIdx="0" presStyleCnt="3"/>
      <dgm:spPr/>
    </dgm:pt>
    <dgm:pt modelId="{AD968772-4404-4CF2-B3BF-5402983349EE}" type="pres">
      <dgm:prSet presAssocID="{1E88BD1E-D86C-422B-8BF0-406DDE9EE904}" presName="connTx" presStyleLbl="parChTrans1D2" presStyleIdx="0" presStyleCnt="3"/>
      <dgm:spPr/>
    </dgm:pt>
    <dgm:pt modelId="{904CB731-4731-43CD-A8DA-8DFC22BB69FC}" type="pres">
      <dgm:prSet presAssocID="{CCBD775F-8F79-4C3F-8D69-C7E8A86BF97B}" presName="root2" presStyleCnt="0"/>
      <dgm:spPr/>
    </dgm:pt>
    <dgm:pt modelId="{EC4EA7F6-0B29-4B61-86AE-950826E40FA5}" type="pres">
      <dgm:prSet presAssocID="{CCBD775F-8F79-4C3F-8D69-C7E8A86BF97B}" presName="LevelTwoTextNode" presStyleLbl="node2" presStyleIdx="0" presStyleCnt="3">
        <dgm:presLayoutVars>
          <dgm:chPref val="3"/>
        </dgm:presLayoutVars>
      </dgm:prSet>
      <dgm:spPr/>
    </dgm:pt>
    <dgm:pt modelId="{E2FEF9E0-9A64-4075-89D0-E16FEA9CEBE8}" type="pres">
      <dgm:prSet presAssocID="{CCBD775F-8F79-4C3F-8D69-C7E8A86BF97B}" presName="level3hierChild" presStyleCnt="0"/>
      <dgm:spPr/>
    </dgm:pt>
    <dgm:pt modelId="{6DB64EF2-2DFD-4AB8-ABDC-6E08F1839B5E}" type="pres">
      <dgm:prSet presAssocID="{DAEDB30B-BACC-4872-8E9F-91A58E1023E1}" presName="conn2-1" presStyleLbl="parChTrans1D2" presStyleIdx="1" presStyleCnt="3"/>
      <dgm:spPr/>
    </dgm:pt>
    <dgm:pt modelId="{8BA6CB42-8359-4F09-A7C7-E14D87B9DDE4}" type="pres">
      <dgm:prSet presAssocID="{DAEDB30B-BACC-4872-8E9F-91A58E1023E1}" presName="connTx" presStyleLbl="parChTrans1D2" presStyleIdx="1" presStyleCnt="3"/>
      <dgm:spPr/>
    </dgm:pt>
    <dgm:pt modelId="{B7862AD9-7F1F-4314-905F-6D5D486C4BC0}" type="pres">
      <dgm:prSet presAssocID="{8DFD1E50-9C07-4AF8-905F-6F92E2BE74FE}" presName="root2" presStyleCnt="0"/>
      <dgm:spPr/>
    </dgm:pt>
    <dgm:pt modelId="{014AB2D6-FF21-4031-ABC9-CBAF3B5D7DC1}" type="pres">
      <dgm:prSet presAssocID="{8DFD1E50-9C07-4AF8-905F-6F92E2BE74FE}" presName="LevelTwoTextNode" presStyleLbl="node2" presStyleIdx="1" presStyleCnt="3">
        <dgm:presLayoutVars>
          <dgm:chPref val="3"/>
        </dgm:presLayoutVars>
      </dgm:prSet>
      <dgm:spPr/>
    </dgm:pt>
    <dgm:pt modelId="{3966D72B-13C5-4C2B-AC96-70AA19F82ACA}" type="pres">
      <dgm:prSet presAssocID="{8DFD1E50-9C07-4AF8-905F-6F92E2BE74FE}" presName="level3hierChild" presStyleCnt="0"/>
      <dgm:spPr/>
    </dgm:pt>
    <dgm:pt modelId="{60FE20A6-E8A6-4DD5-AFEF-A56B3BB54C40}" type="pres">
      <dgm:prSet presAssocID="{E48E5A92-1372-438F-B02F-B02DC1E82FD2}" presName="conn2-1" presStyleLbl="parChTrans1D2" presStyleIdx="2" presStyleCnt="3"/>
      <dgm:spPr/>
    </dgm:pt>
    <dgm:pt modelId="{BA0ED06C-10BE-449C-B60A-526CFAA5D6E0}" type="pres">
      <dgm:prSet presAssocID="{E48E5A92-1372-438F-B02F-B02DC1E82FD2}" presName="connTx" presStyleLbl="parChTrans1D2" presStyleIdx="2" presStyleCnt="3"/>
      <dgm:spPr/>
    </dgm:pt>
    <dgm:pt modelId="{44A8B03F-2C14-446D-8ED7-A1A08D7F21D5}" type="pres">
      <dgm:prSet presAssocID="{34DA0726-4B43-4756-8FE1-356E3009FAF0}" presName="root2" presStyleCnt="0"/>
      <dgm:spPr/>
    </dgm:pt>
    <dgm:pt modelId="{BF56A992-FFDB-411F-AB4D-8F1BB2E1A704}" type="pres">
      <dgm:prSet presAssocID="{34DA0726-4B43-4756-8FE1-356E3009FAF0}" presName="LevelTwoTextNode" presStyleLbl="node2" presStyleIdx="2" presStyleCnt="3" custLinFactNeighborX="1440" custLinFactNeighborY="2323">
        <dgm:presLayoutVars>
          <dgm:chPref val="3"/>
        </dgm:presLayoutVars>
      </dgm:prSet>
      <dgm:spPr/>
    </dgm:pt>
    <dgm:pt modelId="{B9A4CF95-E65D-4704-B4A3-2D72B8E8BE77}" type="pres">
      <dgm:prSet presAssocID="{34DA0726-4B43-4756-8FE1-356E3009FAF0}" presName="level3hierChild" presStyleCnt="0"/>
      <dgm:spPr/>
    </dgm:pt>
  </dgm:ptLst>
  <dgm:cxnLst>
    <dgm:cxn modelId="{371EC903-8BCB-489D-B075-9709D14818CA}" type="presOf" srcId="{461EAF47-1AB4-4056-B62D-4DE4D9C1B259}" destId="{CFFDEE08-B4D2-49B3-8760-7B09454C2421}" srcOrd="0" destOrd="0" presId="urn:microsoft.com/office/officeart/2008/layout/HorizontalMultiLevelHierarchy"/>
    <dgm:cxn modelId="{D22C0907-F78D-44FC-80A0-22E540D05D21}" type="presOf" srcId="{1E88BD1E-D86C-422B-8BF0-406DDE9EE904}" destId="{DAD16923-48DF-498F-B2C0-BDEF243D5853}" srcOrd="0" destOrd="0" presId="urn:microsoft.com/office/officeart/2008/layout/HorizontalMultiLevelHierarchy"/>
    <dgm:cxn modelId="{C25ADA2A-B6C9-4EED-9B37-0CF8B76D3BAF}" type="presOf" srcId="{DAEDB30B-BACC-4872-8E9F-91A58E1023E1}" destId="{8BA6CB42-8359-4F09-A7C7-E14D87B9DDE4}" srcOrd="1" destOrd="0" presId="urn:microsoft.com/office/officeart/2008/layout/HorizontalMultiLevelHierarchy"/>
    <dgm:cxn modelId="{9F7DBE59-07CB-4BDE-8DA8-145CC3962C3D}" type="presOf" srcId="{DAEDB30B-BACC-4872-8E9F-91A58E1023E1}" destId="{6DB64EF2-2DFD-4AB8-ABDC-6E08F1839B5E}" srcOrd="0" destOrd="0" presId="urn:microsoft.com/office/officeart/2008/layout/HorizontalMultiLevelHierarchy"/>
    <dgm:cxn modelId="{D82F2F63-DAA1-4654-AF67-4E204EAF6A59}" srcId="{461EAF47-1AB4-4056-B62D-4DE4D9C1B259}" destId="{CCBD775F-8F79-4C3F-8D69-C7E8A86BF97B}" srcOrd="0" destOrd="0" parTransId="{1E88BD1E-D86C-422B-8BF0-406DDE9EE904}" sibTransId="{0ABCDDB2-9EC4-4844-9707-F36E3BDB1B11}"/>
    <dgm:cxn modelId="{9CD34E66-D1F3-4C7C-8C0A-B12A3378B72D}" srcId="{461EAF47-1AB4-4056-B62D-4DE4D9C1B259}" destId="{8DFD1E50-9C07-4AF8-905F-6F92E2BE74FE}" srcOrd="1" destOrd="0" parTransId="{DAEDB30B-BACC-4872-8E9F-91A58E1023E1}" sibTransId="{4918BC4F-3462-434B-B5F9-0289782532D8}"/>
    <dgm:cxn modelId="{07F99968-64E9-42AE-98E1-AD0B1E7BDAC6}" type="presOf" srcId="{CCBD775F-8F79-4C3F-8D69-C7E8A86BF97B}" destId="{EC4EA7F6-0B29-4B61-86AE-950826E40FA5}" srcOrd="0" destOrd="0" presId="urn:microsoft.com/office/officeart/2008/layout/HorizontalMultiLevelHierarchy"/>
    <dgm:cxn modelId="{46B22C73-0B0C-4A80-9B31-127FA4606A67}" type="presOf" srcId="{8DFD1E50-9C07-4AF8-905F-6F92E2BE74FE}" destId="{014AB2D6-FF21-4031-ABC9-CBAF3B5D7DC1}" srcOrd="0" destOrd="0" presId="urn:microsoft.com/office/officeart/2008/layout/HorizontalMultiLevelHierarchy"/>
    <dgm:cxn modelId="{A0EDCF73-0544-476C-B065-4BA420CF2E1C}" srcId="{461EAF47-1AB4-4056-B62D-4DE4D9C1B259}" destId="{34DA0726-4B43-4756-8FE1-356E3009FAF0}" srcOrd="2" destOrd="0" parTransId="{E48E5A92-1372-438F-B02F-B02DC1E82FD2}" sibTransId="{3583EE1F-DA42-4781-BD63-9119FA3786B7}"/>
    <dgm:cxn modelId="{3835C68C-7684-43E6-91A1-936637F7D690}" srcId="{FB6A4914-E429-41EA-B558-0BD10994E2D8}" destId="{461EAF47-1AB4-4056-B62D-4DE4D9C1B259}" srcOrd="0" destOrd="0" parTransId="{EBC6E803-E856-4AAC-AA3E-E45343ECAE76}" sibTransId="{029FF8D6-B46D-4D9F-BECE-8B4BB4E798F7}"/>
    <dgm:cxn modelId="{6DDECBBA-858A-4E18-BD6A-2398B9C00212}" type="presOf" srcId="{FB6A4914-E429-41EA-B558-0BD10994E2D8}" destId="{20A456E8-ABE0-49F2-9F77-A89C36DDB9E5}" srcOrd="0" destOrd="0" presId="urn:microsoft.com/office/officeart/2008/layout/HorizontalMultiLevelHierarchy"/>
    <dgm:cxn modelId="{A5171BC1-6195-4D6D-B837-7674FFDCCCE9}" type="presOf" srcId="{E48E5A92-1372-438F-B02F-B02DC1E82FD2}" destId="{60FE20A6-E8A6-4DD5-AFEF-A56B3BB54C40}" srcOrd="0" destOrd="0" presId="urn:microsoft.com/office/officeart/2008/layout/HorizontalMultiLevelHierarchy"/>
    <dgm:cxn modelId="{05A4C9C8-1E21-40CA-A357-38400A6AE2DC}" type="presOf" srcId="{E48E5A92-1372-438F-B02F-B02DC1E82FD2}" destId="{BA0ED06C-10BE-449C-B60A-526CFAA5D6E0}" srcOrd="1" destOrd="0" presId="urn:microsoft.com/office/officeart/2008/layout/HorizontalMultiLevelHierarchy"/>
    <dgm:cxn modelId="{ED1749E3-54FD-4123-B2DA-A3C6A021EF68}" type="presOf" srcId="{1E88BD1E-D86C-422B-8BF0-406DDE9EE904}" destId="{AD968772-4404-4CF2-B3BF-5402983349EE}" srcOrd="1" destOrd="0" presId="urn:microsoft.com/office/officeart/2008/layout/HorizontalMultiLevelHierarchy"/>
    <dgm:cxn modelId="{272112F3-95A7-4483-ACD4-279259924450}" type="presOf" srcId="{34DA0726-4B43-4756-8FE1-356E3009FAF0}" destId="{BF56A992-FFDB-411F-AB4D-8F1BB2E1A704}" srcOrd="0" destOrd="0" presId="urn:microsoft.com/office/officeart/2008/layout/HorizontalMultiLevelHierarchy"/>
    <dgm:cxn modelId="{D54FA0C1-3D28-480C-B2F8-62582D9C4FE5}" type="presParOf" srcId="{20A456E8-ABE0-49F2-9F77-A89C36DDB9E5}" destId="{E157597E-2D44-4EF1-AAAF-351E2CE5690E}" srcOrd="0" destOrd="0" presId="urn:microsoft.com/office/officeart/2008/layout/HorizontalMultiLevelHierarchy"/>
    <dgm:cxn modelId="{BD1176A1-F311-46D6-B70C-569D94FACFF9}" type="presParOf" srcId="{E157597E-2D44-4EF1-AAAF-351E2CE5690E}" destId="{CFFDEE08-B4D2-49B3-8760-7B09454C2421}" srcOrd="0" destOrd="0" presId="urn:microsoft.com/office/officeart/2008/layout/HorizontalMultiLevelHierarchy"/>
    <dgm:cxn modelId="{C6D6D322-93B1-42BB-82D6-FC952D947AD0}" type="presParOf" srcId="{E157597E-2D44-4EF1-AAAF-351E2CE5690E}" destId="{6300F75A-63DF-4D8D-A687-D1C164382A6D}" srcOrd="1" destOrd="0" presId="urn:microsoft.com/office/officeart/2008/layout/HorizontalMultiLevelHierarchy"/>
    <dgm:cxn modelId="{C12C7783-3239-4D79-B91C-BA464228EA82}" type="presParOf" srcId="{6300F75A-63DF-4D8D-A687-D1C164382A6D}" destId="{DAD16923-48DF-498F-B2C0-BDEF243D5853}" srcOrd="0" destOrd="0" presId="urn:microsoft.com/office/officeart/2008/layout/HorizontalMultiLevelHierarchy"/>
    <dgm:cxn modelId="{BC3314D8-3EC2-4FFA-8713-D010127BA99D}" type="presParOf" srcId="{DAD16923-48DF-498F-B2C0-BDEF243D5853}" destId="{AD968772-4404-4CF2-B3BF-5402983349EE}" srcOrd="0" destOrd="0" presId="urn:microsoft.com/office/officeart/2008/layout/HorizontalMultiLevelHierarchy"/>
    <dgm:cxn modelId="{C679420B-6278-4298-A6F5-668FCD6F4347}" type="presParOf" srcId="{6300F75A-63DF-4D8D-A687-D1C164382A6D}" destId="{904CB731-4731-43CD-A8DA-8DFC22BB69FC}" srcOrd="1" destOrd="0" presId="urn:microsoft.com/office/officeart/2008/layout/HorizontalMultiLevelHierarchy"/>
    <dgm:cxn modelId="{E070ADC5-9D30-4EB0-9E79-97C95948B446}" type="presParOf" srcId="{904CB731-4731-43CD-A8DA-8DFC22BB69FC}" destId="{EC4EA7F6-0B29-4B61-86AE-950826E40FA5}" srcOrd="0" destOrd="0" presId="urn:microsoft.com/office/officeart/2008/layout/HorizontalMultiLevelHierarchy"/>
    <dgm:cxn modelId="{45E1EB8B-A221-4543-A313-28800DB1A2F8}" type="presParOf" srcId="{904CB731-4731-43CD-A8DA-8DFC22BB69FC}" destId="{E2FEF9E0-9A64-4075-89D0-E16FEA9CEBE8}" srcOrd="1" destOrd="0" presId="urn:microsoft.com/office/officeart/2008/layout/HorizontalMultiLevelHierarchy"/>
    <dgm:cxn modelId="{E4A3F94B-D17E-4A90-A16D-5FBB3EF5C9D5}" type="presParOf" srcId="{6300F75A-63DF-4D8D-A687-D1C164382A6D}" destId="{6DB64EF2-2DFD-4AB8-ABDC-6E08F1839B5E}" srcOrd="2" destOrd="0" presId="urn:microsoft.com/office/officeart/2008/layout/HorizontalMultiLevelHierarchy"/>
    <dgm:cxn modelId="{BCBDC99A-A4FB-4C2A-A0EC-80ECFA6FE607}" type="presParOf" srcId="{6DB64EF2-2DFD-4AB8-ABDC-6E08F1839B5E}" destId="{8BA6CB42-8359-4F09-A7C7-E14D87B9DDE4}" srcOrd="0" destOrd="0" presId="urn:microsoft.com/office/officeart/2008/layout/HorizontalMultiLevelHierarchy"/>
    <dgm:cxn modelId="{CE9B578C-3189-4D19-9CA9-30294660DF44}" type="presParOf" srcId="{6300F75A-63DF-4D8D-A687-D1C164382A6D}" destId="{B7862AD9-7F1F-4314-905F-6D5D486C4BC0}" srcOrd="3" destOrd="0" presId="urn:microsoft.com/office/officeart/2008/layout/HorizontalMultiLevelHierarchy"/>
    <dgm:cxn modelId="{9D7A07FF-459A-492A-BB24-0D58B1D073B1}" type="presParOf" srcId="{B7862AD9-7F1F-4314-905F-6D5D486C4BC0}" destId="{014AB2D6-FF21-4031-ABC9-CBAF3B5D7DC1}" srcOrd="0" destOrd="0" presId="urn:microsoft.com/office/officeart/2008/layout/HorizontalMultiLevelHierarchy"/>
    <dgm:cxn modelId="{34694ADE-C106-43C2-9992-4FA03B274E42}" type="presParOf" srcId="{B7862AD9-7F1F-4314-905F-6D5D486C4BC0}" destId="{3966D72B-13C5-4C2B-AC96-70AA19F82ACA}" srcOrd="1" destOrd="0" presId="urn:microsoft.com/office/officeart/2008/layout/HorizontalMultiLevelHierarchy"/>
    <dgm:cxn modelId="{8B7B7484-0FD1-409C-A09C-4B0DE92D7201}" type="presParOf" srcId="{6300F75A-63DF-4D8D-A687-D1C164382A6D}" destId="{60FE20A6-E8A6-4DD5-AFEF-A56B3BB54C40}" srcOrd="4" destOrd="0" presId="urn:microsoft.com/office/officeart/2008/layout/HorizontalMultiLevelHierarchy"/>
    <dgm:cxn modelId="{CADF32AE-6988-4A32-8AE3-0BCCA20858C2}" type="presParOf" srcId="{60FE20A6-E8A6-4DD5-AFEF-A56B3BB54C40}" destId="{BA0ED06C-10BE-449C-B60A-526CFAA5D6E0}" srcOrd="0" destOrd="0" presId="urn:microsoft.com/office/officeart/2008/layout/HorizontalMultiLevelHierarchy"/>
    <dgm:cxn modelId="{585A9718-D21C-47B0-93E2-41F5872FCE22}" type="presParOf" srcId="{6300F75A-63DF-4D8D-A687-D1C164382A6D}" destId="{44A8B03F-2C14-446D-8ED7-A1A08D7F21D5}" srcOrd="5" destOrd="0" presId="urn:microsoft.com/office/officeart/2008/layout/HorizontalMultiLevelHierarchy"/>
    <dgm:cxn modelId="{AB39B375-320F-4177-A1D7-A5A06A7236E8}" type="presParOf" srcId="{44A8B03F-2C14-446D-8ED7-A1A08D7F21D5}" destId="{BF56A992-FFDB-411F-AB4D-8F1BB2E1A704}" srcOrd="0" destOrd="0" presId="urn:microsoft.com/office/officeart/2008/layout/HorizontalMultiLevelHierarchy"/>
    <dgm:cxn modelId="{4D10B136-A507-45C0-98B7-FB6AFA46AC2B}" type="presParOf" srcId="{44A8B03F-2C14-446D-8ED7-A1A08D7F21D5}" destId="{B9A4CF95-E65D-4704-B4A3-2D72B8E8BE77}"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6.xml><?xml version="1.0" encoding="utf-8"?>
<dgm:dataModel xmlns:dgm="http://schemas.openxmlformats.org/drawingml/2006/diagram" xmlns:a="http://schemas.openxmlformats.org/drawingml/2006/main">
  <dgm:ptLst>
    <dgm:pt modelId="{E033DF30-DD35-4FF2-BE6E-42F7DDC39F56}" type="doc">
      <dgm:prSet loTypeId="urn:microsoft.com/office/officeart/2008/layout/HorizontalMultiLevelHierarchy" loCatId="hierarchy" qsTypeId="urn:microsoft.com/office/officeart/2005/8/quickstyle/3d9" qsCatId="3D" csTypeId="urn:microsoft.com/office/officeart/2005/8/colors/accent1_2" csCatId="accent1" phldr="1"/>
      <dgm:spPr/>
      <dgm:t>
        <a:bodyPr/>
        <a:lstStyle/>
        <a:p>
          <a:endParaRPr lang="en-US"/>
        </a:p>
      </dgm:t>
    </dgm:pt>
    <dgm:pt modelId="{85316C93-EB02-4409-827C-C10C67170D37}">
      <dgm:prSet phldrT="[Texto]"/>
      <dgm:spPr>
        <a:solidFill>
          <a:srgbClr val="C00000"/>
        </a:solidFill>
      </dgm:spPr>
      <dgm:t>
        <a:bodyPr/>
        <a:lstStyle/>
        <a:p>
          <a:r>
            <a:rPr lang="es-CR" b="1" dirty="0">
              <a:effectLst>
                <a:outerShdw blurRad="38100" dist="38100" dir="2700000" algn="tl">
                  <a:srgbClr val="000000">
                    <a:alpha val="43137"/>
                  </a:srgbClr>
                </a:outerShdw>
              </a:effectLst>
            </a:rPr>
            <a:t>Preclusivas</a:t>
          </a:r>
          <a:endParaRPr lang="en-US" b="1" dirty="0">
            <a:effectLst>
              <a:outerShdw blurRad="38100" dist="38100" dir="2700000" algn="tl">
                <a:srgbClr val="000000">
                  <a:alpha val="43137"/>
                </a:srgbClr>
              </a:outerShdw>
            </a:effectLst>
          </a:endParaRPr>
        </a:p>
      </dgm:t>
    </dgm:pt>
    <dgm:pt modelId="{B30C705E-77A1-442F-9D18-37288D710399}" type="parTrans" cxnId="{79508E8B-AEA4-4EA7-8FD7-AEB8D5C68772}">
      <dgm:prSet/>
      <dgm:spPr/>
      <dgm:t>
        <a:bodyPr/>
        <a:lstStyle/>
        <a:p>
          <a:endParaRPr lang="en-US"/>
        </a:p>
      </dgm:t>
    </dgm:pt>
    <dgm:pt modelId="{5A3D47EF-EBA8-4C47-97EF-E63D882EC693}" type="sibTrans" cxnId="{79508E8B-AEA4-4EA7-8FD7-AEB8D5C68772}">
      <dgm:prSet/>
      <dgm:spPr/>
      <dgm:t>
        <a:bodyPr/>
        <a:lstStyle/>
        <a:p>
          <a:endParaRPr lang="en-US"/>
        </a:p>
      </dgm:t>
    </dgm:pt>
    <dgm:pt modelId="{A3708B78-09A9-4E35-878E-254C053C9261}">
      <dgm:prSet phldrT="[Texto]"/>
      <dgm:spPr>
        <a:solidFill>
          <a:srgbClr val="B94793"/>
        </a:solidFill>
      </dgm:spPr>
      <dgm:t>
        <a:bodyPr/>
        <a:lstStyle/>
        <a:p>
          <a:r>
            <a:rPr lang="es-CR" b="1" dirty="0">
              <a:effectLst>
                <a:outerShdw blurRad="38100" dist="38100" dir="2700000" algn="tl">
                  <a:srgbClr val="000000">
                    <a:alpha val="43137"/>
                  </a:srgbClr>
                </a:outerShdw>
              </a:effectLst>
            </a:rPr>
            <a:t>Remueven incerteza por tiempo</a:t>
          </a:r>
        </a:p>
        <a:p>
          <a:r>
            <a:rPr lang="es-CR" b="1" dirty="0">
              <a:effectLst>
                <a:outerShdw blurRad="38100" dist="38100" dir="2700000" algn="tl">
                  <a:srgbClr val="000000">
                    <a:alpha val="43137"/>
                  </a:srgbClr>
                </a:outerShdw>
              </a:effectLst>
            </a:rPr>
            <a:t>(Prescripción)</a:t>
          </a:r>
          <a:endParaRPr lang="en-US" b="1" dirty="0">
            <a:effectLst>
              <a:outerShdw blurRad="38100" dist="38100" dir="2700000" algn="tl">
                <a:srgbClr val="000000">
                  <a:alpha val="43137"/>
                </a:srgbClr>
              </a:outerShdw>
            </a:effectLst>
          </a:endParaRPr>
        </a:p>
      </dgm:t>
    </dgm:pt>
    <dgm:pt modelId="{E7105D55-4C91-4F86-8790-EA73DD480006}" type="parTrans" cxnId="{31EFA3B8-FD23-462A-9849-5AC8E95BA60C}">
      <dgm:prSet/>
      <dgm:spPr/>
      <dgm:t>
        <a:bodyPr/>
        <a:lstStyle/>
        <a:p>
          <a:endParaRPr lang="en-US"/>
        </a:p>
      </dgm:t>
    </dgm:pt>
    <dgm:pt modelId="{8A508322-4D91-47DD-AA7E-1DB18EDE6F76}" type="sibTrans" cxnId="{31EFA3B8-FD23-462A-9849-5AC8E95BA60C}">
      <dgm:prSet/>
      <dgm:spPr/>
      <dgm:t>
        <a:bodyPr/>
        <a:lstStyle/>
        <a:p>
          <a:endParaRPr lang="en-US"/>
        </a:p>
      </dgm:t>
    </dgm:pt>
    <dgm:pt modelId="{12B86663-CDB2-4A6A-98C9-BF9AFA8E8150}">
      <dgm:prSet phldrT="[Texto]"/>
      <dgm:spPr>
        <a:solidFill>
          <a:srgbClr val="8656AA"/>
        </a:solidFill>
      </dgm:spPr>
      <dgm:t>
        <a:bodyPr/>
        <a:lstStyle/>
        <a:p>
          <a:r>
            <a:rPr lang="es-CR" b="1" dirty="0">
              <a:effectLst>
                <a:outerShdw blurRad="38100" dist="38100" dir="2700000" algn="tl">
                  <a:srgbClr val="000000">
                    <a:alpha val="43137"/>
                  </a:srgbClr>
                </a:outerShdw>
              </a:effectLst>
            </a:rPr>
            <a:t>Remueven incerteza por discusión</a:t>
          </a:r>
        </a:p>
        <a:p>
          <a:r>
            <a:rPr lang="es-CR" b="1" dirty="0">
              <a:effectLst>
                <a:outerShdw blurRad="38100" dist="38100" dir="2700000" algn="tl">
                  <a:srgbClr val="000000">
                    <a:alpha val="43137"/>
                  </a:srgbClr>
                </a:outerShdw>
              </a:effectLst>
            </a:rPr>
            <a:t>(Sentencia, Laudo)</a:t>
          </a:r>
          <a:endParaRPr lang="en-US" b="1" dirty="0">
            <a:effectLst>
              <a:outerShdw blurRad="38100" dist="38100" dir="2700000" algn="tl">
                <a:srgbClr val="000000">
                  <a:alpha val="43137"/>
                </a:srgbClr>
              </a:outerShdw>
            </a:effectLst>
          </a:endParaRPr>
        </a:p>
      </dgm:t>
    </dgm:pt>
    <dgm:pt modelId="{475C5BB3-7B34-4A89-A237-0D9E41E903F2}" type="parTrans" cxnId="{7FEF7BC3-63D4-4830-9552-4153B1CDA46D}">
      <dgm:prSet/>
      <dgm:spPr/>
      <dgm:t>
        <a:bodyPr/>
        <a:lstStyle/>
        <a:p>
          <a:endParaRPr lang="en-US"/>
        </a:p>
      </dgm:t>
    </dgm:pt>
    <dgm:pt modelId="{F9D9303F-A2E2-487F-9D07-466DCCB7B60E}" type="sibTrans" cxnId="{7FEF7BC3-63D4-4830-9552-4153B1CDA46D}">
      <dgm:prSet/>
      <dgm:spPr/>
      <dgm:t>
        <a:bodyPr/>
        <a:lstStyle/>
        <a:p>
          <a:endParaRPr lang="en-US"/>
        </a:p>
      </dgm:t>
    </dgm:pt>
    <dgm:pt modelId="{79CBC83F-97F1-4478-A1C8-AADBBDB17999}" type="pres">
      <dgm:prSet presAssocID="{E033DF30-DD35-4FF2-BE6E-42F7DDC39F56}" presName="Name0" presStyleCnt="0">
        <dgm:presLayoutVars>
          <dgm:chPref val="1"/>
          <dgm:dir/>
          <dgm:animOne val="branch"/>
          <dgm:animLvl val="lvl"/>
          <dgm:resizeHandles val="exact"/>
        </dgm:presLayoutVars>
      </dgm:prSet>
      <dgm:spPr/>
    </dgm:pt>
    <dgm:pt modelId="{53F6B80D-8732-489C-B547-6ED8B6ACB4C7}" type="pres">
      <dgm:prSet presAssocID="{85316C93-EB02-4409-827C-C10C67170D37}" presName="root1" presStyleCnt="0"/>
      <dgm:spPr/>
    </dgm:pt>
    <dgm:pt modelId="{74BB3DFD-6AB5-4AE2-AA8C-53F8B9ACDC9E}" type="pres">
      <dgm:prSet presAssocID="{85316C93-EB02-4409-827C-C10C67170D37}" presName="LevelOneTextNode" presStyleLbl="node0" presStyleIdx="0" presStyleCnt="1" custLinFactNeighborX="0">
        <dgm:presLayoutVars>
          <dgm:chPref val="3"/>
        </dgm:presLayoutVars>
      </dgm:prSet>
      <dgm:spPr/>
    </dgm:pt>
    <dgm:pt modelId="{14EA9D7B-F56E-4A76-B556-ECD19F29FA45}" type="pres">
      <dgm:prSet presAssocID="{85316C93-EB02-4409-827C-C10C67170D37}" presName="level2hierChild" presStyleCnt="0"/>
      <dgm:spPr/>
    </dgm:pt>
    <dgm:pt modelId="{C5F245E7-DB91-4B17-A4FB-2CB25A261695}" type="pres">
      <dgm:prSet presAssocID="{E7105D55-4C91-4F86-8790-EA73DD480006}" presName="conn2-1" presStyleLbl="parChTrans1D2" presStyleIdx="0" presStyleCnt="2"/>
      <dgm:spPr/>
    </dgm:pt>
    <dgm:pt modelId="{8F51A5D0-348F-49B1-816B-9A321E20DB23}" type="pres">
      <dgm:prSet presAssocID="{E7105D55-4C91-4F86-8790-EA73DD480006}" presName="connTx" presStyleLbl="parChTrans1D2" presStyleIdx="0" presStyleCnt="2"/>
      <dgm:spPr/>
    </dgm:pt>
    <dgm:pt modelId="{3C628A82-DC4C-4903-9050-F4AC53867C5B}" type="pres">
      <dgm:prSet presAssocID="{A3708B78-09A9-4E35-878E-254C053C9261}" presName="root2" presStyleCnt="0"/>
      <dgm:spPr/>
    </dgm:pt>
    <dgm:pt modelId="{F1A18B46-0D70-4EB6-9580-7D90F9468F37}" type="pres">
      <dgm:prSet presAssocID="{A3708B78-09A9-4E35-878E-254C053C9261}" presName="LevelTwoTextNode" presStyleLbl="node2" presStyleIdx="0" presStyleCnt="2" custScaleX="103015" custLinFactY="-150" custLinFactNeighborY="-100000">
        <dgm:presLayoutVars>
          <dgm:chPref val="3"/>
        </dgm:presLayoutVars>
      </dgm:prSet>
      <dgm:spPr/>
    </dgm:pt>
    <dgm:pt modelId="{78B5406F-716F-45E3-A34E-1D729CEC2BA1}" type="pres">
      <dgm:prSet presAssocID="{A3708B78-09A9-4E35-878E-254C053C9261}" presName="level3hierChild" presStyleCnt="0"/>
      <dgm:spPr/>
    </dgm:pt>
    <dgm:pt modelId="{CD8D82C8-1D6B-4FCF-AAFA-CDB6D47E4B2B}" type="pres">
      <dgm:prSet presAssocID="{475C5BB3-7B34-4A89-A237-0D9E41E903F2}" presName="conn2-1" presStyleLbl="parChTrans1D2" presStyleIdx="1" presStyleCnt="2"/>
      <dgm:spPr/>
    </dgm:pt>
    <dgm:pt modelId="{6DF4FDA3-D61C-4744-A66F-084D092B74FD}" type="pres">
      <dgm:prSet presAssocID="{475C5BB3-7B34-4A89-A237-0D9E41E903F2}" presName="connTx" presStyleLbl="parChTrans1D2" presStyleIdx="1" presStyleCnt="2"/>
      <dgm:spPr/>
    </dgm:pt>
    <dgm:pt modelId="{BC7E01D3-80DB-48D8-9425-C89EB895D8A6}" type="pres">
      <dgm:prSet presAssocID="{12B86663-CDB2-4A6A-98C9-BF9AFA8E8150}" presName="root2" presStyleCnt="0"/>
      <dgm:spPr/>
    </dgm:pt>
    <dgm:pt modelId="{6EA1AC9D-33A0-4AFB-B9BD-4F5A23DEE060}" type="pres">
      <dgm:prSet presAssocID="{12B86663-CDB2-4A6A-98C9-BF9AFA8E8150}" presName="LevelTwoTextNode" presStyleLbl="node2" presStyleIdx="1" presStyleCnt="2" custLinFactNeighborX="565" custLinFactNeighborY="95928">
        <dgm:presLayoutVars>
          <dgm:chPref val="3"/>
        </dgm:presLayoutVars>
      </dgm:prSet>
      <dgm:spPr/>
    </dgm:pt>
    <dgm:pt modelId="{90359A8F-18DD-42BE-A91E-5EA7FE485878}" type="pres">
      <dgm:prSet presAssocID="{12B86663-CDB2-4A6A-98C9-BF9AFA8E8150}" presName="level3hierChild" presStyleCnt="0"/>
      <dgm:spPr/>
    </dgm:pt>
  </dgm:ptLst>
  <dgm:cxnLst>
    <dgm:cxn modelId="{5A380D2B-EA0E-4E56-B253-3F5E2E068698}" type="presOf" srcId="{475C5BB3-7B34-4A89-A237-0D9E41E903F2}" destId="{CD8D82C8-1D6B-4FCF-AAFA-CDB6D47E4B2B}" srcOrd="0" destOrd="0" presId="urn:microsoft.com/office/officeart/2008/layout/HorizontalMultiLevelHierarchy"/>
    <dgm:cxn modelId="{7DA4DF53-7E69-4716-B26E-4C92195451FB}" type="presOf" srcId="{475C5BB3-7B34-4A89-A237-0D9E41E903F2}" destId="{6DF4FDA3-D61C-4744-A66F-084D092B74FD}" srcOrd="1" destOrd="0" presId="urn:microsoft.com/office/officeart/2008/layout/HorizontalMultiLevelHierarchy"/>
    <dgm:cxn modelId="{A4B67568-1637-49F1-9BA4-4EBBBC3DEB56}" type="presOf" srcId="{85316C93-EB02-4409-827C-C10C67170D37}" destId="{74BB3DFD-6AB5-4AE2-AA8C-53F8B9ACDC9E}" srcOrd="0" destOrd="0" presId="urn:microsoft.com/office/officeart/2008/layout/HorizontalMultiLevelHierarchy"/>
    <dgm:cxn modelId="{88737683-0A6C-4DF7-8389-B402284F5DCF}" type="presOf" srcId="{E7105D55-4C91-4F86-8790-EA73DD480006}" destId="{8F51A5D0-348F-49B1-816B-9A321E20DB23}" srcOrd="1" destOrd="0" presId="urn:microsoft.com/office/officeart/2008/layout/HorizontalMultiLevelHierarchy"/>
    <dgm:cxn modelId="{A365988A-F17A-40F3-8B6A-D9F577FF91C3}" type="presOf" srcId="{E7105D55-4C91-4F86-8790-EA73DD480006}" destId="{C5F245E7-DB91-4B17-A4FB-2CB25A261695}" srcOrd="0" destOrd="0" presId="urn:microsoft.com/office/officeart/2008/layout/HorizontalMultiLevelHierarchy"/>
    <dgm:cxn modelId="{79508E8B-AEA4-4EA7-8FD7-AEB8D5C68772}" srcId="{E033DF30-DD35-4FF2-BE6E-42F7DDC39F56}" destId="{85316C93-EB02-4409-827C-C10C67170D37}" srcOrd="0" destOrd="0" parTransId="{B30C705E-77A1-442F-9D18-37288D710399}" sibTransId="{5A3D47EF-EBA8-4C47-97EF-E63D882EC693}"/>
    <dgm:cxn modelId="{D3507791-4633-4D1B-BD0C-02CD949B33B3}" type="presOf" srcId="{12B86663-CDB2-4A6A-98C9-BF9AFA8E8150}" destId="{6EA1AC9D-33A0-4AFB-B9BD-4F5A23DEE060}" srcOrd="0" destOrd="0" presId="urn:microsoft.com/office/officeart/2008/layout/HorizontalMultiLevelHierarchy"/>
    <dgm:cxn modelId="{31EFA3B8-FD23-462A-9849-5AC8E95BA60C}" srcId="{85316C93-EB02-4409-827C-C10C67170D37}" destId="{A3708B78-09A9-4E35-878E-254C053C9261}" srcOrd="0" destOrd="0" parTransId="{E7105D55-4C91-4F86-8790-EA73DD480006}" sibTransId="{8A508322-4D91-47DD-AA7E-1DB18EDE6F76}"/>
    <dgm:cxn modelId="{027802BD-D7D8-47AC-8F8D-19672C58464B}" type="presOf" srcId="{A3708B78-09A9-4E35-878E-254C053C9261}" destId="{F1A18B46-0D70-4EB6-9580-7D90F9468F37}" srcOrd="0" destOrd="0" presId="urn:microsoft.com/office/officeart/2008/layout/HorizontalMultiLevelHierarchy"/>
    <dgm:cxn modelId="{9F458BC1-4AF6-4243-AFCA-C8672BF317BC}" type="presOf" srcId="{E033DF30-DD35-4FF2-BE6E-42F7DDC39F56}" destId="{79CBC83F-97F1-4478-A1C8-AADBBDB17999}" srcOrd="0" destOrd="0" presId="urn:microsoft.com/office/officeart/2008/layout/HorizontalMultiLevelHierarchy"/>
    <dgm:cxn modelId="{7FEF7BC3-63D4-4830-9552-4153B1CDA46D}" srcId="{85316C93-EB02-4409-827C-C10C67170D37}" destId="{12B86663-CDB2-4A6A-98C9-BF9AFA8E8150}" srcOrd="1" destOrd="0" parTransId="{475C5BB3-7B34-4A89-A237-0D9E41E903F2}" sibTransId="{F9D9303F-A2E2-487F-9D07-466DCCB7B60E}"/>
    <dgm:cxn modelId="{4642B7CD-8DB4-4D20-A1D0-39E365D0C120}" type="presParOf" srcId="{79CBC83F-97F1-4478-A1C8-AADBBDB17999}" destId="{53F6B80D-8732-489C-B547-6ED8B6ACB4C7}" srcOrd="0" destOrd="0" presId="urn:microsoft.com/office/officeart/2008/layout/HorizontalMultiLevelHierarchy"/>
    <dgm:cxn modelId="{9CA5E798-1CC7-43FA-98C3-71B53857C216}" type="presParOf" srcId="{53F6B80D-8732-489C-B547-6ED8B6ACB4C7}" destId="{74BB3DFD-6AB5-4AE2-AA8C-53F8B9ACDC9E}" srcOrd="0" destOrd="0" presId="urn:microsoft.com/office/officeart/2008/layout/HorizontalMultiLevelHierarchy"/>
    <dgm:cxn modelId="{8405E5CC-6D07-4DBA-8479-79E96A031BBD}" type="presParOf" srcId="{53F6B80D-8732-489C-B547-6ED8B6ACB4C7}" destId="{14EA9D7B-F56E-4A76-B556-ECD19F29FA45}" srcOrd="1" destOrd="0" presId="urn:microsoft.com/office/officeart/2008/layout/HorizontalMultiLevelHierarchy"/>
    <dgm:cxn modelId="{44CEB291-48EC-4C08-B095-8D5F5412BA53}" type="presParOf" srcId="{14EA9D7B-F56E-4A76-B556-ECD19F29FA45}" destId="{C5F245E7-DB91-4B17-A4FB-2CB25A261695}" srcOrd="0" destOrd="0" presId="urn:microsoft.com/office/officeart/2008/layout/HorizontalMultiLevelHierarchy"/>
    <dgm:cxn modelId="{3E761B4B-FF2F-4A12-9EA7-9558549888C3}" type="presParOf" srcId="{C5F245E7-DB91-4B17-A4FB-2CB25A261695}" destId="{8F51A5D0-348F-49B1-816B-9A321E20DB23}" srcOrd="0" destOrd="0" presId="urn:microsoft.com/office/officeart/2008/layout/HorizontalMultiLevelHierarchy"/>
    <dgm:cxn modelId="{F7197D9D-CB7C-4BFA-B19A-987DDF7D8821}" type="presParOf" srcId="{14EA9D7B-F56E-4A76-B556-ECD19F29FA45}" destId="{3C628A82-DC4C-4903-9050-F4AC53867C5B}" srcOrd="1" destOrd="0" presId="urn:microsoft.com/office/officeart/2008/layout/HorizontalMultiLevelHierarchy"/>
    <dgm:cxn modelId="{316881E5-5E8C-453A-851F-78CCD273C744}" type="presParOf" srcId="{3C628A82-DC4C-4903-9050-F4AC53867C5B}" destId="{F1A18B46-0D70-4EB6-9580-7D90F9468F37}" srcOrd="0" destOrd="0" presId="urn:microsoft.com/office/officeart/2008/layout/HorizontalMultiLevelHierarchy"/>
    <dgm:cxn modelId="{FCD11EE1-4D01-448A-9617-F50E4D0C6B0E}" type="presParOf" srcId="{3C628A82-DC4C-4903-9050-F4AC53867C5B}" destId="{78B5406F-716F-45E3-A34E-1D729CEC2BA1}" srcOrd="1" destOrd="0" presId="urn:microsoft.com/office/officeart/2008/layout/HorizontalMultiLevelHierarchy"/>
    <dgm:cxn modelId="{3394655B-7D96-479B-83FC-8EF080A5144C}" type="presParOf" srcId="{14EA9D7B-F56E-4A76-B556-ECD19F29FA45}" destId="{CD8D82C8-1D6B-4FCF-AAFA-CDB6D47E4B2B}" srcOrd="2" destOrd="0" presId="urn:microsoft.com/office/officeart/2008/layout/HorizontalMultiLevelHierarchy"/>
    <dgm:cxn modelId="{3BA394C8-D15D-46B7-B490-B8D01726C1E1}" type="presParOf" srcId="{CD8D82C8-1D6B-4FCF-AAFA-CDB6D47E4B2B}" destId="{6DF4FDA3-D61C-4744-A66F-084D092B74FD}" srcOrd="0" destOrd="0" presId="urn:microsoft.com/office/officeart/2008/layout/HorizontalMultiLevelHierarchy"/>
    <dgm:cxn modelId="{C3A7DBC7-E972-46A9-AED2-CBDDDD027CB8}" type="presParOf" srcId="{14EA9D7B-F56E-4A76-B556-ECD19F29FA45}" destId="{BC7E01D3-80DB-48D8-9425-C89EB895D8A6}" srcOrd="3" destOrd="0" presId="urn:microsoft.com/office/officeart/2008/layout/HorizontalMultiLevelHierarchy"/>
    <dgm:cxn modelId="{1CC21511-F6D2-4854-BADD-86D540C8E5AD}" type="presParOf" srcId="{BC7E01D3-80DB-48D8-9425-C89EB895D8A6}" destId="{6EA1AC9D-33A0-4AFB-B9BD-4F5A23DEE060}" srcOrd="0" destOrd="0" presId="urn:microsoft.com/office/officeart/2008/layout/HorizontalMultiLevelHierarchy"/>
    <dgm:cxn modelId="{87210A49-B1F5-47FA-BD81-0CBE7DF6C7AC}" type="presParOf" srcId="{BC7E01D3-80DB-48D8-9425-C89EB895D8A6}" destId="{90359A8F-18DD-42BE-A91E-5EA7FE485878}"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CA49A4E-B4F6-4F1D-86FA-78D8B9F87141}" type="doc">
      <dgm:prSet loTypeId="urn:microsoft.com/office/officeart/2005/8/layout/vList2" loCatId="list" qsTypeId="urn:microsoft.com/office/officeart/2005/8/quickstyle/3d1" qsCatId="3D" csTypeId="urn:microsoft.com/office/officeart/2005/8/colors/accent1_2" csCatId="accent1" phldr="1"/>
      <dgm:spPr/>
      <dgm:t>
        <a:bodyPr/>
        <a:lstStyle/>
        <a:p>
          <a:endParaRPr lang="es-CR"/>
        </a:p>
      </dgm:t>
    </dgm:pt>
    <dgm:pt modelId="{12C62AFB-0304-44E7-B21D-0C84129A5665}">
      <dgm:prSet phldrT="[Texto]"/>
      <dgm:spPr/>
      <dgm:t>
        <a:bodyPr/>
        <a:lstStyle/>
        <a:p>
          <a:pPr algn="ctr"/>
          <a:r>
            <a:rPr lang="es-CR" b="1" u="sng" dirty="0">
              <a:effectLst>
                <a:outerShdw blurRad="38100" dist="38100" dir="2700000" algn="tl">
                  <a:srgbClr val="000000">
                    <a:alpha val="43137"/>
                  </a:srgbClr>
                </a:outerShdw>
              </a:effectLst>
            </a:rPr>
            <a:t>Objetos, cosas y  bienes en sentido jurídico.</a:t>
          </a:r>
        </a:p>
      </dgm:t>
    </dgm:pt>
    <dgm:pt modelId="{49C90CD1-AB1B-4B6E-9F10-6756A807EDD1}" type="parTrans" cxnId="{B35B01D9-69F8-43E3-A301-885ADCD87E32}">
      <dgm:prSet/>
      <dgm:spPr/>
      <dgm:t>
        <a:bodyPr/>
        <a:lstStyle/>
        <a:p>
          <a:endParaRPr lang="es-CR"/>
        </a:p>
      </dgm:t>
    </dgm:pt>
    <dgm:pt modelId="{26FF14C6-8B68-4AB9-81C6-47942410D72D}" type="sibTrans" cxnId="{B35B01D9-69F8-43E3-A301-885ADCD87E32}">
      <dgm:prSet/>
      <dgm:spPr/>
      <dgm:t>
        <a:bodyPr/>
        <a:lstStyle/>
        <a:p>
          <a:endParaRPr lang="es-CR"/>
        </a:p>
      </dgm:t>
    </dgm:pt>
    <dgm:pt modelId="{F5DAB0E2-7175-412F-9F6B-AB13A8896DCF}" type="pres">
      <dgm:prSet presAssocID="{5CA49A4E-B4F6-4F1D-86FA-78D8B9F87141}" presName="linear" presStyleCnt="0">
        <dgm:presLayoutVars>
          <dgm:animLvl val="lvl"/>
          <dgm:resizeHandles val="exact"/>
        </dgm:presLayoutVars>
      </dgm:prSet>
      <dgm:spPr/>
    </dgm:pt>
    <dgm:pt modelId="{15175168-8C72-428C-9228-0519C9D0B978}" type="pres">
      <dgm:prSet presAssocID="{12C62AFB-0304-44E7-B21D-0C84129A5665}" presName="parentText" presStyleLbl="node1" presStyleIdx="0" presStyleCnt="1">
        <dgm:presLayoutVars>
          <dgm:chMax val="0"/>
          <dgm:bulletEnabled val="1"/>
        </dgm:presLayoutVars>
      </dgm:prSet>
      <dgm:spPr/>
    </dgm:pt>
  </dgm:ptLst>
  <dgm:cxnLst>
    <dgm:cxn modelId="{B6C26F81-2B60-4E9D-A5F8-E45FA81B1661}" type="presOf" srcId="{12C62AFB-0304-44E7-B21D-0C84129A5665}" destId="{15175168-8C72-428C-9228-0519C9D0B978}" srcOrd="0" destOrd="0" presId="urn:microsoft.com/office/officeart/2005/8/layout/vList2"/>
    <dgm:cxn modelId="{B35B01D9-69F8-43E3-A301-885ADCD87E32}" srcId="{5CA49A4E-B4F6-4F1D-86FA-78D8B9F87141}" destId="{12C62AFB-0304-44E7-B21D-0C84129A5665}" srcOrd="0" destOrd="0" parTransId="{49C90CD1-AB1B-4B6E-9F10-6756A807EDD1}" sibTransId="{26FF14C6-8B68-4AB9-81C6-47942410D72D}"/>
    <dgm:cxn modelId="{5C81FFE8-9460-4696-87C3-B24A9CC77494}" type="presOf" srcId="{5CA49A4E-B4F6-4F1D-86FA-78D8B9F87141}" destId="{F5DAB0E2-7175-412F-9F6B-AB13A8896DCF}" srcOrd="0" destOrd="0" presId="urn:microsoft.com/office/officeart/2005/8/layout/vList2"/>
    <dgm:cxn modelId="{01CDC344-3D4E-49E8-8B2D-3943FB743BA7}" type="presParOf" srcId="{F5DAB0E2-7175-412F-9F6B-AB13A8896DCF}" destId="{15175168-8C72-428C-9228-0519C9D0B978}"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448A832-8939-49C5-982A-19AD2ACC09B3}" type="doc">
      <dgm:prSet loTypeId="urn:microsoft.com/office/officeart/2005/8/layout/list1" loCatId="list" qsTypeId="urn:microsoft.com/office/officeart/2005/8/quickstyle/3d1" qsCatId="3D" csTypeId="urn:microsoft.com/office/officeart/2005/8/colors/colorful1#1" csCatId="colorful" phldr="1"/>
      <dgm:spPr/>
      <dgm:t>
        <a:bodyPr/>
        <a:lstStyle/>
        <a:p>
          <a:endParaRPr lang="es-CR"/>
        </a:p>
      </dgm:t>
    </dgm:pt>
    <dgm:pt modelId="{09597086-43EA-4B52-9EA5-FD75F627DEFD}">
      <dgm:prSet phldrT="[Texto]"/>
      <dgm:spPr/>
      <dgm:t>
        <a:bodyPr/>
        <a:lstStyle/>
        <a:p>
          <a:r>
            <a:rPr lang="es-CR" b="1" dirty="0"/>
            <a:t>Sentido amplio</a:t>
          </a:r>
        </a:p>
      </dgm:t>
    </dgm:pt>
    <dgm:pt modelId="{7202E9D7-C31C-4391-9056-5F90671C0CBD}" type="parTrans" cxnId="{2415BF60-C912-4357-BB16-49C5FD6F4528}">
      <dgm:prSet/>
      <dgm:spPr/>
      <dgm:t>
        <a:bodyPr/>
        <a:lstStyle/>
        <a:p>
          <a:endParaRPr lang="es-CR"/>
        </a:p>
      </dgm:t>
    </dgm:pt>
    <dgm:pt modelId="{ED955A0D-224E-4711-A794-0EB4F5A57EE4}" type="sibTrans" cxnId="{2415BF60-C912-4357-BB16-49C5FD6F4528}">
      <dgm:prSet/>
      <dgm:spPr/>
      <dgm:t>
        <a:bodyPr/>
        <a:lstStyle/>
        <a:p>
          <a:endParaRPr lang="es-CR"/>
        </a:p>
      </dgm:t>
    </dgm:pt>
    <dgm:pt modelId="{B5F1BFCA-E6C8-45BF-872B-3CB2D70D04D7}">
      <dgm:prSet phldrT="[Texto]"/>
      <dgm:spPr/>
      <dgm:t>
        <a:bodyPr/>
        <a:lstStyle/>
        <a:p>
          <a:r>
            <a:rPr lang="es-CR" b="1" dirty="0"/>
            <a:t>Sentido teleológico</a:t>
          </a:r>
        </a:p>
      </dgm:t>
    </dgm:pt>
    <dgm:pt modelId="{0A47E5AC-31EF-4C8E-8E06-B912F0DF6F0A}" type="parTrans" cxnId="{2A9B1BB9-9F96-469A-AF7D-5036B7E766FD}">
      <dgm:prSet/>
      <dgm:spPr/>
      <dgm:t>
        <a:bodyPr/>
        <a:lstStyle/>
        <a:p>
          <a:endParaRPr lang="es-CR"/>
        </a:p>
      </dgm:t>
    </dgm:pt>
    <dgm:pt modelId="{934163F0-10D4-4699-B5EF-E8B922BEC53C}" type="sibTrans" cxnId="{2A9B1BB9-9F96-469A-AF7D-5036B7E766FD}">
      <dgm:prSet/>
      <dgm:spPr/>
      <dgm:t>
        <a:bodyPr/>
        <a:lstStyle/>
        <a:p>
          <a:endParaRPr lang="es-CR"/>
        </a:p>
      </dgm:t>
    </dgm:pt>
    <dgm:pt modelId="{2484B1E0-19BC-46D9-B628-1FE853CD1FF8}">
      <dgm:prSet phldrT="[Texto]"/>
      <dgm:spPr/>
      <dgm:t>
        <a:bodyPr/>
        <a:lstStyle/>
        <a:p>
          <a:r>
            <a:rPr lang="es-CR" b="1" dirty="0"/>
            <a:t>Sentido procesal</a:t>
          </a:r>
        </a:p>
      </dgm:t>
    </dgm:pt>
    <dgm:pt modelId="{79B62F3C-E61F-4520-B622-4F6D4C7215D4}" type="parTrans" cxnId="{7F7B4B27-1DF4-4AA2-9CC9-B5F5A36CCD77}">
      <dgm:prSet/>
      <dgm:spPr/>
      <dgm:t>
        <a:bodyPr/>
        <a:lstStyle/>
        <a:p>
          <a:endParaRPr lang="es-CR"/>
        </a:p>
      </dgm:t>
    </dgm:pt>
    <dgm:pt modelId="{4DA12488-880C-487C-BD50-810729A89DC2}" type="sibTrans" cxnId="{7F7B4B27-1DF4-4AA2-9CC9-B5F5A36CCD77}">
      <dgm:prSet/>
      <dgm:spPr/>
      <dgm:t>
        <a:bodyPr/>
        <a:lstStyle/>
        <a:p>
          <a:endParaRPr lang="es-CR"/>
        </a:p>
      </dgm:t>
    </dgm:pt>
    <dgm:pt modelId="{4EF41516-0F21-41C6-8FBF-9378EC49EBBD}">
      <dgm:prSet phldrT="[Texto]"/>
      <dgm:spPr/>
      <dgm:t>
        <a:bodyPr/>
        <a:lstStyle/>
        <a:p>
          <a:pPr algn="just"/>
          <a:r>
            <a:rPr lang="es-CR" dirty="0"/>
            <a:t>Algunas veces se usa en un sentido muy amplio (filosófico) como “aquello a lo cual se refiere algo”.</a:t>
          </a:r>
        </a:p>
      </dgm:t>
    </dgm:pt>
    <dgm:pt modelId="{B719441A-C9E5-4E96-9143-595A792D75F0}" type="parTrans" cxnId="{595AB524-6074-48C8-9D96-012968C618B1}">
      <dgm:prSet/>
      <dgm:spPr/>
      <dgm:t>
        <a:bodyPr/>
        <a:lstStyle/>
        <a:p>
          <a:endParaRPr lang="es-CR"/>
        </a:p>
      </dgm:t>
    </dgm:pt>
    <dgm:pt modelId="{F45D76FC-D774-4C07-9887-CDCBF9926A38}" type="sibTrans" cxnId="{595AB524-6074-48C8-9D96-012968C618B1}">
      <dgm:prSet/>
      <dgm:spPr/>
      <dgm:t>
        <a:bodyPr/>
        <a:lstStyle/>
        <a:p>
          <a:endParaRPr lang="es-CR"/>
        </a:p>
      </dgm:t>
    </dgm:pt>
    <dgm:pt modelId="{BCF2D175-E8AB-44F6-A9B6-348768CECFB6}">
      <dgm:prSet phldrT="[Texto]"/>
      <dgm:spPr/>
      <dgm:t>
        <a:bodyPr/>
        <a:lstStyle/>
        <a:p>
          <a:pPr algn="just"/>
          <a:r>
            <a:rPr lang="es-CR" dirty="0"/>
            <a:t>O sea, referido al </a:t>
          </a:r>
          <a:r>
            <a:rPr lang="es-CR" b="1" u="sng" dirty="0"/>
            <a:t>fin</a:t>
          </a:r>
          <a:r>
            <a:rPr lang="es-CR" dirty="0"/>
            <a:t> al que está destinado. Por ejemplo, en el art.1 de la Ley de Asociaciones.</a:t>
          </a:r>
        </a:p>
      </dgm:t>
    </dgm:pt>
    <dgm:pt modelId="{6635F219-129E-460F-8518-2827C9011360}" type="parTrans" cxnId="{2BC4B46C-026A-4D9A-9226-1C9E4A0A44DA}">
      <dgm:prSet/>
      <dgm:spPr/>
      <dgm:t>
        <a:bodyPr/>
        <a:lstStyle/>
        <a:p>
          <a:endParaRPr lang="es-CR"/>
        </a:p>
      </dgm:t>
    </dgm:pt>
    <dgm:pt modelId="{8AFDDBFA-C0AF-4058-B63A-21C5004DCA2F}" type="sibTrans" cxnId="{2BC4B46C-026A-4D9A-9226-1C9E4A0A44DA}">
      <dgm:prSet/>
      <dgm:spPr/>
      <dgm:t>
        <a:bodyPr/>
        <a:lstStyle/>
        <a:p>
          <a:endParaRPr lang="es-CR"/>
        </a:p>
      </dgm:t>
    </dgm:pt>
    <dgm:pt modelId="{8ADBA01B-5B7C-40C6-A420-2851A74F569D}">
      <dgm:prSet phldrT="[Texto]"/>
      <dgm:spPr/>
      <dgm:t>
        <a:bodyPr/>
        <a:lstStyle/>
        <a:p>
          <a:pPr algn="just"/>
          <a:r>
            <a:rPr lang="es-CR" dirty="0"/>
            <a:t>Como por ejemplo en el art. 724 del Código Civil, al entenderse como el bien que se pide concretamente en la </a:t>
          </a:r>
          <a:r>
            <a:rPr lang="es-CR" b="1" u="sng" dirty="0"/>
            <a:t>demanda</a:t>
          </a:r>
          <a:r>
            <a:rPr lang="es-CR" dirty="0"/>
            <a:t>. Es la cosa que se pide, pero no en sentido corporal, sino en el de la utilidad o ventaja que con ella se pretende.</a:t>
          </a:r>
        </a:p>
      </dgm:t>
    </dgm:pt>
    <dgm:pt modelId="{2EB328A1-AE00-4217-8811-111DB96EDD20}" type="parTrans" cxnId="{296A53D1-775A-4320-80E5-DB8F2F7C4A4C}">
      <dgm:prSet/>
      <dgm:spPr/>
      <dgm:t>
        <a:bodyPr/>
        <a:lstStyle/>
        <a:p>
          <a:endParaRPr lang="es-CR"/>
        </a:p>
      </dgm:t>
    </dgm:pt>
    <dgm:pt modelId="{C56F132F-C67E-4174-842E-217584E85D5C}" type="sibTrans" cxnId="{296A53D1-775A-4320-80E5-DB8F2F7C4A4C}">
      <dgm:prSet/>
      <dgm:spPr/>
      <dgm:t>
        <a:bodyPr/>
        <a:lstStyle/>
        <a:p>
          <a:endParaRPr lang="es-CR"/>
        </a:p>
      </dgm:t>
    </dgm:pt>
    <dgm:pt modelId="{A5DCD4B2-8FD8-446C-BF91-7D336CC761A3}" type="pres">
      <dgm:prSet presAssocID="{F448A832-8939-49C5-982A-19AD2ACC09B3}" presName="linear" presStyleCnt="0">
        <dgm:presLayoutVars>
          <dgm:dir/>
          <dgm:animLvl val="lvl"/>
          <dgm:resizeHandles val="exact"/>
        </dgm:presLayoutVars>
      </dgm:prSet>
      <dgm:spPr/>
    </dgm:pt>
    <dgm:pt modelId="{F1F038AE-F881-4F0E-B5CB-1B771EC26A1C}" type="pres">
      <dgm:prSet presAssocID="{09597086-43EA-4B52-9EA5-FD75F627DEFD}" presName="parentLin" presStyleCnt="0"/>
      <dgm:spPr/>
    </dgm:pt>
    <dgm:pt modelId="{3797AFD9-F70F-49A6-8705-C4283EC204F6}" type="pres">
      <dgm:prSet presAssocID="{09597086-43EA-4B52-9EA5-FD75F627DEFD}" presName="parentLeftMargin" presStyleLbl="node1" presStyleIdx="0" presStyleCnt="3"/>
      <dgm:spPr/>
    </dgm:pt>
    <dgm:pt modelId="{37A9C03B-E756-4461-BE06-C5EAC0F9C931}" type="pres">
      <dgm:prSet presAssocID="{09597086-43EA-4B52-9EA5-FD75F627DEFD}" presName="parentText" presStyleLbl="node1" presStyleIdx="0" presStyleCnt="3">
        <dgm:presLayoutVars>
          <dgm:chMax val="0"/>
          <dgm:bulletEnabled val="1"/>
        </dgm:presLayoutVars>
      </dgm:prSet>
      <dgm:spPr/>
    </dgm:pt>
    <dgm:pt modelId="{A098AC86-93D0-43BF-8CFB-4D33C9B2AA1C}" type="pres">
      <dgm:prSet presAssocID="{09597086-43EA-4B52-9EA5-FD75F627DEFD}" presName="negativeSpace" presStyleCnt="0"/>
      <dgm:spPr/>
    </dgm:pt>
    <dgm:pt modelId="{C237D08B-231D-4238-93F0-08534DED43E5}" type="pres">
      <dgm:prSet presAssocID="{09597086-43EA-4B52-9EA5-FD75F627DEFD}" presName="childText" presStyleLbl="conFgAcc1" presStyleIdx="0" presStyleCnt="3">
        <dgm:presLayoutVars>
          <dgm:bulletEnabled val="1"/>
        </dgm:presLayoutVars>
      </dgm:prSet>
      <dgm:spPr/>
    </dgm:pt>
    <dgm:pt modelId="{024A07A6-3AF7-4B2F-8B69-41EAA5A68FF7}" type="pres">
      <dgm:prSet presAssocID="{ED955A0D-224E-4711-A794-0EB4F5A57EE4}" presName="spaceBetweenRectangles" presStyleCnt="0"/>
      <dgm:spPr/>
    </dgm:pt>
    <dgm:pt modelId="{8C20C09D-93E6-49DB-BF31-DC44475781D4}" type="pres">
      <dgm:prSet presAssocID="{B5F1BFCA-E6C8-45BF-872B-3CB2D70D04D7}" presName="parentLin" presStyleCnt="0"/>
      <dgm:spPr/>
    </dgm:pt>
    <dgm:pt modelId="{B0CFB8A8-E1BC-4823-9600-F7AEEAC5CCE5}" type="pres">
      <dgm:prSet presAssocID="{B5F1BFCA-E6C8-45BF-872B-3CB2D70D04D7}" presName="parentLeftMargin" presStyleLbl="node1" presStyleIdx="0" presStyleCnt="3"/>
      <dgm:spPr/>
    </dgm:pt>
    <dgm:pt modelId="{F93D92F0-7B46-4BF1-BCB8-02783F4D0CFF}" type="pres">
      <dgm:prSet presAssocID="{B5F1BFCA-E6C8-45BF-872B-3CB2D70D04D7}" presName="parentText" presStyleLbl="node1" presStyleIdx="1" presStyleCnt="3">
        <dgm:presLayoutVars>
          <dgm:chMax val="0"/>
          <dgm:bulletEnabled val="1"/>
        </dgm:presLayoutVars>
      </dgm:prSet>
      <dgm:spPr/>
    </dgm:pt>
    <dgm:pt modelId="{E0138C9B-93A1-4314-9ACC-F0EA6B931745}" type="pres">
      <dgm:prSet presAssocID="{B5F1BFCA-E6C8-45BF-872B-3CB2D70D04D7}" presName="negativeSpace" presStyleCnt="0"/>
      <dgm:spPr/>
    </dgm:pt>
    <dgm:pt modelId="{B7791725-621A-4E2B-9D77-752E07124138}" type="pres">
      <dgm:prSet presAssocID="{B5F1BFCA-E6C8-45BF-872B-3CB2D70D04D7}" presName="childText" presStyleLbl="conFgAcc1" presStyleIdx="1" presStyleCnt="3">
        <dgm:presLayoutVars>
          <dgm:bulletEnabled val="1"/>
        </dgm:presLayoutVars>
      </dgm:prSet>
      <dgm:spPr/>
    </dgm:pt>
    <dgm:pt modelId="{1CA86B86-360C-47BA-BEC8-25577CFD14A1}" type="pres">
      <dgm:prSet presAssocID="{934163F0-10D4-4699-B5EF-E8B922BEC53C}" presName="spaceBetweenRectangles" presStyleCnt="0"/>
      <dgm:spPr/>
    </dgm:pt>
    <dgm:pt modelId="{6BF3431B-0826-44EC-94B2-7C2FCFE93BAD}" type="pres">
      <dgm:prSet presAssocID="{2484B1E0-19BC-46D9-B628-1FE853CD1FF8}" presName="parentLin" presStyleCnt="0"/>
      <dgm:spPr/>
    </dgm:pt>
    <dgm:pt modelId="{679ABD21-5FD2-4C71-8988-9405BD30A29D}" type="pres">
      <dgm:prSet presAssocID="{2484B1E0-19BC-46D9-B628-1FE853CD1FF8}" presName="parentLeftMargin" presStyleLbl="node1" presStyleIdx="1" presStyleCnt="3"/>
      <dgm:spPr/>
    </dgm:pt>
    <dgm:pt modelId="{4297C6AB-7F63-4EFF-9138-B84A8B0EEB55}" type="pres">
      <dgm:prSet presAssocID="{2484B1E0-19BC-46D9-B628-1FE853CD1FF8}" presName="parentText" presStyleLbl="node1" presStyleIdx="2" presStyleCnt="3">
        <dgm:presLayoutVars>
          <dgm:chMax val="0"/>
          <dgm:bulletEnabled val="1"/>
        </dgm:presLayoutVars>
      </dgm:prSet>
      <dgm:spPr/>
    </dgm:pt>
    <dgm:pt modelId="{AED32B3E-F5DF-4231-8FD4-019D8E7BFA75}" type="pres">
      <dgm:prSet presAssocID="{2484B1E0-19BC-46D9-B628-1FE853CD1FF8}" presName="negativeSpace" presStyleCnt="0"/>
      <dgm:spPr/>
    </dgm:pt>
    <dgm:pt modelId="{88546DF7-EC82-4D86-8E37-81F6D097D43F}" type="pres">
      <dgm:prSet presAssocID="{2484B1E0-19BC-46D9-B628-1FE853CD1FF8}" presName="childText" presStyleLbl="conFgAcc1" presStyleIdx="2" presStyleCnt="3">
        <dgm:presLayoutVars>
          <dgm:bulletEnabled val="1"/>
        </dgm:presLayoutVars>
      </dgm:prSet>
      <dgm:spPr/>
    </dgm:pt>
  </dgm:ptLst>
  <dgm:cxnLst>
    <dgm:cxn modelId="{595AB524-6074-48C8-9D96-012968C618B1}" srcId="{09597086-43EA-4B52-9EA5-FD75F627DEFD}" destId="{4EF41516-0F21-41C6-8FBF-9378EC49EBBD}" srcOrd="0" destOrd="0" parTransId="{B719441A-C9E5-4E96-9143-595A792D75F0}" sibTransId="{F45D76FC-D774-4C07-9887-CDCBF9926A38}"/>
    <dgm:cxn modelId="{7F7B4B27-1DF4-4AA2-9CC9-B5F5A36CCD77}" srcId="{F448A832-8939-49C5-982A-19AD2ACC09B3}" destId="{2484B1E0-19BC-46D9-B628-1FE853CD1FF8}" srcOrd="2" destOrd="0" parTransId="{79B62F3C-E61F-4520-B622-4F6D4C7215D4}" sibTransId="{4DA12488-880C-487C-BD50-810729A89DC2}"/>
    <dgm:cxn modelId="{D3E5533B-2A9B-47AE-BD53-95E411666B35}" type="presOf" srcId="{B5F1BFCA-E6C8-45BF-872B-3CB2D70D04D7}" destId="{F93D92F0-7B46-4BF1-BCB8-02783F4D0CFF}" srcOrd="1" destOrd="0" presId="urn:microsoft.com/office/officeart/2005/8/layout/list1"/>
    <dgm:cxn modelId="{28685840-5985-4C2B-AAD1-549ECAF64EA6}" type="presOf" srcId="{09597086-43EA-4B52-9EA5-FD75F627DEFD}" destId="{3797AFD9-F70F-49A6-8705-C4283EC204F6}" srcOrd="0" destOrd="0" presId="urn:microsoft.com/office/officeart/2005/8/layout/list1"/>
    <dgm:cxn modelId="{EACC9645-5181-4A26-9158-9F5E3339FD8D}" type="presOf" srcId="{2484B1E0-19BC-46D9-B628-1FE853CD1FF8}" destId="{679ABD21-5FD2-4C71-8988-9405BD30A29D}" srcOrd="0" destOrd="0" presId="urn:microsoft.com/office/officeart/2005/8/layout/list1"/>
    <dgm:cxn modelId="{2415BF60-C912-4357-BB16-49C5FD6F4528}" srcId="{F448A832-8939-49C5-982A-19AD2ACC09B3}" destId="{09597086-43EA-4B52-9EA5-FD75F627DEFD}" srcOrd="0" destOrd="0" parTransId="{7202E9D7-C31C-4391-9056-5F90671C0CBD}" sibTransId="{ED955A0D-224E-4711-A794-0EB4F5A57EE4}"/>
    <dgm:cxn modelId="{2BC4B46C-026A-4D9A-9226-1C9E4A0A44DA}" srcId="{B5F1BFCA-E6C8-45BF-872B-3CB2D70D04D7}" destId="{BCF2D175-E8AB-44F6-A9B6-348768CECFB6}" srcOrd="0" destOrd="0" parTransId="{6635F219-129E-460F-8518-2827C9011360}" sibTransId="{8AFDDBFA-C0AF-4058-B63A-21C5004DCA2F}"/>
    <dgm:cxn modelId="{90932D76-7AF1-49A2-8332-9E663761FFE8}" type="presOf" srcId="{B5F1BFCA-E6C8-45BF-872B-3CB2D70D04D7}" destId="{B0CFB8A8-E1BC-4823-9600-F7AEEAC5CCE5}" srcOrd="0" destOrd="0" presId="urn:microsoft.com/office/officeart/2005/8/layout/list1"/>
    <dgm:cxn modelId="{4978DC8F-326A-4468-A8BB-D081CD7A3296}" type="presOf" srcId="{4EF41516-0F21-41C6-8FBF-9378EC49EBBD}" destId="{C237D08B-231D-4238-93F0-08534DED43E5}" srcOrd="0" destOrd="0" presId="urn:microsoft.com/office/officeart/2005/8/layout/list1"/>
    <dgm:cxn modelId="{19CD7693-574D-4F1D-B086-E205038E71AC}" type="presOf" srcId="{F448A832-8939-49C5-982A-19AD2ACC09B3}" destId="{A5DCD4B2-8FD8-446C-BF91-7D336CC761A3}" srcOrd="0" destOrd="0" presId="urn:microsoft.com/office/officeart/2005/8/layout/list1"/>
    <dgm:cxn modelId="{2A9B1BB9-9F96-469A-AF7D-5036B7E766FD}" srcId="{F448A832-8939-49C5-982A-19AD2ACC09B3}" destId="{B5F1BFCA-E6C8-45BF-872B-3CB2D70D04D7}" srcOrd="1" destOrd="0" parTransId="{0A47E5AC-31EF-4C8E-8E06-B912F0DF6F0A}" sibTransId="{934163F0-10D4-4699-B5EF-E8B922BEC53C}"/>
    <dgm:cxn modelId="{2F5EABCE-0722-4A34-A25B-EDB9DC5F9773}" type="presOf" srcId="{8ADBA01B-5B7C-40C6-A420-2851A74F569D}" destId="{88546DF7-EC82-4D86-8E37-81F6D097D43F}" srcOrd="0" destOrd="0" presId="urn:microsoft.com/office/officeart/2005/8/layout/list1"/>
    <dgm:cxn modelId="{296A53D1-775A-4320-80E5-DB8F2F7C4A4C}" srcId="{2484B1E0-19BC-46D9-B628-1FE853CD1FF8}" destId="{8ADBA01B-5B7C-40C6-A420-2851A74F569D}" srcOrd="0" destOrd="0" parTransId="{2EB328A1-AE00-4217-8811-111DB96EDD20}" sibTransId="{C56F132F-C67E-4174-842E-217584E85D5C}"/>
    <dgm:cxn modelId="{069F80E7-FD2A-43BD-AF00-EC32C9053CAF}" type="presOf" srcId="{09597086-43EA-4B52-9EA5-FD75F627DEFD}" destId="{37A9C03B-E756-4461-BE06-C5EAC0F9C931}" srcOrd="1" destOrd="0" presId="urn:microsoft.com/office/officeart/2005/8/layout/list1"/>
    <dgm:cxn modelId="{4A06ABF2-08DC-449D-A8ED-A28A72ABAD48}" type="presOf" srcId="{2484B1E0-19BC-46D9-B628-1FE853CD1FF8}" destId="{4297C6AB-7F63-4EFF-9138-B84A8B0EEB55}" srcOrd="1" destOrd="0" presId="urn:microsoft.com/office/officeart/2005/8/layout/list1"/>
    <dgm:cxn modelId="{DDA6F3FA-7850-4290-8D58-3213CDBF812A}" type="presOf" srcId="{BCF2D175-E8AB-44F6-A9B6-348768CECFB6}" destId="{B7791725-621A-4E2B-9D77-752E07124138}" srcOrd="0" destOrd="0" presId="urn:microsoft.com/office/officeart/2005/8/layout/list1"/>
    <dgm:cxn modelId="{9A3964C3-B76D-4242-9709-A382F78CE023}" type="presParOf" srcId="{A5DCD4B2-8FD8-446C-BF91-7D336CC761A3}" destId="{F1F038AE-F881-4F0E-B5CB-1B771EC26A1C}" srcOrd="0" destOrd="0" presId="urn:microsoft.com/office/officeart/2005/8/layout/list1"/>
    <dgm:cxn modelId="{13596629-333F-425B-A1A7-C61F7EFDD99D}" type="presParOf" srcId="{F1F038AE-F881-4F0E-B5CB-1B771EC26A1C}" destId="{3797AFD9-F70F-49A6-8705-C4283EC204F6}" srcOrd="0" destOrd="0" presId="urn:microsoft.com/office/officeart/2005/8/layout/list1"/>
    <dgm:cxn modelId="{06578553-05DE-49B7-AB47-5D202F9DBF47}" type="presParOf" srcId="{F1F038AE-F881-4F0E-B5CB-1B771EC26A1C}" destId="{37A9C03B-E756-4461-BE06-C5EAC0F9C931}" srcOrd="1" destOrd="0" presId="urn:microsoft.com/office/officeart/2005/8/layout/list1"/>
    <dgm:cxn modelId="{78CE8EAD-D049-4D72-85F2-1508D5AFEC38}" type="presParOf" srcId="{A5DCD4B2-8FD8-446C-BF91-7D336CC761A3}" destId="{A098AC86-93D0-43BF-8CFB-4D33C9B2AA1C}" srcOrd="1" destOrd="0" presId="urn:microsoft.com/office/officeart/2005/8/layout/list1"/>
    <dgm:cxn modelId="{033E6B56-D55A-4D3F-844F-FA8B69C75701}" type="presParOf" srcId="{A5DCD4B2-8FD8-446C-BF91-7D336CC761A3}" destId="{C237D08B-231D-4238-93F0-08534DED43E5}" srcOrd="2" destOrd="0" presId="urn:microsoft.com/office/officeart/2005/8/layout/list1"/>
    <dgm:cxn modelId="{79ACFF07-1DA7-4163-AA58-787A1A32443C}" type="presParOf" srcId="{A5DCD4B2-8FD8-446C-BF91-7D336CC761A3}" destId="{024A07A6-3AF7-4B2F-8B69-41EAA5A68FF7}" srcOrd="3" destOrd="0" presId="urn:microsoft.com/office/officeart/2005/8/layout/list1"/>
    <dgm:cxn modelId="{A0088D57-E941-447B-AE50-63899C98B9DD}" type="presParOf" srcId="{A5DCD4B2-8FD8-446C-BF91-7D336CC761A3}" destId="{8C20C09D-93E6-49DB-BF31-DC44475781D4}" srcOrd="4" destOrd="0" presId="urn:microsoft.com/office/officeart/2005/8/layout/list1"/>
    <dgm:cxn modelId="{05A22D93-4B00-4C79-AF7C-1A01B5A6F48C}" type="presParOf" srcId="{8C20C09D-93E6-49DB-BF31-DC44475781D4}" destId="{B0CFB8A8-E1BC-4823-9600-F7AEEAC5CCE5}" srcOrd="0" destOrd="0" presId="urn:microsoft.com/office/officeart/2005/8/layout/list1"/>
    <dgm:cxn modelId="{A30F4964-B2FB-4B2A-9CCB-C573FFE0E51D}" type="presParOf" srcId="{8C20C09D-93E6-49DB-BF31-DC44475781D4}" destId="{F93D92F0-7B46-4BF1-BCB8-02783F4D0CFF}" srcOrd="1" destOrd="0" presId="urn:microsoft.com/office/officeart/2005/8/layout/list1"/>
    <dgm:cxn modelId="{5661BF4E-90AE-4F97-9A69-F2474DBF2327}" type="presParOf" srcId="{A5DCD4B2-8FD8-446C-BF91-7D336CC761A3}" destId="{E0138C9B-93A1-4314-9ACC-F0EA6B931745}" srcOrd="5" destOrd="0" presId="urn:microsoft.com/office/officeart/2005/8/layout/list1"/>
    <dgm:cxn modelId="{0D9DB6F8-F24F-41D2-801F-096DFA942EB3}" type="presParOf" srcId="{A5DCD4B2-8FD8-446C-BF91-7D336CC761A3}" destId="{B7791725-621A-4E2B-9D77-752E07124138}" srcOrd="6" destOrd="0" presId="urn:microsoft.com/office/officeart/2005/8/layout/list1"/>
    <dgm:cxn modelId="{27F67808-BE24-41BB-9ADC-D7B60047C92C}" type="presParOf" srcId="{A5DCD4B2-8FD8-446C-BF91-7D336CC761A3}" destId="{1CA86B86-360C-47BA-BEC8-25577CFD14A1}" srcOrd="7" destOrd="0" presId="urn:microsoft.com/office/officeart/2005/8/layout/list1"/>
    <dgm:cxn modelId="{6CEF2C8E-1BB4-4550-951C-69A6B31FFD8F}" type="presParOf" srcId="{A5DCD4B2-8FD8-446C-BF91-7D336CC761A3}" destId="{6BF3431B-0826-44EC-94B2-7C2FCFE93BAD}" srcOrd="8" destOrd="0" presId="urn:microsoft.com/office/officeart/2005/8/layout/list1"/>
    <dgm:cxn modelId="{1F74A6AD-DACB-4739-89E0-DFFF7203F1CB}" type="presParOf" srcId="{6BF3431B-0826-44EC-94B2-7C2FCFE93BAD}" destId="{679ABD21-5FD2-4C71-8988-9405BD30A29D}" srcOrd="0" destOrd="0" presId="urn:microsoft.com/office/officeart/2005/8/layout/list1"/>
    <dgm:cxn modelId="{096C58DF-8C5A-4B16-AF8A-B87273604D32}" type="presParOf" srcId="{6BF3431B-0826-44EC-94B2-7C2FCFE93BAD}" destId="{4297C6AB-7F63-4EFF-9138-B84A8B0EEB55}" srcOrd="1" destOrd="0" presId="urn:microsoft.com/office/officeart/2005/8/layout/list1"/>
    <dgm:cxn modelId="{071C2611-6576-4822-88B5-318DCA5DE0D3}" type="presParOf" srcId="{A5DCD4B2-8FD8-446C-BF91-7D336CC761A3}" destId="{AED32B3E-F5DF-4231-8FD4-019D8E7BFA75}" srcOrd="9" destOrd="0" presId="urn:microsoft.com/office/officeart/2005/8/layout/list1"/>
    <dgm:cxn modelId="{25DC40ED-137F-4D2E-84D2-14976EA2B899}" type="presParOf" srcId="{A5DCD4B2-8FD8-446C-BF91-7D336CC761A3}" destId="{88546DF7-EC82-4D86-8E37-81F6D097D43F}"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9D33D76-1C4E-4ED9-B1D8-D11E2F1D60ED}" type="doc">
      <dgm:prSet loTypeId="urn:microsoft.com/office/officeart/2005/8/layout/list1" loCatId="list" qsTypeId="urn:microsoft.com/office/officeart/2005/8/quickstyle/3d1" qsCatId="3D" csTypeId="urn:microsoft.com/office/officeart/2005/8/colors/colorful3" csCatId="colorful" phldr="1"/>
      <dgm:spPr/>
      <dgm:t>
        <a:bodyPr/>
        <a:lstStyle/>
        <a:p>
          <a:endParaRPr lang="es-CR"/>
        </a:p>
      </dgm:t>
    </dgm:pt>
    <dgm:pt modelId="{A29555B6-7502-4698-AF6D-DFAE3F110CC8}">
      <dgm:prSet phldrT="[Texto]"/>
      <dgm:spPr/>
      <dgm:t>
        <a:bodyPr/>
        <a:lstStyle/>
        <a:p>
          <a:r>
            <a:rPr lang="es-CR" b="1" dirty="0"/>
            <a:t>Los Derechos Reales</a:t>
          </a:r>
        </a:p>
      </dgm:t>
    </dgm:pt>
    <dgm:pt modelId="{04D27B9B-F271-44F1-B18C-6EDA0367FAC3}" type="parTrans" cxnId="{AEA163E9-0F39-4B23-9667-27DF75F4D640}">
      <dgm:prSet/>
      <dgm:spPr/>
      <dgm:t>
        <a:bodyPr/>
        <a:lstStyle/>
        <a:p>
          <a:endParaRPr lang="es-CR"/>
        </a:p>
      </dgm:t>
    </dgm:pt>
    <dgm:pt modelId="{3C031DAF-0B8A-4D1D-A747-CAA29F312E8C}" type="sibTrans" cxnId="{AEA163E9-0F39-4B23-9667-27DF75F4D640}">
      <dgm:prSet/>
      <dgm:spPr/>
      <dgm:t>
        <a:bodyPr/>
        <a:lstStyle/>
        <a:p>
          <a:endParaRPr lang="es-CR"/>
        </a:p>
      </dgm:t>
    </dgm:pt>
    <dgm:pt modelId="{4584E6A6-4E9D-4E33-8839-02FB83F3B160}">
      <dgm:prSet phldrT="[Texto]"/>
      <dgm:spPr/>
      <dgm:t>
        <a:bodyPr/>
        <a:lstStyle/>
        <a:p>
          <a:r>
            <a:rPr lang="es-CR" b="1" dirty="0"/>
            <a:t>Los Derechos de Crédito</a:t>
          </a:r>
        </a:p>
      </dgm:t>
    </dgm:pt>
    <dgm:pt modelId="{8CDBC3DA-63EE-486A-A144-58BDC00441C0}" type="parTrans" cxnId="{D0F52E2A-25A2-4557-979D-61E1490933DF}">
      <dgm:prSet/>
      <dgm:spPr/>
      <dgm:t>
        <a:bodyPr/>
        <a:lstStyle/>
        <a:p>
          <a:endParaRPr lang="es-CR"/>
        </a:p>
      </dgm:t>
    </dgm:pt>
    <dgm:pt modelId="{7A2D6D14-C1AD-41DD-A091-F531AE86BB42}" type="sibTrans" cxnId="{D0F52E2A-25A2-4557-979D-61E1490933DF}">
      <dgm:prSet/>
      <dgm:spPr/>
      <dgm:t>
        <a:bodyPr/>
        <a:lstStyle/>
        <a:p>
          <a:endParaRPr lang="es-CR"/>
        </a:p>
      </dgm:t>
    </dgm:pt>
    <dgm:pt modelId="{FB59E463-E4EE-4D9F-8577-AEDB9E24C86F}">
      <dgm:prSet phldrT="[Texto]"/>
      <dgm:spPr/>
      <dgm:t>
        <a:bodyPr/>
        <a:lstStyle/>
        <a:p>
          <a:pPr algn="just"/>
          <a:r>
            <a:rPr lang="es-CR" dirty="0"/>
            <a:t>La expresión es utilizada para hacer referencia  al objeto en sentido estricto (como espacialidad y utilidad jurídicamente relevantes), pero también se usa para hacer referencia tanto a prestaciones como derechos.</a:t>
          </a:r>
        </a:p>
      </dgm:t>
    </dgm:pt>
    <dgm:pt modelId="{BC5B41AF-D378-49E6-B436-8A20B91E4135}" type="parTrans" cxnId="{8633C85F-636F-469B-A1F0-87D1E0B44B2E}">
      <dgm:prSet/>
      <dgm:spPr/>
      <dgm:t>
        <a:bodyPr/>
        <a:lstStyle/>
        <a:p>
          <a:endParaRPr lang="es-CR"/>
        </a:p>
      </dgm:t>
    </dgm:pt>
    <dgm:pt modelId="{65C8E374-4B87-44D6-8779-93A39A590DB2}" type="sibTrans" cxnId="{8633C85F-636F-469B-A1F0-87D1E0B44B2E}">
      <dgm:prSet/>
      <dgm:spPr/>
      <dgm:t>
        <a:bodyPr/>
        <a:lstStyle/>
        <a:p>
          <a:endParaRPr lang="es-CR"/>
        </a:p>
      </dgm:t>
    </dgm:pt>
    <dgm:pt modelId="{A703A703-5527-4BAC-B894-C700303C3377}">
      <dgm:prSet phldrT="[Texto]"/>
      <dgm:spPr/>
      <dgm:t>
        <a:bodyPr/>
        <a:lstStyle/>
        <a:p>
          <a:pPr algn="just"/>
          <a:r>
            <a:rPr lang="es-CR" dirty="0"/>
            <a:t>El objeto en materia de derechos reales se ve como la materia sobre la cual el titular del derecho da satisfacción a su interés jurídico.</a:t>
          </a:r>
        </a:p>
      </dgm:t>
    </dgm:pt>
    <dgm:pt modelId="{8ACE818E-9275-4CFD-8CF3-965DE9770532}" type="parTrans" cxnId="{B564585D-947C-43F5-9C56-4C89F7415065}">
      <dgm:prSet/>
      <dgm:spPr/>
      <dgm:t>
        <a:bodyPr/>
        <a:lstStyle/>
        <a:p>
          <a:endParaRPr lang="en-US"/>
        </a:p>
      </dgm:t>
    </dgm:pt>
    <dgm:pt modelId="{309B0D18-157F-46AD-A927-887B6F89DAB7}" type="sibTrans" cxnId="{B564585D-947C-43F5-9C56-4C89F7415065}">
      <dgm:prSet/>
      <dgm:spPr/>
      <dgm:t>
        <a:bodyPr/>
        <a:lstStyle/>
        <a:p>
          <a:endParaRPr lang="en-US"/>
        </a:p>
      </dgm:t>
    </dgm:pt>
    <dgm:pt modelId="{469F5032-7E07-4CAA-9CBE-EEBB0DE78427}" type="pres">
      <dgm:prSet presAssocID="{F9D33D76-1C4E-4ED9-B1D8-D11E2F1D60ED}" presName="linear" presStyleCnt="0">
        <dgm:presLayoutVars>
          <dgm:dir/>
          <dgm:animLvl val="lvl"/>
          <dgm:resizeHandles val="exact"/>
        </dgm:presLayoutVars>
      </dgm:prSet>
      <dgm:spPr/>
    </dgm:pt>
    <dgm:pt modelId="{B0C3403C-90A9-4AC2-9CAB-233540014359}" type="pres">
      <dgm:prSet presAssocID="{A29555B6-7502-4698-AF6D-DFAE3F110CC8}" presName="parentLin" presStyleCnt="0"/>
      <dgm:spPr/>
    </dgm:pt>
    <dgm:pt modelId="{70D2EF3A-3A4C-420A-B781-3DC5CC5FEF4D}" type="pres">
      <dgm:prSet presAssocID="{A29555B6-7502-4698-AF6D-DFAE3F110CC8}" presName="parentLeftMargin" presStyleLbl="node1" presStyleIdx="0" presStyleCnt="2"/>
      <dgm:spPr/>
    </dgm:pt>
    <dgm:pt modelId="{66289F8C-F4E7-44A6-8095-02BCA01F554E}" type="pres">
      <dgm:prSet presAssocID="{A29555B6-7502-4698-AF6D-DFAE3F110CC8}" presName="parentText" presStyleLbl="node1" presStyleIdx="0" presStyleCnt="2">
        <dgm:presLayoutVars>
          <dgm:chMax val="0"/>
          <dgm:bulletEnabled val="1"/>
        </dgm:presLayoutVars>
      </dgm:prSet>
      <dgm:spPr/>
    </dgm:pt>
    <dgm:pt modelId="{1220CD51-6D5C-4542-A265-20D00F059577}" type="pres">
      <dgm:prSet presAssocID="{A29555B6-7502-4698-AF6D-DFAE3F110CC8}" presName="negativeSpace" presStyleCnt="0"/>
      <dgm:spPr/>
    </dgm:pt>
    <dgm:pt modelId="{C2FF3D64-E3E5-4671-8993-94E638EFFAC2}" type="pres">
      <dgm:prSet presAssocID="{A29555B6-7502-4698-AF6D-DFAE3F110CC8}" presName="childText" presStyleLbl="conFgAcc1" presStyleIdx="0" presStyleCnt="2">
        <dgm:presLayoutVars>
          <dgm:bulletEnabled val="1"/>
        </dgm:presLayoutVars>
      </dgm:prSet>
      <dgm:spPr/>
    </dgm:pt>
    <dgm:pt modelId="{640C91D6-050E-4A1C-9F34-6F87AB672030}" type="pres">
      <dgm:prSet presAssocID="{3C031DAF-0B8A-4D1D-A747-CAA29F312E8C}" presName="spaceBetweenRectangles" presStyleCnt="0"/>
      <dgm:spPr/>
    </dgm:pt>
    <dgm:pt modelId="{93133075-8E30-419C-87E8-BB6CCB564D81}" type="pres">
      <dgm:prSet presAssocID="{4584E6A6-4E9D-4E33-8839-02FB83F3B160}" presName="parentLin" presStyleCnt="0"/>
      <dgm:spPr/>
    </dgm:pt>
    <dgm:pt modelId="{3191B25A-EBDD-491F-A84A-76795C7141DF}" type="pres">
      <dgm:prSet presAssocID="{4584E6A6-4E9D-4E33-8839-02FB83F3B160}" presName="parentLeftMargin" presStyleLbl="node1" presStyleIdx="0" presStyleCnt="2"/>
      <dgm:spPr/>
    </dgm:pt>
    <dgm:pt modelId="{34DED1EB-6C06-4995-9B05-0F6A12168715}" type="pres">
      <dgm:prSet presAssocID="{4584E6A6-4E9D-4E33-8839-02FB83F3B160}" presName="parentText" presStyleLbl="node1" presStyleIdx="1" presStyleCnt="2">
        <dgm:presLayoutVars>
          <dgm:chMax val="0"/>
          <dgm:bulletEnabled val="1"/>
        </dgm:presLayoutVars>
      </dgm:prSet>
      <dgm:spPr/>
    </dgm:pt>
    <dgm:pt modelId="{5AFCF7C8-7E04-409E-AF18-11948B823CE0}" type="pres">
      <dgm:prSet presAssocID="{4584E6A6-4E9D-4E33-8839-02FB83F3B160}" presName="negativeSpace" presStyleCnt="0"/>
      <dgm:spPr/>
    </dgm:pt>
    <dgm:pt modelId="{922304C5-371A-486D-AD8A-29736E76A63D}" type="pres">
      <dgm:prSet presAssocID="{4584E6A6-4E9D-4E33-8839-02FB83F3B160}" presName="childText" presStyleLbl="conFgAcc1" presStyleIdx="1" presStyleCnt="2">
        <dgm:presLayoutVars>
          <dgm:bulletEnabled val="1"/>
        </dgm:presLayoutVars>
      </dgm:prSet>
      <dgm:spPr/>
    </dgm:pt>
  </dgm:ptLst>
  <dgm:cxnLst>
    <dgm:cxn modelId="{E9498D1F-556E-41D0-B7D3-8C14A37B6397}" type="presOf" srcId="{F9D33D76-1C4E-4ED9-B1D8-D11E2F1D60ED}" destId="{469F5032-7E07-4CAA-9CBE-EEBB0DE78427}" srcOrd="0" destOrd="0" presId="urn:microsoft.com/office/officeart/2005/8/layout/list1"/>
    <dgm:cxn modelId="{D0F52E2A-25A2-4557-979D-61E1490933DF}" srcId="{F9D33D76-1C4E-4ED9-B1D8-D11E2F1D60ED}" destId="{4584E6A6-4E9D-4E33-8839-02FB83F3B160}" srcOrd="1" destOrd="0" parTransId="{8CDBC3DA-63EE-486A-A144-58BDC00441C0}" sibTransId="{7A2D6D14-C1AD-41DD-A091-F531AE86BB42}"/>
    <dgm:cxn modelId="{718BD952-2221-4136-8A9E-3810ED3072D0}" type="presOf" srcId="{FB59E463-E4EE-4D9F-8577-AEDB9E24C86F}" destId="{922304C5-371A-486D-AD8A-29736E76A63D}" srcOrd="0" destOrd="0" presId="urn:microsoft.com/office/officeart/2005/8/layout/list1"/>
    <dgm:cxn modelId="{B564585D-947C-43F5-9C56-4C89F7415065}" srcId="{A29555B6-7502-4698-AF6D-DFAE3F110CC8}" destId="{A703A703-5527-4BAC-B894-C700303C3377}" srcOrd="0" destOrd="0" parTransId="{8ACE818E-9275-4CFD-8CF3-965DE9770532}" sibTransId="{309B0D18-157F-46AD-A927-887B6F89DAB7}"/>
    <dgm:cxn modelId="{8633C85F-636F-469B-A1F0-87D1E0B44B2E}" srcId="{4584E6A6-4E9D-4E33-8839-02FB83F3B160}" destId="{FB59E463-E4EE-4D9F-8577-AEDB9E24C86F}" srcOrd="0" destOrd="0" parTransId="{BC5B41AF-D378-49E6-B436-8A20B91E4135}" sibTransId="{65C8E374-4B87-44D6-8779-93A39A590DB2}"/>
    <dgm:cxn modelId="{49C7B46E-62CF-4176-8DC4-81D7B96CE42D}" type="presOf" srcId="{A29555B6-7502-4698-AF6D-DFAE3F110CC8}" destId="{66289F8C-F4E7-44A6-8095-02BCA01F554E}" srcOrd="1" destOrd="0" presId="urn:microsoft.com/office/officeart/2005/8/layout/list1"/>
    <dgm:cxn modelId="{40B6AE77-ECD3-4550-A71D-62031EE503EE}" type="presOf" srcId="{4584E6A6-4E9D-4E33-8839-02FB83F3B160}" destId="{3191B25A-EBDD-491F-A84A-76795C7141DF}" srcOrd="0" destOrd="0" presId="urn:microsoft.com/office/officeart/2005/8/layout/list1"/>
    <dgm:cxn modelId="{01ED2294-479E-47D4-A641-2BFB65440C71}" type="presOf" srcId="{A703A703-5527-4BAC-B894-C700303C3377}" destId="{C2FF3D64-E3E5-4671-8993-94E638EFFAC2}" srcOrd="0" destOrd="0" presId="urn:microsoft.com/office/officeart/2005/8/layout/list1"/>
    <dgm:cxn modelId="{BE7D5DC9-15A6-4165-9370-1B5CD16EA8A8}" type="presOf" srcId="{4584E6A6-4E9D-4E33-8839-02FB83F3B160}" destId="{34DED1EB-6C06-4995-9B05-0F6A12168715}" srcOrd="1" destOrd="0" presId="urn:microsoft.com/office/officeart/2005/8/layout/list1"/>
    <dgm:cxn modelId="{E1F544E6-4518-4005-B031-6027765A37ED}" type="presOf" srcId="{A29555B6-7502-4698-AF6D-DFAE3F110CC8}" destId="{70D2EF3A-3A4C-420A-B781-3DC5CC5FEF4D}" srcOrd="0" destOrd="0" presId="urn:microsoft.com/office/officeart/2005/8/layout/list1"/>
    <dgm:cxn modelId="{AEA163E9-0F39-4B23-9667-27DF75F4D640}" srcId="{F9D33D76-1C4E-4ED9-B1D8-D11E2F1D60ED}" destId="{A29555B6-7502-4698-AF6D-DFAE3F110CC8}" srcOrd="0" destOrd="0" parTransId="{04D27B9B-F271-44F1-B18C-6EDA0367FAC3}" sibTransId="{3C031DAF-0B8A-4D1D-A747-CAA29F312E8C}"/>
    <dgm:cxn modelId="{DAF35555-8D02-4A83-B4A3-1BB723F8EB6A}" type="presParOf" srcId="{469F5032-7E07-4CAA-9CBE-EEBB0DE78427}" destId="{B0C3403C-90A9-4AC2-9CAB-233540014359}" srcOrd="0" destOrd="0" presId="urn:microsoft.com/office/officeart/2005/8/layout/list1"/>
    <dgm:cxn modelId="{DB0D748B-DBCE-4D9F-B7FD-82B8A66AEDEC}" type="presParOf" srcId="{B0C3403C-90A9-4AC2-9CAB-233540014359}" destId="{70D2EF3A-3A4C-420A-B781-3DC5CC5FEF4D}" srcOrd="0" destOrd="0" presId="urn:microsoft.com/office/officeart/2005/8/layout/list1"/>
    <dgm:cxn modelId="{1FD4E128-2724-47C3-A7E8-B3F78C66F405}" type="presParOf" srcId="{B0C3403C-90A9-4AC2-9CAB-233540014359}" destId="{66289F8C-F4E7-44A6-8095-02BCA01F554E}" srcOrd="1" destOrd="0" presId="urn:microsoft.com/office/officeart/2005/8/layout/list1"/>
    <dgm:cxn modelId="{CADE1BCE-1348-47B5-8425-ACF3B1E4EC21}" type="presParOf" srcId="{469F5032-7E07-4CAA-9CBE-EEBB0DE78427}" destId="{1220CD51-6D5C-4542-A265-20D00F059577}" srcOrd="1" destOrd="0" presId="urn:microsoft.com/office/officeart/2005/8/layout/list1"/>
    <dgm:cxn modelId="{CC2335E5-D843-4164-87A8-8D729E3A2F02}" type="presParOf" srcId="{469F5032-7E07-4CAA-9CBE-EEBB0DE78427}" destId="{C2FF3D64-E3E5-4671-8993-94E638EFFAC2}" srcOrd="2" destOrd="0" presId="urn:microsoft.com/office/officeart/2005/8/layout/list1"/>
    <dgm:cxn modelId="{B897E72F-BF21-42AF-897E-BD0F74AE6FD0}" type="presParOf" srcId="{469F5032-7E07-4CAA-9CBE-EEBB0DE78427}" destId="{640C91D6-050E-4A1C-9F34-6F87AB672030}" srcOrd="3" destOrd="0" presId="urn:microsoft.com/office/officeart/2005/8/layout/list1"/>
    <dgm:cxn modelId="{0410D17A-ED5A-49DA-B18E-56AFA025BD20}" type="presParOf" srcId="{469F5032-7E07-4CAA-9CBE-EEBB0DE78427}" destId="{93133075-8E30-419C-87E8-BB6CCB564D81}" srcOrd="4" destOrd="0" presId="urn:microsoft.com/office/officeart/2005/8/layout/list1"/>
    <dgm:cxn modelId="{EAE7318D-957E-4F04-97DC-4337DB421495}" type="presParOf" srcId="{93133075-8E30-419C-87E8-BB6CCB564D81}" destId="{3191B25A-EBDD-491F-A84A-76795C7141DF}" srcOrd="0" destOrd="0" presId="urn:microsoft.com/office/officeart/2005/8/layout/list1"/>
    <dgm:cxn modelId="{93D4B3D5-231C-47D4-BED7-676489C23E40}" type="presParOf" srcId="{93133075-8E30-419C-87E8-BB6CCB564D81}" destId="{34DED1EB-6C06-4995-9B05-0F6A12168715}" srcOrd="1" destOrd="0" presId="urn:microsoft.com/office/officeart/2005/8/layout/list1"/>
    <dgm:cxn modelId="{CF07C662-B548-4C9E-B64C-D9E8FAF596DA}" type="presParOf" srcId="{469F5032-7E07-4CAA-9CBE-EEBB0DE78427}" destId="{5AFCF7C8-7E04-409E-AF18-11948B823CE0}" srcOrd="5" destOrd="0" presId="urn:microsoft.com/office/officeart/2005/8/layout/list1"/>
    <dgm:cxn modelId="{843E8899-7D69-4F38-A01B-6DC0D1E35E6A}" type="presParOf" srcId="{469F5032-7E07-4CAA-9CBE-EEBB0DE78427}" destId="{922304C5-371A-486D-AD8A-29736E76A63D}"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766B280-A439-42D7-8314-DB284E0CE491}" type="doc">
      <dgm:prSet loTypeId="urn:microsoft.com/office/officeart/2005/8/layout/equation1" loCatId="process" qsTypeId="urn:microsoft.com/office/officeart/2005/8/quickstyle/3d1" qsCatId="3D" csTypeId="urn:microsoft.com/office/officeart/2005/8/colors/colorful1#2" csCatId="colorful" phldr="1"/>
      <dgm:spPr/>
    </dgm:pt>
    <dgm:pt modelId="{D201BE6C-E0BD-490C-BAB9-39B098D5162F}">
      <dgm:prSet phldrT="[Texto]"/>
      <dgm:spPr/>
      <dgm:t>
        <a:bodyPr/>
        <a:lstStyle/>
        <a:p>
          <a:r>
            <a:rPr lang="es-CR" b="1" dirty="0"/>
            <a:t>Cosa</a:t>
          </a:r>
        </a:p>
      </dgm:t>
    </dgm:pt>
    <dgm:pt modelId="{41CA958D-C3C0-4634-B103-D07AF60E9233}" type="parTrans" cxnId="{943D0653-11F4-43F7-82D7-FA575A4CE031}">
      <dgm:prSet/>
      <dgm:spPr/>
      <dgm:t>
        <a:bodyPr/>
        <a:lstStyle/>
        <a:p>
          <a:endParaRPr lang="es-CR"/>
        </a:p>
      </dgm:t>
    </dgm:pt>
    <dgm:pt modelId="{7D42E4D7-30DA-4F10-903A-7A3032AB8E0A}" type="sibTrans" cxnId="{943D0653-11F4-43F7-82D7-FA575A4CE031}">
      <dgm:prSet/>
      <dgm:spPr/>
      <dgm:t>
        <a:bodyPr/>
        <a:lstStyle/>
        <a:p>
          <a:endParaRPr lang="es-CR"/>
        </a:p>
      </dgm:t>
    </dgm:pt>
    <dgm:pt modelId="{2B0053E9-B835-4655-BF24-D012FD5A303E}">
      <dgm:prSet phldrT="[Texto]"/>
      <dgm:spPr/>
      <dgm:t>
        <a:bodyPr/>
        <a:lstStyle/>
        <a:p>
          <a:r>
            <a:rPr lang="es-CR" b="1" dirty="0"/>
            <a:t>Calificación jurídica</a:t>
          </a:r>
        </a:p>
      </dgm:t>
    </dgm:pt>
    <dgm:pt modelId="{176DF49A-4FAC-4CC5-9D3B-C35882BD2EF0}" type="parTrans" cxnId="{712B1472-B96B-46B8-AAE7-579BEF4F8936}">
      <dgm:prSet/>
      <dgm:spPr/>
      <dgm:t>
        <a:bodyPr/>
        <a:lstStyle/>
        <a:p>
          <a:endParaRPr lang="es-CR"/>
        </a:p>
      </dgm:t>
    </dgm:pt>
    <dgm:pt modelId="{FC07B44A-55C7-484F-A298-D2FED9C955F9}" type="sibTrans" cxnId="{712B1472-B96B-46B8-AAE7-579BEF4F8936}">
      <dgm:prSet/>
      <dgm:spPr/>
      <dgm:t>
        <a:bodyPr/>
        <a:lstStyle/>
        <a:p>
          <a:endParaRPr lang="es-CR"/>
        </a:p>
      </dgm:t>
    </dgm:pt>
    <dgm:pt modelId="{F4FB6F59-8D50-4B22-9A5A-43E18D2641D6}">
      <dgm:prSet phldrT="[Texto]"/>
      <dgm:spPr/>
      <dgm:t>
        <a:bodyPr/>
        <a:lstStyle/>
        <a:p>
          <a:r>
            <a:rPr lang="es-CR" b="1" dirty="0"/>
            <a:t>Bien</a:t>
          </a:r>
        </a:p>
      </dgm:t>
    </dgm:pt>
    <dgm:pt modelId="{912467D3-DBD2-4B39-8C60-CEFF63F9ADB4}" type="parTrans" cxnId="{9AFA4F20-C7F4-4F53-B041-70C953985695}">
      <dgm:prSet/>
      <dgm:spPr/>
      <dgm:t>
        <a:bodyPr/>
        <a:lstStyle/>
        <a:p>
          <a:endParaRPr lang="es-CR"/>
        </a:p>
      </dgm:t>
    </dgm:pt>
    <dgm:pt modelId="{984B673C-88F8-459B-8C41-4D4CB54BE6C2}" type="sibTrans" cxnId="{9AFA4F20-C7F4-4F53-B041-70C953985695}">
      <dgm:prSet/>
      <dgm:spPr/>
      <dgm:t>
        <a:bodyPr/>
        <a:lstStyle/>
        <a:p>
          <a:endParaRPr lang="es-CR"/>
        </a:p>
      </dgm:t>
    </dgm:pt>
    <dgm:pt modelId="{68DC39E2-F2E4-43FB-8F89-2430696F63B8}" type="pres">
      <dgm:prSet presAssocID="{2766B280-A439-42D7-8314-DB284E0CE491}" presName="linearFlow" presStyleCnt="0">
        <dgm:presLayoutVars>
          <dgm:dir/>
          <dgm:resizeHandles val="exact"/>
        </dgm:presLayoutVars>
      </dgm:prSet>
      <dgm:spPr/>
    </dgm:pt>
    <dgm:pt modelId="{BA5769FE-4079-432C-8D15-D6A8834C6514}" type="pres">
      <dgm:prSet presAssocID="{D201BE6C-E0BD-490C-BAB9-39B098D5162F}" presName="node" presStyleLbl="node1" presStyleIdx="0" presStyleCnt="3">
        <dgm:presLayoutVars>
          <dgm:bulletEnabled val="1"/>
        </dgm:presLayoutVars>
      </dgm:prSet>
      <dgm:spPr/>
    </dgm:pt>
    <dgm:pt modelId="{B7F16CDD-BE95-46A4-9302-B5E11B12B16A}" type="pres">
      <dgm:prSet presAssocID="{7D42E4D7-30DA-4F10-903A-7A3032AB8E0A}" presName="spacerL" presStyleCnt="0"/>
      <dgm:spPr/>
    </dgm:pt>
    <dgm:pt modelId="{F78E0FB9-B594-4F6E-9805-4BCA874784D8}" type="pres">
      <dgm:prSet presAssocID="{7D42E4D7-30DA-4F10-903A-7A3032AB8E0A}" presName="sibTrans" presStyleLbl="sibTrans2D1" presStyleIdx="0" presStyleCnt="2"/>
      <dgm:spPr/>
    </dgm:pt>
    <dgm:pt modelId="{51919B1C-6C41-466B-A005-8A858F9624D3}" type="pres">
      <dgm:prSet presAssocID="{7D42E4D7-30DA-4F10-903A-7A3032AB8E0A}" presName="spacerR" presStyleCnt="0"/>
      <dgm:spPr/>
    </dgm:pt>
    <dgm:pt modelId="{07103933-D8A5-44E5-B194-8A5C5CE7FF32}" type="pres">
      <dgm:prSet presAssocID="{2B0053E9-B835-4655-BF24-D012FD5A303E}" presName="node" presStyleLbl="node1" presStyleIdx="1" presStyleCnt="3">
        <dgm:presLayoutVars>
          <dgm:bulletEnabled val="1"/>
        </dgm:presLayoutVars>
      </dgm:prSet>
      <dgm:spPr/>
    </dgm:pt>
    <dgm:pt modelId="{C36638BE-138E-49E8-A675-C49634EF9FDB}" type="pres">
      <dgm:prSet presAssocID="{FC07B44A-55C7-484F-A298-D2FED9C955F9}" presName="spacerL" presStyleCnt="0"/>
      <dgm:spPr/>
    </dgm:pt>
    <dgm:pt modelId="{829E576C-6DD1-40CB-A1A3-F14DAC5E8813}" type="pres">
      <dgm:prSet presAssocID="{FC07B44A-55C7-484F-A298-D2FED9C955F9}" presName="sibTrans" presStyleLbl="sibTrans2D1" presStyleIdx="1" presStyleCnt="2"/>
      <dgm:spPr/>
    </dgm:pt>
    <dgm:pt modelId="{F32A7480-E9B4-4AC0-A459-2333DCE133E4}" type="pres">
      <dgm:prSet presAssocID="{FC07B44A-55C7-484F-A298-D2FED9C955F9}" presName="spacerR" presStyleCnt="0"/>
      <dgm:spPr/>
    </dgm:pt>
    <dgm:pt modelId="{E6013168-3E83-4E85-967C-BCD9C4EF12BE}" type="pres">
      <dgm:prSet presAssocID="{F4FB6F59-8D50-4B22-9A5A-43E18D2641D6}" presName="node" presStyleLbl="node1" presStyleIdx="2" presStyleCnt="3">
        <dgm:presLayoutVars>
          <dgm:bulletEnabled val="1"/>
        </dgm:presLayoutVars>
      </dgm:prSet>
      <dgm:spPr/>
    </dgm:pt>
  </dgm:ptLst>
  <dgm:cxnLst>
    <dgm:cxn modelId="{01006703-2E60-4857-B34C-ED67A5EE573D}" type="presOf" srcId="{7D42E4D7-30DA-4F10-903A-7A3032AB8E0A}" destId="{F78E0FB9-B594-4F6E-9805-4BCA874784D8}" srcOrd="0" destOrd="0" presId="urn:microsoft.com/office/officeart/2005/8/layout/equation1"/>
    <dgm:cxn modelId="{9AFA4F20-C7F4-4F53-B041-70C953985695}" srcId="{2766B280-A439-42D7-8314-DB284E0CE491}" destId="{F4FB6F59-8D50-4B22-9A5A-43E18D2641D6}" srcOrd="2" destOrd="0" parTransId="{912467D3-DBD2-4B39-8C60-CEFF63F9ADB4}" sibTransId="{984B673C-88F8-459B-8C41-4D4CB54BE6C2}"/>
    <dgm:cxn modelId="{943D0653-11F4-43F7-82D7-FA575A4CE031}" srcId="{2766B280-A439-42D7-8314-DB284E0CE491}" destId="{D201BE6C-E0BD-490C-BAB9-39B098D5162F}" srcOrd="0" destOrd="0" parTransId="{41CA958D-C3C0-4634-B103-D07AF60E9233}" sibTransId="{7D42E4D7-30DA-4F10-903A-7A3032AB8E0A}"/>
    <dgm:cxn modelId="{F0A2C95D-4939-4D63-96EC-198CA2381341}" type="presOf" srcId="{D201BE6C-E0BD-490C-BAB9-39B098D5162F}" destId="{BA5769FE-4079-432C-8D15-D6A8834C6514}" srcOrd="0" destOrd="0" presId="urn:microsoft.com/office/officeart/2005/8/layout/equation1"/>
    <dgm:cxn modelId="{712B1472-B96B-46B8-AAE7-579BEF4F8936}" srcId="{2766B280-A439-42D7-8314-DB284E0CE491}" destId="{2B0053E9-B835-4655-BF24-D012FD5A303E}" srcOrd="1" destOrd="0" parTransId="{176DF49A-4FAC-4CC5-9D3B-C35882BD2EF0}" sibTransId="{FC07B44A-55C7-484F-A298-D2FED9C955F9}"/>
    <dgm:cxn modelId="{F1E9CD90-84DF-43A2-B9E0-24736FB336F0}" type="presOf" srcId="{F4FB6F59-8D50-4B22-9A5A-43E18D2641D6}" destId="{E6013168-3E83-4E85-967C-BCD9C4EF12BE}" srcOrd="0" destOrd="0" presId="urn:microsoft.com/office/officeart/2005/8/layout/equation1"/>
    <dgm:cxn modelId="{C30FF4C5-3230-4865-A26C-8A4F8D7C7450}" type="presOf" srcId="{2766B280-A439-42D7-8314-DB284E0CE491}" destId="{68DC39E2-F2E4-43FB-8F89-2430696F63B8}" srcOrd="0" destOrd="0" presId="urn:microsoft.com/office/officeart/2005/8/layout/equation1"/>
    <dgm:cxn modelId="{5880FFC9-131E-43D5-A64F-7DC3C52B316C}" type="presOf" srcId="{2B0053E9-B835-4655-BF24-D012FD5A303E}" destId="{07103933-D8A5-44E5-B194-8A5C5CE7FF32}" srcOrd="0" destOrd="0" presId="urn:microsoft.com/office/officeart/2005/8/layout/equation1"/>
    <dgm:cxn modelId="{1AD84DE8-B67A-48A9-B6AB-F43B9B88CD82}" type="presOf" srcId="{FC07B44A-55C7-484F-A298-D2FED9C955F9}" destId="{829E576C-6DD1-40CB-A1A3-F14DAC5E8813}" srcOrd="0" destOrd="0" presId="urn:microsoft.com/office/officeart/2005/8/layout/equation1"/>
    <dgm:cxn modelId="{FB1C510F-0071-4A2A-883F-D683049E9D8F}" type="presParOf" srcId="{68DC39E2-F2E4-43FB-8F89-2430696F63B8}" destId="{BA5769FE-4079-432C-8D15-D6A8834C6514}" srcOrd="0" destOrd="0" presId="urn:microsoft.com/office/officeart/2005/8/layout/equation1"/>
    <dgm:cxn modelId="{F3CDB3B7-F8A0-436A-89AA-51CF0EFB9D07}" type="presParOf" srcId="{68DC39E2-F2E4-43FB-8F89-2430696F63B8}" destId="{B7F16CDD-BE95-46A4-9302-B5E11B12B16A}" srcOrd="1" destOrd="0" presId="urn:microsoft.com/office/officeart/2005/8/layout/equation1"/>
    <dgm:cxn modelId="{FD29E764-A2A6-4E97-8B40-EAB08CA144E1}" type="presParOf" srcId="{68DC39E2-F2E4-43FB-8F89-2430696F63B8}" destId="{F78E0FB9-B594-4F6E-9805-4BCA874784D8}" srcOrd="2" destOrd="0" presId="urn:microsoft.com/office/officeart/2005/8/layout/equation1"/>
    <dgm:cxn modelId="{BDB5ADFB-4C84-4A84-8C49-685020DE490C}" type="presParOf" srcId="{68DC39E2-F2E4-43FB-8F89-2430696F63B8}" destId="{51919B1C-6C41-466B-A005-8A858F9624D3}" srcOrd="3" destOrd="0" presId="urn:microsoft.com/office/officeart/2005/8/layout/equation1"/>
    <dgm:cxn modelId="{E160E8D6-E2B7-4C75-952F-B54F1D87F76C}" type="presParOf" srcId="{68DC39E2-F2E4-43FB-8F89-2430696F63B8}" destId="{07103933-D8A5-44E5-B194-8A5C5CE7FF32}" srcOrd="4" destOrd="0" presId="urn:microsoft.com/office/officeart/2005/8/layout/equation1"/>
    <dgm:cxn modelId="{539A8E53-4D33-4AFD-8151-8820F16D2730}" type="presParOf" srcId="{68DC39E2-F2E4-43FB-8F89-2430696F63B8}" destId="{C36638BE-138E-49E8-A675-C49634EF9FDB}" srcOrd="5" destOrd="0" presId="urn:microsoft.com/office/officeart/2005/8/layout/equation1"/>
    <dgm:cxn modelId="{AE5A94EB-B8CE-4835-AC7C-9493E622471B}" type="presParOf" srcId="{68DC39E2-F2E4-43FB-8F89-2430696F63B8}" destId="{829E576C-6DD1-40CB-A1A3-F14DAC5E8813}" srcOrd="6" destOrd="0" presId="urn:microsoft.com/office/officeart/2005/8/layout/equation1"/>
    <dgm:cxn modelId="{9EAC3DFA-5240-45AB-99B5-54B537DBB276}" type="presParOf" srcId="{68DC39E2-F2E4-43FB-8F89-2430696F63B8}" destId="{F32A7480-E9B4-4AC0-A459-2333DCE133E4}" srcOrd="7" destOrd="0" presId="urn:microsoft.com/office/officeart/2005/8/layout/equation1"/>
    <dgm:cxn modelId="{B738A725-C048-4533-90CB-143D34137BA8}" type="presParOf" srcId="{68DC39E2-F2E4-43FB-8F89-2430696F63B8}" destId="{E6013168-3E83-4E85-967C-BCD9C4EF12BE}" srcOrd="8" destOrd="0" presId="urn:microsoft.com/office/officeart/2005/8/layout/equati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D45E5A3-C400-44AA-A288-533602F2E129}" type="doc">
      <dgm:prSet loTypeId="urn:microsoft.com/office/officeart/2005/8/layout/list1" loCatId="list" qsTypeId="urn:microsoft.com/office/officeart/2005/8/quickstyle/3d1" qsCatId="3D" csTypeId="urn:microsoft.com/office/officeart/2005/8/colors/colorful4" csCatId="colorful" phldr="1"/>
      <dgm:spPr/>
      <dgm:t>
        <a:bodyPr/>
        <a:lstStyle/>
        <a:p>
          <a:endParaRPr lang="es-CR"/>
        </a:p>
      </dgm:t>
    </dgm:pt>
    <dgm:pt modelId="{1C2C798F-91BE-492A-9744-2F13FBA9A9FF}">
      <dgm:prSet phldrT="[Texto]"/>
      <dgm:spPr/>
      <dgm:t>
        <a:bodyPr/>
        <a:lstStyle/>
        <a:p>
          <a:r>
            <a:rPr lang="es-CR" b="1" dirty="0"/>
            <a:t>Cosas comunes</a:t>
          </a:r>
        </a:p>
      </dgm:t>
    </dgm:pt>
    <dgm:pt modelId="{14D69287-AA5C-4E43-9938-D27DD3A872D0}" type="parTrans" cxnId="{1CA539A0-A5AC-4ED2-91B1-39939150BCB3}">
      <dgm:prSet/>
      <dgm:spPr/>
      <dgm:t>
        <a:bodyPr/>
        <a:lstStyle/>
        <a:p>
          <a:endParaRPr lang="es-CR"/>
        </a:p>
      </dgm:t>
    </dgm:pt>
    <dgm:pt modelId="{A56913CD-CF25-42F3-A1EE-B8455A94C9ED}" type="sibTrans" cxnId="{1CA539A0-A5AC-4ED2-91B1-39939150BCB3}">
      <dgm:prSet/>
      <dgm:spPr/>
      <dgm:t>
        <a:bodyPr/>
        <a:lstStyle/>
        <a:p>
          <a:endParaRPr lang="es-CR"/>
        </a:p>
      </dgm:t>
    </dgm:pt>
    <dgm:pt modelId="{E66A5E74-2004-43DE-B678-AC5422E2E42B}">
      <dgm:prSet phldrT="[Texto]"/>
      <dgm:spPr/>
      <dgm:t>
        <a:bodyPr/>
        <a:lstStyle/>
        <a:p>
          <a:r>
            <a:rPr lang="es-CR" b="1" dirty="0"/>
            <a:t>Cosas sin dueño</a:t>
          </a:r>
        </a:p>
      </dgm:t>
    </dgm:pt>
    <dgm:pt modelId="{3FDBB03B-3329-4283-AE83-3E9F5CB47959}" type="parTrans" cxnId="{7DEC61E2-6525-4B9C-8C47-B50981F9B7F5}">
      <dgm:prSet/>
      <dgm:spPr/>
      <dgm:t>
        <a:bodyPr/>
        <a:lstStyle/>
        <a:p>
          <a:endParaRPr lang="es-CR"/>
        </a:p>
      </dgm:t>
    </dgm:pt>
    <dgm:pt modelId="{223EC21E-4B27-4224-985D-A84A82D03E3D}" type="sibTrans" cxnId="{7DEC61E2-6525-4B9C-8C47-B50981F9B7F5}">
      <dgm:prSet/>
      <dgm:spPr/>
      <dgm:t>
        <a:bodyPr/>
        <a:lstStyle/>
        <a:p>
          <a:endParaRPr lang="es-CR"/>
        </a:p>
      </dgm:t>
    </dgm:pt>
    <dgm:pt modelId="{03F1B44A-8A9F-4187-B83D-3537C96B4303}">
      <dgm:prSet phldrT="[Texto]"/>
      <dgm:spPr/>
      <dgm:t>
        <a:bodyPr/>
        <a:lstStyle/>
        <a:p>
          <a:pPr algn="just"/>
          <a:r>
            <a:rPr lang="es-CR" dirty="0">
              <a:solidFill>
                <a:schemeClr val="tx1"/>
              </a:solidFill>
            </a:rPr>
            <a:t>Son las cosas que </a:t>
          </a:r>
          <a:r>
            <a:rPr lang="es-CR" b="1" u="sng" dirty="0">
              <a:solidFill>
                <a:schemeClr val="tx1"/>
              </a:solidFill>
            </a:rPr>
            <a:t>no pertenecen a nadie</a:t>
          </a:r>
          <a:r>
            <a:rPr lang="es-CR" b="1" u="none" dirty="0">
              <a:solidFill>
                <a:schemeClr val="tx1"/>
              </a:solidFill>
            </a:rPr>
            <a:t> </a:t>
          </a:r>
          <a:r>
            <a:rPr lang="es-CR" dirty="0">
              <a:solidFill>
                <a:schemeClr val="tx1"/>
              </a:solidFill>
            </a:rPr>
            <a:t>y/o cuyo uso es común para todos. Por ejemplo el aire, el agua del mar, etc. Se caracterizan porque pueden ser utilizadas independientemente de su apropiación.</a:t>
          </a:r>
        </a:p>
      </dgm:t>
    </dgm:pt>
    <dgm:pt modelId="{8D267734-619D-47AC-94B7-71E758154CB0}" type="parTrans" cxnId="{D44EE8A8-43FB-4A45-853B-D983E7E0C3DA}">
      <dgm:prSet/>
      <dgm:spPr/>
      <dgm:t>
        <a:bodyPr/>
        <a:lstStyle/>
        <a:p>
          <a:endParaRPr lang="es-CR"/>
        </a:p>
      </dgm:t>
    </dgm:pt>
    <dgm:pt modelId="{01AA4C93-4378-4AF4-98E3-25FD2A8601BC}" type="sibTrans" cxnId="{D44EE8A8-43FB-4A45-853B-D983E7E0C3DA}">
      <dgm:prSet/>
      <dgm:spPr/>
      <dgm:t>
        <a:bodyPr/>
        <a:lstStyle/>
        <a:p>
          <a:endParaRPr lang="es-CR"/>
        </a:p>
      </dgm:t>
    </dgm:pt>
    <dgm:pt modelId="{9A49755B-DB2C-47D0-935C-F9AE8C1C7339}">
      <dgm:prSet phldrT="[Texto]"/>
      <dgm:spPr/>
      <dgm:t>
        <a:bodyPr/>
        <a:lstStyle/>
        <a:p>
          <a:pPr algn="just"/>
          <a:r>
            <a:rPr lang="es-CR" b="0" dirty="0">
              <a:solidFill>
                <a:schemeClr val="tx1"/>
              </a:solidFill>
            </a:rPr>
            <a:t>Se diferencian de las comunes por la posibilidad de apropiación. No tienen dueño, pero son susceptibles de apropiación privada. Aquí se habla de las “</a:t>
          </a:r>
          <a:r>
            <a:rPr lang="es-CR" b="1" u="sng" dirty="0">
              <a:solidFill>
                <a:schemeClr val="tx1"/>
              </a:solidFill>
            </a:rPr>
            <a:t>res </a:t>
          </a:r>
          <a:r>
            <a:rPr lang="es-CR" b="1" u="sng" dirty="0" err="1">
              <a:solidFill>
                <a:schemeClr val="tx1"/>
              </a:solidFill>
            </a:rPr>
            <a:t>nullius</a:t>
          </a:r>
          <a:r>
            <a:rPr lang="es-CR" b="0" dirty="0">
              <a:solidFill>
                <a:schemeClr val="tx1"/>
              </a:solidFill>
            </a:rPr>
            <a:t>” (cosas que nunca han pertenecido a nadie) y las “</a:t>
          </a:r>
          <a:r>
            <a:rPr lang="es-CR" b="1" u="sng" dirty="0">
              <a:solidFill>
                <a:schemeClr val="tx1"/>
              </a:solidFill>
            </a:rPr>
            <a:t>res </a:t>
          </a:r>
          <a:r>
            <a:rPr lang="es-CR" b="1" u="sng" dirty="0" err="1">
              <a:solidFill>
                <a:schemeClr val="tx1"/>
              </a:solidFill>
            </a:rPr>
            <a:t>derelictae</a:t>
          </a:r>
          <a:r>
            <a:rPr lang="es-CR" b="0" dirty="0">
              <a:solidFill>
                <a:schemeClr val="tx1"/>
              </a:solidFill>
            </a:rPr>
            <a:t>” (que son cosas muebles voluntariamente abandonadas por su antiguo dueño).</a:t>
          </a:r>
        </a:p>
      </dgm:t>
    </dgm:pt>
    <dgm:pt modelId="{30AB1973-3F63-4263-A6AC-315ABD141ED6}" type="parTrans" cxnId="{20B1CBBC-297B-4F2A-80F4-78A742AEC0D6}">
      <dgm:prSet/>
      <dgm:spPr/>
      <dgm:t>
        <a:bodyPr/>
        <a:lstStyle/>
        <a:p>
          <a:endParaRPr lang="es-CR"/>
        </a:p>
      </dgm:t>
    </dgm:pt>
    <dgm:pt modelId="{6E58331B-1786-455A-A807-98D55C97A831}" type="sibTrans" cxnId="{20B1CBBC-297B-4F2A-80F4-78A742AEC0D6}">
      <dgm:prSet/>
      <dgm:spPr/>
      <dgm:t>
        <a:bodyPr/>
        <a:lstStyle/>
        <a:p>
          <a:endParaRPr lang="es-CR"/>
        </a:p>
      </dgm:t>
    </dgm:pt>
    <dgm:pt modelId="{ADE3C342-D18B-48E6-B6FA-40E0391BAE13}" type="pres">
      <dgm:prSet presAssocID="{AD45E5A3-C400-44AA-A288-533602F2E129}" presName="linear" presStyleCnt="0">
        <dgm:presLayoutVars>
          <dgm:dir/>
          <dgm:animLvl val="lvl"/>
          <dgm:resizeHandles val="exact"/>
        </dgm:presLayoutVars>
      </dgm:prSet>
      <dgm:spPr/>
    </dgm:pt>
    <dgm:pt modelId="{517399E0-DA11-4DBA-BBF2-7F5AA6B34444}" type="pres">
      <dgm:prSet presAssocID="{1C2C798F-91BE-492A-9744-2F13FBA9A9FF}" presName="parentLin" presStyleCnt="0"/>
      <dgm:spPr/>
    </dgm:pt>
    <dgm:pt modelId="{C4F16E22-6825-46F7-A386-8112521D6161}" type="pres">
      <dgm:prSet presAssocID="{1C2C798F-91BE-492A-9744-2F13FBA9A9FF}" presName="parentLeftMargin" presStyleLbl="node1" presStyleIdx="0" presStyleCnt="2"/>
      <dgm:spPr/>
    </dgm:pt>
    <dgm:pt modelId="{BDED600F-3811-44C1-9B6A-B0238048D69F}" type="pres">
      <dgm:prSet presAssocID="{1C2C798F-91BE-492A-9744-2F13FBA9A9FF}" presName="parentText" presStyleLbl="node1" presStyleIdx="0" presStyleCnt="2">
        <dgm:presLayoutVars>
          <dgm:chMax val="0"/>
          <dgm:bulletEnabled val="1"/>
        </dgm:presLayoutVars>
      </dgm:prSet>
      <dgm:spPr/>
    </dgm:pt>
    <dgm:pt modelId="{35F2CF9F-6459-4924-AA8B-DACFA0767CFD}" type="pres">
      <dgm:prSet presAssocID="{1C2C798F-91BE-492A-9744-2F13FBA9A9FF}" presName="negativeSpace" presStyleCnt="0"/>
      <dgm:spPr/>
    </dgm:pt>
    <dgm:pt modelId="{FDB0B99B-8D61-47DE-A191-D95F84F37390}" type="pres">
      <dgm:prSet presAssocID="{1C2C798F-91BE-492A-9744-2F13FBA9A9FF}" presName="childText" presStyleLbl="conFgAcc1" presStyleIdx="0" presStyleCnt="2" custLinFactNeighborY="58425">
        <dgm:presLayoutVars>
          <dgm:bulletEnabled val="1"/>
        </dgm:presLayoutVars>
      </dgm:prSet>
      <dgm:spPr/>
    </dgm:pt>
    <dgm:pt modelId="{1DE70EDE-AEA7-42FD-A7E3-F865AC124F07}" type="pres">
      <dgm:prSet presAssocID="{A56913CD-CF25-42F3-A1EE-B8455A94C9ED}" presName="spaceBetweenRectangles" presStyleCnt="0"/>
      <dgm:spPr/>
    </dgm:pt>
    <dgm:pt modelId="{5485FAD7-EA58-413F-8A8B-290A8962D382}" type="pres">
      <dgm:prSet presAssocID="{E66A5E74-2004-43DE-B678-AC5422E2E42B}" presName="parentLin" presStyleCnt="0"/>
      <dgm:spPr/>
    </dgm:pt>
    <dgm:pt modelId="{76CF40C3-A612-402B-9696-A35A15F3B2F2}" type="pres">
      <dgm:prSet presAssocID="{E66A5E74-2004-43DE-B678-AC5422E2E42B}" presName="parentLeftMargin" presStyleLbl="node1" presStyleIdx="0" presStyleCnt="2"/>
      <dgm:spPr/>
    </dgm:pt>
    <dgm:pt modelId="{D59588BA-ACAD-44F6-880D-44EC5C8E0BCA}" type="pres">
      <dgm:prSet presAssocID="{E66A5E74-2004-43DE-B678-AC5422E2E42B}" presName="parentText" presStyleLbl="node1" presStyleIdx="1" presStyleCnt="2">
        <dgm:presLayoutVars>
          <dgm:chMax val="0"/>
          <dgm:bulletEnabled val="1"/>
        </dgm:presLayoutVars>
      </dgm:prSet>
      <dgm:spPr/>
    </dgm:pt>
    <dgm:pt modelId="{2C878842-2BC1-4B85-903F-80B7E17A81C0}" type="pres">
      <dgm:prSet presAssocID="{E66A5E74-2004-43DE-B678-AC5422E2E42B}" presName="negativeSpace" presStyleCnt="0"/>
      <dgm:spPr/>
    </dgm:pt>
    <dgm:pt modelId="{269101E2-72BC-4805-B266-643B248585BA}" type="pres">
      <dgm:prSet presAssocID="{E66A5E74-2004-43DE-B678-AC5422E2E42B}" presName="childText" presStyleLbl="conFgAcc1" presStyleIdx="1" presStyleCnt="2">
        <dgm:presLayoutVars>
          <dgm:bulletEnabled val="1"/>
        </dgm:presLayoutVars>
      </dgm:prSet>
      <dgm:spPr/>
    </dgm:pt>
  </dgm:ptLst>
  <dgm:cxnLst>
    <dgm:cxn modelId="{981C571B-CD2F-42C7-A3D1-CD145C7803BC}" type="presOf" srcId="{1C2C798F-91BE-492A-9744-2F13FBA9A9FF}" destId="{C4F16E22-6825-46F7-A386-8112521D6161}" srcOrd="0" destOrd="0" presId="urn:microsoft.com/office/officeart/2005/8/layout/list1"/>
    <dgm:cxn modelId="{086FAE46-8930-46BD-AFEA-5E271A2385E6}" type="presOf" srcId="{E66A5E74-2004-43DE-B678-AC5422E2E42B}" destId="{D59588BA-ACAD-44F6-880D-44EC5C8E0BCA}" srcOrd="1" destOrd="0" presId="urn:microsoft.com/office/officeart/2005/8/layout/list1"/>
    <dgm:cxn modelId="{1CA539A0-A5AC-4ED2-91B1-39939150BCB3}" srcId="{AD45E5A3-C400-44AA-A288-533602F2E129}" destId="{1C2C798F-91BE-492A-9744-2F13FBA9A9FF}" srcOrd="0" destOrd="0" parTransId="{14D69287-AA5C-4E43-9938-D27DD3A872D0}" sibTransId="{A56913CD-CF25-42F3-A1EE-B8455A94C9ED}"/>
    <dgm:cxn modelId="{757359A8-D6B1-40BF-B11F-ED2CEFFF88E2}" type="presOf" srcId="{E66A5E74-2004-43DE-B678-AC5422E2E42B}" destId="{76CF40C3-A612-402B-9696-A35A15F3B2F2}" srcOrd="0" destOrd="0" presId="urn:microsoft.com/office/officeart/2005/8/layout/list1"/>
    <dgm:cxn modelId="{D44EE8A8-43FB-4A45-853B-D983E7E0C3DA}" srcId="{1C2C798F-91BE-492A-9744-2F13FBA9A9FF}" destId="{03F1B44A-8A9F-4187-B83D-3537C96B4303}" srcOrd="0" destOrd="0" parTransId="{8D267734-619D-47AC-94B7-71E758154CB0}" sibTransId="{01AA4C93-4378-4AF4-98E3-25FD2A8601BC}"/>
    <dgm:cxn modelId="{F04DA0B4-AC1F-4985-AC7B-1176C82330B6}" type="presOf" srcId="{1C2C798F-91BE-492A-9744-2F13FBA9A9FF}" destId="{BDED600F-3811-44C1-9B6A-B0238048D69F}" srcOrd="1" destOrd="0" presId="urn:microsoft.com/office/officeart/2005/8/layout/list1"/>
    <dgm:cxn modelId="{20B1CBBC-297B-4F2A-80F4-78A742AEC0D6}" srcId="{E66A5E74-2004-43DE-B678-AC5422E2E42B}" destId="{9A49755B-DB2C-47D0-935C-F9AE8C1C7339}" srcOrd="0" destOrd="0" parTransId="{30AB1973-3F63-4263-A6AC-315ABD141ED6}" sibTransId="{6E58331B-1786-455A-A807-98D55C97A831}"/>
    <dgm:cxn modelId="{403B3ADA-CCF2-435E-818B-C35B5BF6BABC}" type="presOf" srcId="{03F1B44A-8A9F-4187-B83D-3537C96B4303}" destId="{FDB0B99B-8D61-47DE-A191-D95F84F37390}" srcOrd="0" destOrd="0" presId="urn:microsoft.com/office/officeart/2005/8/layout/list1"/>
    <dgm:cxn modelId="{7DEC61E2-6525-4B9C-8C47-B50981F9B7F5}" srcId="{AD45E5A3-C400-44AA-A288-533602F2E129}" destId="{E66A5E74-2004-43DE-B678-AC5422E2E42B}" srcOrd="1" destOrd="0" parTransId="{3FDBB03B-3329-4283-AE83-3E9F5CB47959}" sibTransId="{223EC21E-4B27-4224-985D-A84A82D03E3D}"/>
    <dgm:cxn modelId="{EA0DD3E6-A48D-4CC5-BE97-E671DBA95E4F}" type="presOf" srcId="{9A49755B-DB2C-47D0-935C-F9AE8C1C7339}" destId="{269101E2-72BC-4805-B266-643B248585BA}" srcOrd="0" destOrd="0" presId="urn:microsoft.com/office/officeart/2005/8/layout/list1"/>
    <dgm:cxn modelId="{B751E9F4-8B4E-4055-8539-D37ED3B168EC}" type="presOf" srcId="{AD45E5A3-C400-44AA-A288-533602F2E129}" destId="{ADE3C342-D18B-48E6-B6FA-40E0391BAE13}" srcOrd="0" destOrd="0" presId="urn:microsoft.com/office/officeart/2005/8/layout/list1"/>
    <dgm:cxn modelId="{37458A90-60FB-45C8-9026-5A174E1F9E1A}" type="presParOf" srcId="{ADE3C342-D18B-48E6-B6FA-40E0391BAE13}" destId="{517399E0-DA11-4DBA-BBF2-7F5AA6B34444}" srcOrd="0" destOrd="0" presId="urn:microsoft.com/office/officeart/2005/8/layout/list1"/>
    <dgm:cxn modelId="{27FE025A-C2EF-4138-9005-E7810FCCA3F3}" type="presParOf" srcId="{517399E0-DA11-4DBA-BBF2-7F5AA6B34444}" destId="{C4F16E22-6825-46F7-A386-8112521D6161}" srcOrd="0" destOrd="0" presId="urn:microsoft.com/office/officeart/2005/8/layout/list1"/>
    <dgm:cxn modelId="{C9A348E3-672E-4ACD-AEEF-E363DA9F97AF}" type="presParOf" srcId="{517399E0-DA11-4DBA-BBF2-7F5AA6B34444}" destId="{BDED600F-3811-44C1-9B6A-B0238048D69F}" srcOrd="1" destOrd="0" presId="urn:microsoft.com/office/officeart/2005/8/layout/list1"/>
    <dgm:cxn modelId="{4723874B-DF29-440F-876E-9581E0876F92}" type="presParOf" srcId="{ADE3C342-D18B-48E6-B6FA-40E0391BAE13}" destId="{35F2CF9F-6459-4924-AA8B-DACFA0767CFD}" srcOrd="1" destOrd="0" presId="urn:microsoft.com/office/officeart/2005/8/layout/list1"/>
    <dgm:cxn modelId="{47737CE9-5FF4-460B-AB0E-7A4FE6A2E124}" type="presParOf" srcId="{ADE3C342-D18B-48E6-B6FA-40E0391BAE13}" destId="{FDB0B99B-8D61-47DE-A191-D95F84F37390}" srcOrd="2" destOrd="0" presId="urn:microsoft.com/office/officeart/2005/8/layout/list1"/>
    <dgm:cxn modelId="{3C57F4D6-9CA1-470A-BDBB-4AF1157A6683}" type="presParOf" srcId="{ADE3C342-D18B-48E6-B6FA-40E0391BAE13}" destId="{1DE70EDE-AEA7-42FD-A7E3-F865AC124F07}" srcOrd="3" destOrd="0" presId="urn:microsoft.com/office/officeart/2005/8/layout/list1"/>
    <dgm:cxn modelId="{3518A5F0-914D-4597-9132-835258BD8830}" type="presParOf" srcId="{ADE3C342-D18B-48E6-B6FA-40E0391BAE13}" destId="{5485FAD7-EA58-413F-8A8B-290A8962D382}" srcOrd="4" destOrd="0" presId="urn:microsoft.com/office/officeart/2005/8/layout/list1"/>
    <dgm:cxn modelId="{D7EB24EF-3468-45A0-85AF-6C528921F815}" type="presParOf" srcId="{5485FAD7-EA58-413F-8A8B-290A8962D382}" destId="{76CF40C3-A612-402B-9696-A35A15F3B2F2}" srcOrd="0" destOrd="0" presId="urn:microsoft.com/office/officeart/2005/8/layout/list1"/>
    <dgm:cxn modelId="{8C3BECCC-9AFF-4460-8D3F-58985FAE928F}" type="presParOf" srcId="{5485FAD7-EA58-413F-8A8B-290A8962D382}" destId="{D59588BA-ACAD-44F6-880D-44EC5C8E0BCA}" srcOrd="1" destOrd="0" presId="urn:microsoft.com/office/officeart/2005/8/layout/list1"/>
    <dgm:cxn modelId="{427DD43E-F474-443E-81D2-4B7264588674}" type="presParOf" srcId="{ADE3C342-D18B-48E6-B6FA-40E0391BAE13}" destId="{2C878842-2BC1-4B85-903F-80B7E17A81C0}" srcOrd="5" destOrd="0" presId="urn:microsoft.com/office/officeart/2005/8/layout/list1"/>
    <dgm:cxn modelId="{0E077793-71D6-4F11-A4DC-89F6318B58A9}" type="presParOf" srcId="{ADE3C342-D18B-48E6-B6FA-40E0391BAE13}" destId="{269101E2-72BC-4805-B266-643B248585BA}"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EBE88647-3837-4A96-82B3-1EE51EE82D64}" type="doc">
      <dgm:prSet loTypeId="urn:microsoft.com/office/officeart/2005/8/layout/list1" loCatId="list" qsTypeId="urn:microsoft.com/office/officeart/2005/8/quickstyle/3d1" qsCatId="3D" csTypeId="urn:microsoft.com/office/officeart/2005/8/colors/colorful2" csCatId="colorful" phldr="1"/>
      <dgm:spPr/>
      <dgm:t>
        <a:bodyPr/>
        <a:lstStyle/>
        <a:p>
          <a:endParaRPr lang="es-CR"/>
        </a:p>
      </dgm:t>
    </dgm:pt>
    <dgm:pt modelId="{C854825B-53AE-4F64-8CBE-D3B8577B0CEB}">
      <dgm:prSet phldrT="[Texto]"/>
      <dgm:spPr/>
      <dgm:t>
        <a:bodyPr/>
        <a:lstStyle/>
        <a:p>
          <a:r>
            <a:rPr lang="es-CR" b="1" dirty="0"/>
            <a:t>Cosas en el comercio</a:t>
          </a:r>
        </a:p>
      </dgm:t>
    </dgm:pt>
    <dgm:pt modelId="{496BD5D7-AAE9-4602-8805-C06F232BBA78}" type="parTrans" cxnId="{356FA623-273B-4926-A85B-84EE284A8785}">
      <dgm:prSet/>
      <dgm:spPr/>
      <dgm:t>
        <a:bodyPr/>
        <a:lstStyle/>
        <a:p>
          <a:endParaRPr lang="es-CR"/>
        </a:p>
      </dgm:t>
    </dgm:pt>
    <dgm:pt modelId="{F12303B4-40DA-4069-87C2-02D5E985EEB8}" type="sibTrans" cxnId="{356FA623-273B-4926-A85B-84EE284A8785}">
      <dgm:prSet/>
      <dgm:spPr/>
      <dgm:t>
        <a:bodyPr/>
        <a:lstStyle/>
        <a:p>
          <a:endParaRPr lang="es-CR"/>
        </a:p>
      </dgm:t>
    </dgm:pt>
    <dgm:pt modelId="{4444D147-71E1-4B70-BC50-8CE318732D3E}">
      <dgm:prSet phldrT="[Texto]"/>
      <dgm:spPr/>
      <dgm:t>
        <a:bodyPr/>
        <a:lstStyle/>
        <a:p>
          <a:r>
            <a:rPr lang="es-CR" b="1" dirty="0"/>
            <a:t>Cosas fuera del comercio</a:t>
          </a:r>
        </a:p>
      </dgm:t>
    </dgm:pt>
    <dgm:pt modelId="{D7A70314-85E7-4A13-A89C-F7DABF6DCE6D}" type="parTrans" cxnId="{8A337999-287F-4905-A702-0972925A45CB}">
      <dgm:prSet/>
      <dgm:spPr/>
      <dgm:t>
        <a:bodyPr/>
        <a:lstStyle/>
        <a:p>
          <a:endParaRPr lang="es-CR"/>
        </a:p>
      </dgm:t>
    </dgm:pt>
    <dgm:pt modelId="{A50DFBB7-D949-4A88-A732-C1F8AD8B59E7}" type="sibTrans" cxnId="{8A337999-287F-4905-A702-0972925A45CB}">
      <dgm:prSet/>
      <dgm:spPr/>
      <dgm:t>
        <a:bodyPr/>
        <a:lstStyle/>
        <a:p>
          <a:endParaRPr lang="es-CR"/>
        </a:p>
      </dgm:t>
    </dgm:pt>
    <dgm:pt modelId="{BE980A3D-A1F3-4CF5-9FF3-BD6D0536FA15}">
      <dgm:prSet phldrT="[Texto]"/>
      <dgm:spPr/>
      <dgm:t>
        <a:bodyPr/>
        <a:lstStyle/>
        <a:p>
          <a:pPr algn="just"/>
          <a:r>
            <a:rPr lang="es-CR" dirty="0"/>
            <a:t>Son las que pueden transmitirse mediante </a:t>
          </a:r>
          <a:r>
            <a:rPr lang="es-CR" b="1" dirty="0"/>
            <a:t>destinaciones </a:t>
          </a:r>
          <a:r>
            <a:rPr lang="es-CR" b="1" dirty="0" err="1"/>
            <a:t>negociales</a:t>
          </a:r>
          <a:r>
            <a:rPr lang="es-CR" dirty="0"/>
            <a:t>.</a:t>
          </a:r>
        </a:p>
      </dgm:t>
    </dgm:pt>
    <dgm:pt modelId="{C36DE163-C539-42F6-8F15-86614A16DEF4}" type="parTrans" cxnId="{59B2A7EF-35BD-4B59-AAD5-2F7A6C0BC68C}">
      <dgm:prSet/>
      <dgm:spPr/>
      <dgm:t>
        <a:bodyPr/>
        <a:lstStyle/>
        <a:p>
          <a:endParaRPr lang="es-CR"/>
        </a:p>
      </dgm:t>
    </dgm:pt>
    <dgm:pt modelId="{F5DC4214-D977-4EE7-A13B-7BCDD22EB163}" type="sibTrans" cxnId="{59B2A7EF-35BD-4B59-AAD5-2F7A6C0BC68C}">
      <dgm:prSet/>
      <dgm:spPr/>
      <dgm:t>
        <a:bodyPr/>
        <a:lstStyle/>
        <a:p>
          <a:endParaRPr lang="es-CR"/>
        </a:p>
      </dgm:t>
    </dgm:pt>
    <dgm:pt modelId="{98BE6258-C6ED-4322-A704-7962A58CD40F}">
      <dgm:prSet phldrT="[Texto]"/>
      <dgm:spPr/>
      <dgm:t>
        <a:bodyPr/>
        <a:lstStyle/>
        <a:p>
          <a:pPr algn="just"/>
          <a:r>
            <a:rPr lang="es-CR" dirty="0"/>
            <a:t>Están fuera del comercio las cosas que no pueden ser objeto de </a:t>
          </a:r>
          <a:r>
            <a:rPr lang="es-CR" b="1" u="sng" dirty="0"/>
            <a:t>disposición jurídica</a:t>
          </a:r>
          <a:r>
            <a:rPr lang="es-CR" b="1" u="none" dirty="0"/>
            <a:t> </a:t>
          </a:r>
          <a:r>
            <a:rPr lang="es-CR" dirty="0"/>
            <a:t>como son, en general, los bienes comunes a todos y los bienes de dominio público. La </a:t>
          </a:r>
          <a:r>
            <a:rPr lang="es-CR" dirty="0" err="1"/>
            <a:t>incomerciabilidad</a:t>
          </a:r>
          <a:r>
            <a:rPr lang="es-CR" dirty="0"/>
            <a:t> puede derivar de que la cosa no sea susceptible de apropiación particular o de que esté prohibido su comercio.</a:t>
          </a:r>
        </a:p>
      </dgm:t>
    </dgm:pt>
    <dgm:pt modelId="{E0DFD605-C02E-409B-9DF0-AF0A2425E572}" type="parTrans" cxnId="{BD7F5E5F-E9B5-46C4-A067-1A297521A053}">
      <dgm:prSet/>
      <dgm:spPr/>
      <dgm:t>
        <a:bodyPr/>
        <a:lstStyle/>
        <a:p>
          <a:endParaRPr lang="es-CR"/>
        </a:p>
      </dgm:t>
    </dgm:pt>
    <dgm:pt modelId="{D406039F-B836-46C0-A41C-88CE57F77D93}" type="sibTrans" cxnId="{BD7F5E5F-E9B5-46C4-A067-1A297521A053}">
      <dgm:prSet/>
      <dgm:spPr/>
      <dgm:t>
        <a:bodyPr/>
        <a:lstStyle/>
        <a:p>
          <a:endParaRPr lang="es-CR"/>
        </a:p>
      </dgm:t>
    </dgm:pt>
    <dgm:pt modelId="{75EA371A-71EC-4587-8AE4-AFEAEB2EE693}" type="pres">
      <dgm:prSet presAssocID="{EBE88647-3837-4A96-82B3-1EE51EE82D64}" presName="linear" presStyleCnt="0">
        <dgm:presLayoutVars>
          <dgm:dir/>
          <dgm:animLvl val="lvl"/>
          <dgm:resizeHandles val="exact"/>
        </dgm:presLayoutVars>
      </dgm:prSet>
      <dgm:spPr/>
    </dgm:pt>
    <dgm:pt modelId="{6383DB08-E355-4F4C-B9AF-FFE1A6F87406}" type="pres">
      <dgm:prSet presAssocID="{C854825B-53AE-4F64-8CBE-D3B8577B0CEB}" presName="parentLin" presStyleCnt="0"/>
      <dgm:spPr/>
    </dgm:pt>
    <dgm:pt modelId="{20B7DFCE-2640-4891-862F-D331D2C9A195}" type="pres">
      <dgm:prSet presAssocID="{C854825B-53AE-4F64-8CBE-D3B8577B0CEB}" presName="parentLeftMargin" presStyleLbl="node1" presStyleIdx="0" presStyleCnt="2"/>
      <dgm:spPr/>
    </dgm:pt>
    <dgm:pt modelId="{0A5E5443-B809-45D8-92F7-4102A811AC97}" type="pres">
      <dgm:prSet presAssocID="{C854825B-53AE-4F64-8CBE-D3B8577B0CEB}" presName="parentText" presStyleLbl="node1" presStyleIdx="0" presStyleCnt="2">
        <dgm:presLayoutVars>
          <dgm:chMax val="0"/>
          <dgm:bulletEnabled val="1"/>
        </dgm:presLayoutVars>
      </dgm:prSet>
      <dgm:spPr/>
    </dgm:pt>
    <dgm:pt modelId="{DEEE15F4-874A-4722-9A88-D5128B0DC3AA}" type="pres">
      <dgm:prSet presAssocID="{C854825B-53AE-4F64-8CBE-D3B8577B0CEB}" presName="negativeSpace" presStyleCnt="0"/>
      <dgm:spPr/>
    </dgm:pt>
    <dgm:pt modelId="{E622C880-FE0B-4EEB-A5FB-42C13C63A01C}" type="pres">
      <dgm:prSet presAssocID="{C854825B-53AE-4F64-8CBE-D3B8577B0CEB}" presName="childText" presStyleLbl="conFgAcc1" presStyleIdx="0" presStyleCnt="2">
        <dgm:presLayoutVars>
          <dgm:bulletEnabled val="1"/>
        </dgm:presLayoutVars>
      </dgm:prSet>
      <dgm:spPr/>
    </dgm:pt>
    <dgm:pt modelId="{E535E3F7-4761-4369-847F-47C4E6A8FB4D}" type="pres">
      <dgm:prSet presAssocID="{F12303B4-40DA-4069-87C2-02D5E985EEB8}" presName="spaceBetweenRectangles" presStyleCnt="0"/>
      <dgm:spPr/>
    </dgm:pt>
    <dgm:pt modelId="{A2C5F0F2-4BF8-4FCD-B01E-20F979429D76}" type="pres">
      <dgm:prSet presAssocID="{4444D147-71E1-4B70-BC50-8CE318732D3E}" presName="parentLin" presStyleCnt="0"/>
      <dgm:spPr/>
    </dgm:pt>
    <dgm:pt modelId="{899669A7-413F-495E-BADF-A9EB66AFD069}" type="pres">
      <dgm:prSet presAssocID="{4444D147-71E1-4B70-BC50-8CE318732D3E}" presName="parentLeftMargin" presStyleLbl="node1" presStyleIdx="0" presStyleCnt="2"/>
      <dgm:spPr/>
    </dgm:pt>
    <dgm:pt modelId="{864A2237-7ED3-41A8-B6B8-24AD84A4A9D2}" type="pres">
      <dgm:prSet presAssocID="{4444D147-71E1-4B70-BC50-8CE318732D3E}" presName="parentText" presStyleLbl="node1" presStyleIdx="1" presStyleCnt="2">
        <dgm:presLayoutVars>
          <dgm:chMax val="0"/>
          <dgm:bulletEnabled val="1"/>
        </dgm:presLayoutVars>
      </dgm:prSet>
      <dgm:spPr/>
    </dgm:pt>
    <dgm:pt modelId="{A8E67429-F6FF-485B-9D62-A9A4404E3958}" type="pres">
      <dgm:prSet presAssocID="{4444D147-71E1-4B70-BC50-8CE318732D3E}" presName="negativeSpace" presStyleCnt="0"/>
      <dgm:spPr/>
    </dgm:pt>
    <dgm:pt modelId="{D37AE76B-02A5-4669-AECE-605BF7660931}" type="pres">
      <dgm:prSet presAssocID="{4444D147-71E1-4B70-BC50-8CE318732D3E}" presName="childText" presStyleLbl="conFgAcc1" presStyleIdx="1" presStyleCnt="2">
        <dgm:presLayoutVars>
          <dgm:bulletEnabled val="1"/>
        </dgm:presLayoutVars>
      </dgm:prSet>
      <dgm:spPr/>
    </dgm:pt>
  </dgm:ptLst>
  <dgm:cxnLst>
    <dgm:cxn modelId="{4EB52A06-F6B4-419B-9234-7722284863D6}" type="presOf" srcId="{4444D147-71E1-4B70-BC50-8CE318732D3E}" destId="{864A2237-7ED3-41A8-B6B8-24AD84A4A9D2}" srcOrd="1" destOrd="0" presId="urn:microsoft.com/office/officeart/2005/8/layout/list1"/>
    <dgm:cxn modelId="{356FA623-273B-4926-A85B-84EE284A8785}" srcId="{EBE88647-3837-4A96-82B3-1EE51EE82D64}" destId="{C854825B-53AE-4F64-8CBE-D3B8577B0CEB}" srcOrd="0" destOrd="0" parTransId="{496BD5D7-AAE9-4602-8805-C06F232BBA78}" sibTransId="{F12303B4-40DA-4069-87C2-02D5E985EEB8}"/>
    <dgm:cxn modelId="{6B255943-3BDC-4660-ABC2-AFC21247F7AF}" type="presOf" srcId="{98BE6258-C6ED-4322-A704-7962A58CD40F}" destId="{D37AE76B-02A5-4669-AECE-605BF7660931}" srcOrd="0" destOrd="0" presId="urn:microsoft.com/office/officeart/2005/8/layout/list1"/>
    <dgm:cxn modelId="{BD7F5E5F-E9B5-46C4-A067-1A297521A053}" srcId="{4444D147-71E1-4B70-BC50-8CE318732D3E}" destId="{98BE6258-C6ED-4322-A704-7962A58CD40F}" srcOrd="0" destOrd="0" parTransId="{E0DFD605-C02E-409B-9DF0-AF0A2425E572}" sibTransId="{D406039F-B836-46C0-A41C-88CE57F77D93}"/>
    <dgm:cxn modelId="{ADDB4E66-20F5-413F-A4ED-AF24545DE616}" type="presOf" srcId="{4444D147-71E1-4B70-BC50-8CE318732D3E}" destId="{899669A7-413F-495E-BADF-A9EB66AFD069}" srcOrd="0" destOrd="0" presId="urn:microsoft.com/office/officeart/2005/8/layout/list1"/>
    <dgm:cxn modelId="{8A337999-287F-4905-A702-0972925A45CB}" srcId="{EBE88647-3837-4A96-82B3-1EE51EE82D64}" destId="{4444D147-71E1-4B70-BC50-8CE318732D3E}" srcOrd="1" destOrd="0" parTransId="{D7A70314-85E7-4A13-A89C-F7DABF6DCE6D}" sibTransId="{A50DFBB7-D949-4A88-A732-C1F8AD8B59E7}"/>
    <dgm:cxn modelId="{00C7239E-ECBE-4661-827C-EF2932125979}" type="presOf" srcId="{C854825B-53AE-4F64-8CBE-D3B8577B0CEB}" destId="{20B7DFCE-2640-4891-862F-D331D2C9A195}" srcOrd="0" destOrd="0" presId="urn:microsoft.com/office/officeart/2005/8/layout/list1"/>
    <dgm:cxn modelId="{1E6355EA-C2B4-40AA-989A-7BDCF8D9F93E}" type="presOf" srcId="{BE980A3D-A1F3-4CF5-9FF3-BD6D0536FA15}" destId="{E622C880-FE0B-4EEB-A5FB-42C13C63A01C}" srcOrd="0" destOrd="0" presId="urn:microsoft.com/office/officeart/2005/8/layout/list1"/>
    <dgm:cxn modelId="{4C0039EE-80B5-446B-BD0A-87CEE617CCF7}" type="presOf" srcId="{C854825B-53AE-4F64-8CBE-D3B8577B0CEB}" destId="{0A5E5443-B809-45D8-92F7-4102A811AC97}" srcOrd="1" destOrd="0" presId="urn:microsoft.com/office/officeart/2005/8/layout/list1"/>
    <dgm:cxn modelId="{59B2A7EF-35BD-4B59-AAD5-2F7A6C0BC68C}" srcId="{C854825B-53AE-4F64-8CBE-D3B8577B0CEB}" destId="{BE980A3D-A1F3-4CF5-9FF3-BD6D0536FA15}" srcOrd="0" destOrd="0" parTransId="{C36DE163-C539-42F6-8F15-86614A16DEF4}" sibTransId="{F5DC4214-D977-4EE7-A13B-7BCDD22EB163}"/>
    <dgm:cxn modelId="{739722FE-E214-4B94-82F8-13ED109C25B7}" type="presOf" srcId="{EBE88647-3837-4A96-82B3-1EE51EE82D64}" destId="{75EA371A-71EC-4587-8AE4-AFEAEB2EE693}" srcOrd="0" destOrd="0" presId="urn:microsoft.com/office/officeart/2005/8/layout/list1"/>
    <dgm:cxn modelId="{8513ADCE-9E71-4E66-ABD7-04BA368D9E4C}" type="presParOf" srcId="{75EA371A-71EC-4587-8AE4-AFEAEB2EE693}" destId="{6383DB08-E355-4F4C-B9AF-FFE1A6F87406}" srcOrd="0" destOrd="0" presId="urn:microsoft.com/office/officeart/2005/8/layout/list1"/>
    <dgm:cxn modelId="{F83AF914-4C21-468E-87C8-5DA5445B3B53}" type="presParOf" srcId="{6383DB08-E355-4F4C-B9AF-FFE1A6F87406}" destId="{20B7DFCE-2640-4891-862F-D331D2C9A195}" srcOrd="0" destOrd="0" presId="urn:microsoft.com/office/officeart/2005/8/layout/list1"/>
    <dgm:cxn modelId="{1C9CCF36-3552-4B88-B921-8E5CA51BC207}" type="presParOf" srcId="{6383DB08-E355-4F4C-B9AF-FFE1A6F87406}" destId="{0A5E5443-B809-45D8-92F7-4102A811AC97}" srcOrd="1" destOrd="0" presId="urn:microsoft.com/office/officeart/2005/8/layout/list1"/>
    <dgm:cxn modelId="{98FB0F49-38C3-40FB-9486-4FB36923E57D}" type="presParOf" srcId="{75EA371A-71EC-4587-8AE4-AFEAEB2EE693}" destId="{DEEE15F4-874A-4722-9A88-D5128B0DC3AA}" srcOrd="1" destOrd="0" presId="urn:microsoft.com/office/officeart/2005/8/layout/list1"/>
    <dgm:cxn modelId="{04781E3C-A61E-4AF3-96B6-ADC83A6DBCE4}" type="presParOf" srcId="{75EA371A-71EC-4587-8AE4-AFEAEB2EE693}" destId="{E622C880-FE0B-4EEB-A5FB-42C13C63A01C}" srcOrd="2" destOrd="0" presId="urn:microsoft.com/office/officeart/2005/8/layout/list1"/>
    <dgm:cxn modelId="{B4982E65-255A-44D8-8447-DB5A3348BF6E}" type="presParOf" srcId="{75EA371A-71EC-4587-8AE4-AFEAEB2EE693}" destId="{E535E3F7-4761-4369-847F-47C4E6A8FB4D}" srcOrd="3" destOrd="0" presId="urn:microsoft.com/office/officeart/2005/8/layout/list1"/>
    <dgm:cxn modelId="{4FB67B79-D3EE-4264-B0F7-49E011484736}" type="presParOf" srcId="{75EA371A-71EC-4587-8AE4-AFEAEB2EE693}" destId="{A2C5F0F2-4BF8-4FCD-B01E-20F979429D76}" srcOrd="4" destOrd="0" presId="urn:microsoft.com/office/officeart/2005/8/layout/list1"/>
    <dgm:cxn modelId="{3DDA9D33-1109-4A08-9B29-6CC52148A573}" type="presParOf" srcId="{A2C5F0F2-4BF8-4FCD-B01E-20F979429D76}" destId="{899669A7-413F-495E-BADF-A9EB66AFD069}" srcOrd="0" destOrd="0" presId="urn:microsoft.com/office/officeart/2005/8/layout/list1"/>
    <dgm:cxn modelId="{49FF6302-7E27-4C30-B2D7-1D78AF50CFBC}" type="presParOf" srcId="{A2C5F0F2-4BF8-4FCD-B01E-20F979429D76}" destId="{864A2237-7ED3-41A8-B6B8-24AD84A4A9D2}" srcOrd="1" destOrd="0" presId="urn:microsoft.com/office/officeart/2005/8/layout/list1"/>
    <dgm:cxn modelId="{9364E58C-3B0E-405A-86D7-87F270ECD782}" type="presParOf" srcId="{75EA371A-71EC-4587-8AE4-AFEAEB2EE693}" destId="{A8E67429-F6FF-485B-9D62-A9A4404E3958}" srcOrd="5" destOrd="0" presId="urn:microsoft.com/office/officeart/2005/8/layout/list1"/>
    <dgm:cxn modelId="{25BCB3CB-3C96-42E9-8450-33F7BD0932D1}" type="presParOf" srcId="{75EA371A-71EC-4587-8AE4-AFEAEB2EE693}" destId="{D37AE76B-02A5-4669-AECE-605BF7660931}"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69583367-BDF2-468C-8D12-58348E570633}" type="doc">
      <dgm:prSet loTypeId="urn:microsoft.com/office/officeart/2005/8/layout/list1" loCatId="list" qsTypeId="urn:microsoft.com/office/officeart/2005/8/quickstyle/3d1" qsCatId="3D" csTypeId="urn:microsoft.com/office/officeart/2005/8/colors/colorful5" csCatId="colorful" phldr="1"/>
      <dgm:spPr/>
      <dgm:t>
        <a:bodyPr/>
        <a:lstStyle/>
        <a:p>
          <a:endParaRPr lang="es-CR"/>
        </a:p>
      </dgm:t>
    </dgm:pt>
    <dgm:pt modelId="{994AFC7E-4FED-459E-84BF-37CF3BBF9FEF}">
      <dgm:prSet phldrT="[Texto]"/>
      <dgm:spPr/>
      <dgm:t>
        <a:bodyPr/>
        <a:lstStyle/>
        <a:p>
          <a:r>
            <a:rPr lang="es-CR" b="1" dirty="0"/>
            <a:t>Cosas que pertenecen a particulares</a:t>
          </a:r>
        </a:p>
      </dgm:t>
    </dgm:pt>
    <dgm:pt modelId="{AD5F83BB-C95E-4F0A-9D89-5F4B338358E1}" type="parTrans" cxnId="{FB6C59D3-C957-4F10-BF90-4B4CD1A93FDF}">
      <dgm:prSet/>
      <dgm:spPr/>
      <dgm:t>
        <a:bodyPr/>
        <a:lstStyle/>
        <a:p>
          <a:endParaRPr lang="es-CR"/>
        </a:p>
      </dgm:t>
    </dgm:pt>
    <dgm:pt modelId="{D6BA73E2-D7F9-49CF-875B-7B07A72B4244}" type="sibTrans" cxnId="{FB6C59D3-C957-4F10-BF90-4B4CD1A93FDF}">
      <dgm:prSet/>
      <dgm:spPr/>
      <dgm:t>
        <a:bodyPr/>
        <a:lstStyle/>
        <a:p>
          <a:endParaRPr lang="es-CR"/>
        </a:p>
      </dgm:t>
    </dgm:pt>
    <dgm:pt modelId="{41361021-CFF3-4075-AC7D-222D97ADED43}">
      <dgm:prSet phldrT="[Texto]"/>
      <dgm:spPr/>
      <dgm:t>
        <a:bodyPr/>
        <a:lstStyle/>
        <a:p>
          <a:r>
            <a:rPr lang="es-CR" b="1" dirty="0"/>
            <a:t>Cosas públicas</a:t>
          </a:r>
        </a:p>
      </dgm:t>
    </dgm:pt>
    <dgm:pt modelId="{4B01103A-C4F9-4B96-BDB8-7D3DD358D0D4}" type="parTrans" cxnId="{90D2B133-91E8-4BD5-8907-5D46FC49508E}">
      <dgm:prSet/>
      <dgm:spPr/>
      <dgm:t>
        <a:bodyPr/>
        <a:lstStyle/>
        <a:p>
          <a:endParaRPr lang="es-CR"/>
        </a:p>
      </dgm:t>
    </dgm:pt>
    <dgm:pt modelId="{64251BE9-57BC-4839-89A0-3228A4CD19D2}" type="sibTrans" cxnId="{90D2B133-91E8-4BD5-8907-5D46FC49508E}">
      <dgm:prSet/>
      <dgm:spPr/>
      <dgm:t>
        <a:bodyPr/>
        <a:lstStyle/>
        <a:p>
          <a:endParaRPr lang="es-CR"/>
        </a:p>
      </dgm:t>
    </dgm:pt>
    <dgm:pt modelId="{1FDF1444-4461-4161-8006-F657BACDC9BE}">
      <dgm:prSet phldrT="[Texto]"/>
      <dgm:spPr/>
      <dgm:t>
        <a:bodyPr/>
        <a:lstStyle/>
        <a:p>
          <a:r>
            <a:rPr lang="es-CR" dirty="0"/>
            <a:t>Son aquellas que son susceptibles de </a:t>
          </a:r>
          <a:r>
            <a:rPr lang="es-CR" b="1" dirty="0"/>
            <a:t>apropiación privada</a:t>
          </a:r>
          <a:r>
            <a:rPr lang="es-CR" dirty="0"/>
            <a:t>.</a:t>
          </a:r>
        </a:p>
      </dgm:t>
    </dgm:pt>
    <dgm:pt modelId="{45332E23-04BE-4755-9CD8-177D7196BE5A}" type="parTrans" cxnId="{DF03E14E-7314-4B79-A8D6-80355E127467}">
      <dgm:prSet/>
      <dgm:spPr/>
      <dgm:t>
        <a:bodyPr/>
        <a:lstStyle/>
        <a:p>
          <a:endParaRPr lang="en-US"/>
        </a:p>
      </dgm:t>
    </dgm:pt>
    <dgm:pt modelId="{258C3AF9-2DBA-484F-8A47-5EB8C966BC95}" type="sibTrans" cxnId="{DF03E14E-7314-4B79-A8D6-80355E127467}">
      <dgm:prSet/>
      <dgm:spPr/>
      <dgm:t>
        <a:bodyPr/>
        <a:lstStyle/>
        <a:p>
          <a:endParaRPr lang="en-US"/>
        </a:p>
      </dgm:t>
    </dgm:pt>
    <dgm:pt modelId="{9170357E-F4C9-4F8B-A9AE-F2213D4710E7}">
      <dgm:prSet phldrT="[Texto]"/>
      <dgm:spPr/>
      <dgm:t>
        <a:bodyPr/>
        <a:lstStyle/>
        <a:p>
          <a:pPr algn="just"/>
          <a:r>
            <a:rPr lang="es-CR" dirty="0"/>
            <a:t>Se rigen por normas jurídicas diversas. Tienen sus </a:t>
          </a:r>
          <a:r>
            <a:rPr lang="es-CR" b="1" dirty="0"/>
            <a:t>especiales características</a:t>
          </a:r>
          <a:r>
            <a:rPr lang="es-CR" dirty="0"/>
            <a:t>: están fuera del comercio de los hombres, son inalienables, inembargables, imprescriptibles. Pertenecen a una entidad estatal por estar destinadas a fines de utilidad general o al uso de todos.</a:t>
          </a:r>
        </a:p>
      </dgm:t>
    </dgm:pt>
    <dgm:pt modelId="{B858EE9A-7511-4A93-882D-1D7F18BE8554}" type="parTrans" cxnId="{E6766833-0D3F-4888-9812-10B9AC7C4067}">
      <dgm:prSet/>
      <dgm:spPr/>
      <dgm:t>
        <a:bodyPr/>
        <a:lstStyle/>
        <a:p>
          <a:endParaRPr lang="en-US"/>
        </a:p>
      </dgm:t>
    </dgm:pt>
    <dgm:pt modelId="{503D24DB-06AE-4103-88C2-301E612E1F8B}" type="sibTrans" cxnId="{E6766833-0D3F-4888-9812-10B9AC7C4067}">
      <dgm:prSet/>
      <dgm:spPr/>
      <dgm:t>
        <a:bodyPr/>
        <a:lstStyle/>
        <a:p>
          <a:endParaRPr lang="en-US"/>
        </a:p>
      </dgm:t>
    </dgm:pt>
    <dgm:pt modelId="{0FE04404-7E95-46B4-A6A4-93F869449E1F}" type="pres">
      <dgm:prSet presAssocID="{69583367-BDF2-468C-8D12-58348E570633}" presName="linear" presStyleCnt="0">
        <dgm:presLayoutVars>
          <dgm:dir/>
          <dgm:animLvl val="lvl"/>
          <dgm:resizeHandles val="exact"/>
        </dgm:presLayoutVars>
      </dgm:prSet>
      <dgm:spPr/>
    </dgm:pt>
    <dgm:pt modelId="{0AFD1D37-4551-497D-A9F1-661AC18DD7E4}" type="pres">
      <dgm:prSet presAssocID="{994AFC7E-4FED-459E-84BF-37CF3BBF9FEF}" presName="parentLin" presStyleCnt="0"/>
      <dgm:spPr/>
    </dgm:pt>
    <dgm:pt modelId="{45E280D0-0D1A-4CB5-81CF-421EA4F88724}" type="pres">
      <dgm:prSet presAssocID="{994AFC7E-4FED-459E-84BF-37CF3BBF9FEF}" presName="parentLeftMargin" presStyleLbl="node1" presStyleIdx="0" presStyleCnt="2"/>
      <dgm:spPr/>
    </dgm:pt>
    <dgm:pt modelId="{7B7B9F37-8985-4474-858C-F37C5989F022}" type="pres">
      <dgm:prSet presAssocID="{994AFC7E-4FED-459E-84BF-37CF3BBF9FEF}" presName="parentText" presStyleLbl="node1" presStyleIdx="0" presStyleCnt="2">
        <dgm:presLayoutVars>
          <dgm:chMax val="0"/>
          <dgm:bulletEnabled val="1"/>
        </dgm:presLayoutVars>
      </dgm:prSet>
      <dgm:spPr/>
    </dgm:pt>
    <dgm:pt modelId="{2237AD03-CD4A-469E-8BC4-21CB12A29326}" type="pres">
      <dgm:prSet presAssocID="{994AFC7E-4FED-459E-84BF-37CF3BBF9FEF}" presName="negativeSpace" presStyleCnt="0"/>
      <dgm:spPr/>
    </dgm:pt>
    <dgm:pt modelId="{91CA8612-6A57-4108-99F3-A28FC8E12626}" type="pres">
      <dgm:prSet presAssocID="{994AFC7E-4FED-459E-84BF-37CF3BBF9FEF}" presName="childText" presStyleLbl="conFgAcc1" presStyleIdx="0" presStyleCnt="2">
        <dgm:presLayoutVars>
          <dgm:bulletEnabled val="1"/>
        </dgm:presLayoutVars>
      </dgm:prSet>
      <dgm:spPr/>
    </dgm:pt>
    <dgm:pt modelId="{3505C296-81AE-4E46-9177-AAA76ED789B9}" type="pres">
      <dgm:prSet presAssocID="{D6BA73E2-D7F9-49CF-875B-7B07A72B4244}" presName="spaceBetweenRectangles" presStyleCnt="0"/>
      <dgm:spPr/>
    </dgm:pt>
    <dgm:pt modelId="{D728CE47-4913-44CE-8A41-512559BE6EED}" type="pres">
      <dgm:prSet presAssocID="{41361021-CFF3-4075-AC7D-222D97ADED43}" presName="parentLin" presStyleCnt="0"/>
      <dgm:spPr/>
    </dgm:pt>
    <dgm:pt modelId="{D859EB39-5E05-41AD-A786-5E7727637019}" type="pres">
      <dgm:prSet presAssocID="{41361021-CFF3-4075-AC7D-222D97ADED43}" presName="parentLeftMargin" presStyleLbl="node1" presStyleIdx="0" presStyleCnt="2"/>
      <dgm:spPr/>
    </dgm:pt>
    <dgm:pt modelId="{F0053286-2385-44F2-A4D3-800E2C89CC15}" type="pres">
      <dgm:prSet presAssocID="{41361021-CFF3-4075-AC7D-222D97ADED43}" presName="parentText" presStyleLbl="node1" presStyleIdx="1" presStyleCnt="2">
        <dgm:presLayoutVars>
          <dgm:chMax val="0"/>
          <dgm:bulletEnabled val="1"/>
        </dgm:presLayoutVars>
      </dgm:prSet>
      <dgm:spPr/>
    </dgm:pt>
    <dgm:pt modelId="{9A8473D7-A337-4AA1-A9AD-09FB30A906D4}" type="pres">
      <dgm:prSet presAssocID="{41361021-CFF3-4075-AC7D-222D97ADED43}" presName="negativeSpace" presStyleCnt="0"/>
      <dgm:spPr/>
    </dgm:pt>
    <dgm:pt modelId="{9703D164-20D7-40CD-9118-3FCC87F87E15}" type="pres">
      <dgm:prSet presAssocID="{41361021-CFF3-4075-AC7D-222D97ADED43}" presName="childText" presStyleLbl="conFgAcc1" presStyleIdx="1" presStyleCnt="2" custLinFactX="-23248" custLinFactY="14991" custLinFactNeighborX="-100000" custLinFactNeighborY="100000">
        <dgm:presLayoutVars>
          <dgm:bulletEnabled val="1"/>
        </dgm:presLayoutVars>
      </dgm:prSet>
      <dgm:spPr/>
    </dgm:pt>
  </dgm:ptLst>
  <dgm:cxnLst>
    <dgm:cxn modelId="{B1657B2E-2848-4473-BECC-252FF02EBF3B}" type="presOf" srcId="{41361021-CFF3-4075-AC7D-222D97ADED43}" destId="{D859EB39-5E05-41AD-A786-5E7727637019}" srcOrd="0" destOrd="0" presId="urn:microsoft.com/office/officeart/2005/8/layout/list1"/>
    <dgm:cxn modelId="{E6766833-0D3F-4888-9812-10B9AC7C4067}" srcId="{41361021-CFF3-4075-AC7D-222D97ADED43}" destId="{9170357E-F4C9-4F8B-A9AE-F2213D4710E7}" srcOrd="0" destOrd="0" parTransId="{B858EE9A-7511-4A93-882D-1D7F18BE8554}" sibTransId="{503D24DB-06AE-4103-88C2-301E612E1F8B}"/>
    <dgm:cxn modelId="{90D2B133-91E8-4BD5-8907-5D46FC49508E}" srcId="{69583367-BDF2-468C-8D12-58348E570633}" destId="{41361021-CFF3-4075-AC7D-222D97ADED43}" srcOrd="1" destOrd="0" parTransId="{4B01103A-C4F9-4B96-BDB8-7D3DD358D0D4}" sibTransId="{64251BE9-57BC-4839-89A0-3228A4CD19D2}"/>
    <dgm:cxn modelId="{F2A7E033-1EF3-4728-B59D-36C3FBD8B527}" type="presOf" srcId="{9170357E-F4C9-4F8B-A9AE-F2213D4710E7}" destId="{9703D164-20D7-40CD-9118-3FCC87F87E15}" srcOrd="0" destOrd="0" presId="urn:microsoft.com/office/officeart/2005/8/layout/list1"/>
    <dgm:cxn modelId="{DF03E14E-7314-4B79-A8D6-80355E127467}" srcId="{994AFC7E-4FED-459E-84BF-37CF3BBF9FEF}" destId="{1FDF1444-4461-4161-8006-F657BACDC9BE}" srcOrd="0" destOrd="0" parTransId="{45332E23-04BE-4755-9CD8-177D7196BE5A}" sibTransId="{258C3AF9-2DBA-484F-8A47-5EB8C966BC95}"/>
    <dgm:cxn modelId="{0F5F3B84-548C-45F7-ADE3-2FA0E315F542}" type="presOf" srcId="{41361021-CFF3-4075-AC7D-222D97ADED43}" destId="{F0053286-2385-44F2-A4D3-800E2C89CC15}" srcOrd="1" destOrd="0" presId="urn:microsoft.com/office/officeart/2005/8/layout/list1"/>
    <dgm:cxn modelId="{86EEDA8E-5C9C-4BEA-9C3B-DE8C751D9DC5}" type="presOf" srcId="{994AFC7E-4FED-459E-84BF-37CF3BBF9FEF}" destId="{45E280D0-0D1A-4CB5-81CF-421EA4F88724}" srcOrd="0" destOrd="0" presId="urn:microsoft.com/office/officeart/2005/8/layout/list1"/>
    <dgm:cxn modelId="{D6C12E9A-2FE9-4F2F-8015-4EFA60AA880A}" type="presOf" srcId="{994AFC7E-4FED-459E-84BF-37CF3BBF9FEF}" destId="{7B7B9F37-8985-4474-858C-F37C5989F022}" srcOrd="1" destOrd="0" presId="urn:microsoft.com/office/officeart/2005/8/layout/list1"/>
    <dgm:cxn modelId="{96748EAD-A4E9-4E14-A77E-CD2B47CB5724}" type="presOf" srcId="{1FDF1444-4461-4161-8006-F657BACDC9BE}" destId="{91CA8612-6A57-4108-99F3-A28FC8E12626}" srcOrd="0" destOrd="0" presId="urn:microsoft.com/office/officeart/2005/8/layout/list1"/>
    <dgm:cxn modelId="{FB6C59D3-C957-4F10-BF90-4B4CD1A93FDF}" srcId="{69583367-BDF2-468C-8D12-58348E570633}" destId="{994AFC7E-4FED-459E-84BF-37CF3BBF9FEF}" srcOrd="0" destOrd="0" parTransId="{AD5F83BB-C95E-4F0A-9D89-5F4B338358E1}" sibTransId="{D6BA73E2-D7F9-49CF-875B-7B07A72B4244}"/>
    <dgm:cxn modelId="{3610A3F1-E1BB-4305-8CC2-2CE189B2934A}" type="presOf" srcId="{69583367-BDF2-468C-8D12-58348E570633}" destId="{0FE04404-7E95-46B4-A6A4-93F869449E1F}" srcOrd="0" destOrd="0" presId="urn:microsoft.com/office/officeart/2005/8/layout/list1"/>
    <dgm:cxn modelId="{99BB1E82-523F-42C2-8EBA-2F0B017C3996}" type="presParOf" srcId="{0FE04404-7E95-46B4-A6A4-93F869449E1F}" destId="{0AFD1D37-4551-497D-A9F1-661AC18DD7E4}" srcOrd="0" destOrd="0" presId="urn:microsoft.com/office/officeart/2005/8/layout/list1"/>
    <dgm:cxn modelId="{5BED16A1-E560-477C-B048-D11902280CAB}" type="presParOf" srcId="{0AFD1D37-4551-497D-A9F1-661AC18DD7E4}" destId="{45E280D0-0D1A-4CB5-81CF-421EA4F88724}" srcOrd="0" destOrd="0" presId="urn:microsoft.com/office/officeart/2005/8/layout/list1"/>
    <dgm:cxn modelId="{7EFCA0A7-B675-4DB1-B2BD-1E14D3CA4265}" type="presParOf" srcId="{0AFD1D37-4551-497D-A9F1-661AC18DD7E4}" destId="{7B7B9F37-8985-4474-858C-F37C5989F022}" srcOrd="1" destOrd="0" presId="urn:microsoft.com/office/officeart/2005/8/layout/list1"/>
    <dgm:cxn modelId="{BB079FAC-8541-43D1-A22C-44032EDEDACD}" type="presParOf" srcId="{0FE04404-7E95-46B4-A6A4-93F869449E1F}" destId="{2237AD03-CD4A-469E-8BC4-21CB12A29326}" srcOrd="1" destOrd="0" presId="urn:microsoft.com/office/officeart/2005/8/layout/list1"/>
    <dgm:cxn modelId="{18CB2FE3-BCB4-4425-AD3D-24737F5C78FF}" type="presParOf" srcId="{0FE04404-7E95-46B4-A6A4-93F869449E1F}" destId="{91CA8612-6A57-4108-99F3-A28FC8E12626}" srcOrd="2" destOrd="0" presId="urn:microsoft.com/office/officeart/2005/8/layout/list1"/>
    <dgm:cxn modelId="{C1EBC5F2-B624-4D2A-BF27-E2812BC0DEAB}" type="presParOf" srcId="{0FE04404-7E95-46B4-A6A4-93F869449E1F}" destId="{3505C296-81AE-4E46-9177-AAA76ED789B9}" srcOrd="3" destOrd="0" presId="urn:microsoft.com/office/officeart/2005/8/layout/list1"/>
    <dgm:cxn modelId="{193847DB-F07D-4766-93F8-D5013BB466AA}" type="presParOf" srcId="{0FE04404-7E95-46B4-A6A4-93F869449E1F}" destId="{D728CE47-4913-44CE-8A41-512559BE6EED}" srcOrd="4" destOrd="0" presId="urn:microsoft.com/office/officeart/2005/8/layout/list1"/>
    <dgm:cxn modelId="{D3335BC1-3DEE-4413-A7A1-D002AECB3E72}" type="presParOf" srcId="{D728CE47-4913-44CE-8A41-512559BE6EED}" destId="{D859EB39-5E05-41AD-A786-5E7727637019}" srcOrd="0" destOrd="0" presId="urn:microsoft.com/office/officeart/2005/8/layout/list1"/>
    <dgm:cxn modelId="{35E75C3A-3D58-4C84-82EB-33A6ABE0A985}" type="presParOf" srcId="{D728CE47-4913-44CE-8A41-512559BE6EED}" destId="{F0053286-2385-44F2-A4D3-800E2C89CC15}" srcOrd="1" destOrd="0" presId="urn:microsoft.com/office/officeart/2005/8/layout/list1"/>
    <dgm:cxn modelId="{66507959-981C-4477-B1D8-59777D7352E6}" type="presParOf" srcId="{0FE04404-7E95-46B4-A6A4-93F869449E1F}" destId="{9A8473D7-A337-4AA1-A9AD-09FB30A906D4}" srcOrd="5" destOrd="0" presId="urn:microsoft.com/office/officeart/2005/8/layout/list1"/>
    <dgm:cxn modelId="{AD32334E-0707-49A6-A034-30D83BA094EA}" type="presParOf" srcId="{0FE04404-7E95-46B4-A6A4-93F869449E1F}" destId="{9703D164-20D7-40CD-9118-3FCC87F87E15}"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2EA496D0-E14A-4617-B7F7-510504926041}" type="doc">
      <dgm:prSet loTypeId="urn:microsoft.com/office/officeart/2005/8/layout/list1" loCatId="list" qsTypeId="urn:microsoft.com/office/officeart/2005/8/quickstyle/3d1" qsCatId="3D" csTypeId="urn:microsoft.com/office/officeart/2005/8/colors/accent1_2" csCatId="accent1" phldr="1"/>
      <dgm:spPr/>
      <dgm:t>
        <a:bodyPr/>
        <a:lstStyle/>
        <a:p>
          <a:endParaRPr lang="es-CR"/>
        </a:p>
      </dgm:t>
    </dgm:pt>
    <dgm:pt modelId="{A3E5F153-FE38-4331-B57E-C0B33BB616DD}">
      <dgm:prSet phldrT="[Texto]"/>
      <dgm:spPr>
        <a:solidFill>
          <a:schemeClr val="accent2"/>
        </a:solidFill>
      </dgm:spPr>
      <dgm:t>
        <a:bodyPr/>
        <a:lstStyle/>
        <a:p>
          <a:r>
            <a:rPr lang="es-CR" b="1" dirty="0"/>
            <a:t>Cosas fungibles</a:t>
          </a:r>
        </a:p>
      </dgm:t>
    </dgm:pt>
    <dgm:pt modelId="{03739F4E-2674-4EFC-9B54-3D648F7E72FA}" type="parTrans" cxnId="{715904E0-2822-4FAF-95E2-1A17EC6FD27D}">
      <dgm:prSet/>
      <dgm:spPr/>
      <dgm:t>
        <a:bodyPr/>
        <a:lstStyle/>
        <a:p>
          <a:endParaRPr lang="es-CR"/>
        </a:p>
      </dgm:t>
    </dgm:pt>
    <dgm:pt modelId="{322D4B9A-CEAA-4D6B-A300-B9CFA3DB4932}" type="sibTrans" cxnId="{715904E0-2822-4FAF-95E2-1A17EC6FD27D}">
      <dgm:prSet/>
      <dgm:spPr/>
      <dgm:t>
        <a:bodyPr/>
        <a:lstStyle/>
        <a:p>
          <a:endParaRPr lang="es-CR"/>
        </a:p>
      </dgm:t>
    </dgm:pt>
    <dgm:pt modelId="{D595F4A5-345E-4C21-8985-DE0610FE30B0}">
      <dgm:prSet phldrT="[Texto]"/>
      <dgm:spPr>
        <a:solidFill>
          <a:srgbClr val="0070C0"/>
        </a:solidFill>
      </dgm:spPr>
      <dgm:t>
        <a:bodyPr/>
        <a:lstStyle/>
        <a:p>
          <a:r>
            <a:rPr lang="es-CR" b="1" dirty="0"/>
            <a:t>Cosas no fungibles</a:t>
          </a:r>
        </a:p>
      </dgm:t>
    </dgm:pt>
    <dgm:pt modelId="{7B384D88-81BF-4952-A795-D0B62DEF3974}" type="parTrans" cxnId="{AE5FB5A6-CBC7-4F82-AD3E-0CB23D4B67EF}">
      <dgm:prSet/>
      <dgm:spPr/>
      <dgm:t>
        <a:bodyPr/>
        <a:lstStyle/>
        <a:p>
          <a:endParaRPr lang="es-CR"/>
        </a:p>
      </dgm:t>
    </dgm:pt>
    <dgm:pt modelId="{6AD837F3-DD25-417F-8109-BA13C1546003}" type="sibTrans" cxnId="{AE5FB5A6-CBC7-4F82-AD3E-0CB23D4B67EF}">
      <dgm:prSet/>
      <dgm:spPr/>
      <dgm:t>
        <a:bodyPr/>
        <a:lstStyle/>
        <a:p>
          <a:endParaRPr lang="es-CR"/>
        </a:p>
      </dgm:t>
    </dgm:pt>
    <dgm:pt modelId="{0449FA3F-E666-43CC-92A0-790180C499EC}">
      <dgm:prSet phldrT="[Texto]"/>
      <dgm:spPr/>
      <dgm:t>
        <a:bodyPr/>
        <a:lstStyle/>
        <a:p>
          <a:pPr algn="just"/>
          <a:r>
            <a:rPr lang="es-CR" dirty="0"/>
            <a:t>Llamadas también “cosas de género”. Son las que, por hallarse sólo determinadas por su número, peso o medida, pueden ser utilizadas indiferentemente una por otra para realizar un pago. Son cosas sustituibles, subrogables, representables.</a:t>
          </a:r>
        </a:p>
      </dgm:t>
    </dgm:pt>
    <dgm:pt modelId="{B58912D6-C9AF-4F1C-A787-C072E2E1986E}" type="parTrans" cxnId="{6E71B36A-9EFE-4523-842C-61802BEA5F43}">
      <dgm:prSet/>
      <dgm:spPr/>
      <dgm:t>
        <a:bodyPr/>
        <a:lstStyle/>
        <a:p>
          <a:endParaRPr lang="es-CR"/>
        </a:p>
      </dgm:t>
    </dgm:pt>
    <dgm:pt modelId="{448F6207-DB61-4896-A2A8-94553A3A9FC8}" type="sibTrans" cxnId="{6E71B36A-9EFE-4523-842C-61802BEA5F43}">
      <dgm:prSet/>
      <dgm:spPr/>
      <dgm:t>
        <a:bodyPr/>
        <a:lstStyle/>
        <a:p>
          <a:endParaRPr lang="es-CR"/>
        </a:p>
      </dgm:t>
    </dgm:pt>
    <dgm:pt modelId="{08AB8A7F-4C00-492F-9A9E-CD18C1E85386}">
      <dgm:prSet phldrT="[Texto]"/>
      <dgm:spPr/>
      <dgm:t>
        <a:bodyPr/>
        <a:lstStyle/>
        <a:p>
          <a:pPr algn="just"/>
          <a:r>
            <a:rPr lang="es-CR" dirty="0"/>
            <a:t>Toda cosa </a:t>
          </a:r>
          <a:r>
            <a:rPr lang="es-CR" b="1" dirty="0"/>
            <a:t>individualmente considerada </a:t>
          </a:r>
          <a:r>
            <a:rPr lang="es-CR" dirty="0"/>
            <a:t>desde un punto de vista rigurosamente físico, que presenta caracteres y elementos que la individualizan y la hacen distinguir de las demás aunque esté comprendida en la misma categoría.</a:t>
          </a:r>
        </a:p>
      </dgm:t>
    </dgm:pt>
    <dgm:pt modelId="{D3FAF614-5245-49D9-9E50-85357E238C38}" type="parTrans" cxnId="{1A1E021C-34F3-47A2-B316-08CE0A4B9E9F}">
      <dgm:prSet/>
      <dgm:spPr/>
      <dgm:t>
        <a:bodyPr/>
        <a:lstStyle/>
        <a:p>
          <a:endParaRPr lang="es-CR"/>
        </a:p>
      </dgm:t>
    </dgm:pt>
    <dgm:pt modelId="{42A302C4-5E8C-4CD4-A561-BA642D927363}" type="sibTrans" cxnId="{1A1E021C-34F3-47A2-B316-08CE0A4B9E9F}">
      <dgm:prSet/>
      <dgm:spPr/>
      <dgm:t>
        <a:bodyPr/>
        <a:lstStyle/>
        <a:p>
          <a:endParaRPr lang="es-CR"/>
        </a:p>
      </dgm:t>
    </dgm:pt>
    <dgm:pt modelId="{2E737F6A-3C2A-44C8-871B-32DCA376F095}" type="pres">
      <dgm:prSet presAssocID="{2EA496D0-E14A-4617-B7F7-510504926041}" presName="linear" presStyleCnt="0">
        <dgm:presLayoutVars>
          <dgm:dir/>
          <dgm:animLvl val="lvl"/>
          <dgm:resizeHandles val="exact"/>
        </dgm:presLayoutVars>
      </dgm:prSet>
      <dgm:spPr/>
    </dgm:pt>
    <dgm:pt modelId="{938672C2-C802-447D-A97B-CDE883D40375}" type="pres">
      <dgm:prSet presAssocID="{A3E5F153-FE38-4331-B57E-C0B33BB616DD}" presName="parentLin" presStyleCnt="0"/>
      <dgm:spPr/>
    </dgm:pt>
    <dgm:pt modelId="{EAE98E3C-517E-4742-8548-86A4765405D1}" type="pres">
      <dgm:prSet presAssocID="{A3E5F153-FE38-4331-B57E-C0B33BB616DD}" presName="parentLeftMargin" presStyleLbl="node1" presStyleIdx="0" presStyleCnt="2"/>
      <dgm:spPr/>
    </dgm:pt>
    <dgm:pt modelId="{B470D987-1146-43EB-B5CC-B0176F529716}" type="pres">
      <dgm:prSet presAssocID="{A3E5F153-FE38-4331-B57E-C0B33BB616DD}" presName="parentText" presStyleLbl="node1" presStyleIdx="0" presStyleCnt="2">
        <dgm:presLayoutVars>
          <dgm:chMax val="0"/>
          <dgm:bulletEnabled val="1"/>
        </dgm:presLayoutVars>
      </dgm:prSet>
      <dgm:spPr/>
    </dgm:pt>
    <dgm:pt modelId="{55E5EE8C-8AB1-4548-914C-00EA2A7193C1}" type="pres">
      <dgm:prSet presAssocID="{A3E5F153-FE38-4331-B57E-C0B33BB616DD}" presName="negativeSpace" presStyleCnt="0"/>
      <dgm:spPr/>
    </dgm:pt>
    <dgm:pt modelId="{10DADA52-9E75-4110-A2E3-89F973E62288}" type="pres">
      <dgm:prSet presAssocID="{A3E5F153-FE38-4331-B57E-C0B33BB616DD}" presName="childText" presStyleLbl="conFgAcc1" presStyleIdx="0" presStyleCnt="2">
        <dgm:presLayoutVars>
          <dgm:bulletEnabled val="1"/>
        </dgm:presLayoutVars>
      </dgm:prSet>
      <dgm:spPr/>
    </dgm:pt>
    <dgm:pt modelId="{CBB94B20-D445-493F-9EFC-7886FD05EE0F}" type="pres">
      <dgm:prSet presAssocID="{322D4B9A-CEAA-4D6B-A300-B9CFA3DB4932}" presName="spaceBetweenRectangles" presStyleCnt="0"/>
      <dgm:spPr/>
    </dgm:pt>
    <dgm:pt modelId="{8F1AA2AD-6714-4E38-93E5-019009852FF0}" type="pres">
      <dgm:prSet presAssocID="{D595F4A5-345E-4C21-8985-DE0610FE30B0}" presName="parentLin" presStyleCnt="0"/>
      <dgm:spPr/>
    </dgm:pt>
    <dgm:pt modelId="{B2190B90-5FAB-43F8-BFC0-0B29EB6E1AA1}" type="pres">
      <dgm:prSet presAssocID="{D595F4A5-345E-4C21-8985-DE0610FE30B0}" presName="parentLeftMargin" presStyleLbl="node1" presStyleIdx="0" presStyleCnt="2"/>
      <dgm:spPr/>
    </dgm:pt>
    <dgm:pt modelId="{C842199D-86D4-4736-A8AF-253A7E4E76E0}" type="pres">
      <dgm:prSet presAssocID="{D595F4A5-345E-4C21-8985-DE0610FE30B0}" presName="parentText" presStyleLbl="node1" presStyleIdx="1" presStyleCnt="2">
        <dgm:presLayoutVars>
          <dgm:chMax val="0"/>
          <dgm:bulletEnabled val="1"/>
        </dgm:presLayoutVars>
      </dgm:prSet>
      <dgm:spPr/>
    </dgm:pt>
    <dgm:pt modelId="{6D1FFB3C-50CA-48AA-9F85-31D67D472592}" type="pres">
      <dgm:prSet presAssocID="{D595F4A5-345E-4C21-8985-DE0610FE30B0}" presName="negativeSpace" presStyleCnt="0"/>
      <dgm:spPr/>
    </dgm:pt>
    <dgm:pt modelId="{38896028-24E1-4D34-BBFB-29C304077BF0}" type="pres">
      <dgm:prSet presAssocID="{D595F4A5-345E-4C21-8985-DE0610FE30B0}" presName="childText" presStyleLbl="conFgAcc1" presStyleIdx="1" presStyleCnt="2">
        <dgm:presLayoutVars>
          <dgm:bulletEnabled val="1"/>
        </dgm:presLayoutVars>
      </dgm:prSet>
      <dgm:spPr/>
    </dgm:pt>
  </dgm:ptLst>
  <dgm:cxnLst>
    <dgm:cxn modelId="{F2D2F908-641A-466E-B726-7CBD665CD6F3}" type="presOf" srcId="{08AB8A7F-4C00-492F-9A9E-CD18C1E85386}" destId="{38896028-24E1-4D34-BBFB-29C304077BF0}" srcOrd="0" destOrd="0" presId="urn:microsoft.com/office/officeart/2005/8/layout/list1"/>
    <dgm:cxn modelId="{1A1E021C-34F3-47A2-B316-08CE0A4B9E9F}" srcId="{D595F4A5-345E-4C21-8985-DE0610FE30B0}" destId="{08AB8A7F-4C00-492F-9A9E-CD18C1E85386}" srcOrd="0" destOrd="0" parTransId="{D3FAF614-5245-49D9-9E50-85357E238C38}" sibTransId="{42A302C4-5E8C-4CD4-A561-BA642D927363}"/>
    <dgm:cxn modelId="{C6CCBD1D-DC31-4EF2-A69E-FF4CBE8F4431}" type="presOf" srcId="{2EA496D0-E14A-4617-B7F7-510504926041}" destId="{2E737F6A-3C2A-44C8-871B-32DCA376F095}" srcOrd="0" destOrd="0" presId="urn:microsoft.com/office/officeart/2005/8/layout/list1"/>
    <dgm:cxn modelId="{103F3823-9369-48F3-B802-F047C3136E7B}" type="presOf" srcId="{A3E5F153-FE38-4331-B57E-C0B33BB616DD}" destId="{B470D987-1146-43EB-B5CC-B0176F529716}" srcOrd="1" destOrd="0" presId="urn:microsoft.com/office/officeart/2005/8/layout/list1"/>
    <dgm:cxn modelId="{6E71B36A-9EFE-4523-842C-61802BEA5F43}" srcId="{A3E5F153-FE38-4331-B57E-C0B33BB616DD}" destId="{0449FA3F-E666-43CC-92A0-790180C499EC}" srcOrd="0" destOrd="0" parTransId="{B58912D6-C9AF-4F1C-A787-C072E2E1986E}" sibTransId="{448F6207-DB61-4896-A2A8-94553A3A9FC8}"/>
    <dgm:cxn modelId="{BA533E87-4BFD-4B66-A8E3-EDDFF489D8F4}" type="presOf" srcId="{D595F4A5-345E-4C21-8985-DE0610FE30B0}" destId="{B2190B90-5FAB-43F8-BFC0-0B29EB6E1AA1}" srcOrd="0" destOrd="0" presId="urn:microsoft.com/office/officeart/2005/8/layout/list1"/>
    <dgm:cxn modelId="{852EBC8E-2061-4F86-BA75-AA37E987607A}" type="presOf" srcId="{0449FA3F-E666-43CC-92A0-790180C499EC}" destId="{10DADA52-9E75-4110-A2E3-89F973E62288}" srcOrd="0" destOrd="0" presId="urn:microsoft.com/office/officeart/2005/8/layout/list1"/>
    <dgm:cxn modelId="{AE5FB5A6-CBC7-4F82-AD3E-0CB23D4B67EF}" srcId="{2EA496D0-E14A-4617-B7F7-510504926041}" destId="{D595F4A5-345E-4C21-8985-DE0610FE30B0}" srcOrd="1" destOrd="0" parTransId="{7B384D88-81BF-4952-A795-D0B62DEF3974}" sibTransId="{6AD837F3-DD25-417F-8109-BA13C1546003}"/>
    <dgm:cxn modelId="{98818DB6-D725-4CD4-BF86-FBEF40668494}" type="presOf" srcId="{D595F4A5-345E-4C21-8985-DE0610FE30B0}" destId="{C842199D-86D4-4736-A8AF-253A7E4E76E0}" srcOrd="1" destOrd="0" presId="urn:microsoft.com/office/officeart/2005/8/layout/list1"/>
    <dgm:cxn modelId="{7070E8BD-0724-4C7F-9EAA-89B7B3AEE9F3}" type="presOf" srcId="{A3E5F153-FE38-4331-B57E-C0B33BB616DD}" destId="{EAE98E3C-517E-4742-8548-86A4765405D1}" srcOrd="0" destOrd="0" presId="urn:microsoft.com/office/officeart/2005/8/layout/list1"/>
    <dgm:cxn modelId="{715904E0-2822-4FAF-95E2-1A17EC6FD27D}" srcId="{2EA496D0-E14A-4617-B7F7-510504926041}" destId="{A3E5F153-FE38-4331-B57E-C0B33BB616DD}" srcOrd="0" destOrd="0" parTransId="{03739F4E-2674-4EFC-9B54-3D648F7E72FA}" sibTransId="{322D4B9A-CEAA-4D6B-A300-B9CFA3DB4932}"/>
    <dgm:cxn modelId="{C64B1D40-3B5E-441A-8A1C-0A1211158E48}" type="presParOf" srcId="{2E737F6A-3C2A-44C8-871B-32DCA376F095}" destId="{938672C2-C802-447D-A97B-CDE883D40375}" srcOrd="0" destOrd="0" presId="urn:microsoft.com/office/officeart/2005/8/layout/list1"/>
    <dgm:cxn modelId="{E37B60C7-5A59-4229-B7BD-49E1204EF2F1}" type="presParOf" srcId="{938672C2-C802-447D-A97B-CDE883D40375}" destId="{EAE98E3C-517E-4742-8548-86A4765405D1}" srcOrd="0" destOrd="0" presId="urn:microsoft.com/office/officeart/2005/8/layout/list1"/>
    <dgm:cxn modelId="{1644574D-8011-4813-AA09-9591749D3E17}" type="presParOf" srcId="{938672C2-C802-447D-A97B-CDE883D40375}" destId="{B470D987-1146-43EB-B5CC-B0176F529716}" srcOrd="1" destOrd="0" presId="urn:microsoft.com/office/officeart/2005/8/layout/list1"/>
    <dgm:cxn modelId="{99A48674-1547-402B-AC47-D1186009A141}" type="presParOf" srcId="{2E737F6A-3C2A-44C8-871B-32DCA376F095}" destId="{55E5EE8C-8AB1-4548-914C-00EA2A7193C1}" srcOrd="1" destOrd="0" presId="urn:microsoft.com/office/officeart/2005/8/layout/list1"/>
    <dgm:cxn modelId="{D5F8E256-4FBF-4099-9404-039CE67ACC8B}" type="presParOf" srcId="{2E737F6A-3C2A-44C8-871B-32DCA376F095}" destId="{10DADA52-9E75-4110-A2E3-89F973E62288}" srcOrd="2" destOrd="0" presId="urn:microsoft.com/office/officeart/2005/8/layout/list1"/>
    <dgm:cxn modelId="{541B3C1B-CF16-4BBB-B84E-28B0CD72B492}" type="presParOf" srcId="{2E737F6A-3C2A-44C8-871B-32DCA376F095}" destId="{CBB94B20-D445-493F-9EFC-7886FD05EE0F}" srcOrd="3" destOrd="0" presId="urn:microsoft.com/office/officeart/2005/8/layout/list1"/>
    <dgm:cxn modelId="{CCB1C8E8-CBDF-4E98-8357-A1425A9922D4}" type="presParOf" srcId="{2E737F6A-3C2A-44C8-871B-32DCA376F095}" destId="{8F1AA2AD-6714-4E38-93E5-019009852FF0}" srcOrd="4" destOrd="0" presId="urn:microsoft.com/office/officeart/2005/8/layout/list1"/>
    <dgm:cxn modelId="{6307E652-4761-4481-A13F-8F8CE32F9369}" type="presParOf" srcId="{8F1AA2AD-6714-4E38-93E5-019009852FF0}" destId="{B2190B90-5FAB-43F8-BFC0-0B29EB6E1AA1}" srcOrd="0" destOrd="0" presId="urn:microsoft.com/office/officeart/2005/8/layout/list1"/>
    <dgm:cxn modelId="{A66C6D5E-F872-45CB-8EF1-ECE78E6D32BF}" type="presParOf" srcId="{8F1AA2AD-6714-4E38-93E5-019009852FF0}" destId="{C842199D-86D4-4736-A8AF-253A7E4E76E0}" srcOrd="1" destOrd="0" presId="urn:microsoft.com/office/officeart/2005/8/layout/list1"/>
    <dgm:cxn modelId="{E73D1476-D1B4-4FB7-9C52-9F6A171ACE08}" type="presParOf" srcId="{2E737F6A-3C2A-44C8-871B-32DCA376F095}" destId="{6D1FFB3C-50CA-48AA-9F85-31D67D472592}" srcOrd="5" destOrd="0" presId="urn:microsoft.com/office/officeart/2005/8/layout/list1"/>
    <dgm:cxn modelId="{506EAB73-CAA3-4816-8A5F-A68140FC26FD}" type="presParOf" srcId="{2E737F6A-3C2A-44C8-871B-32DCA376F095}" destId="{38896028-24E1-4D34-BBFB-29C304077BF0}"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FA5CCFD4-B9F7-423B-B6AB-C61F36EF2533}" type="doc">
      <dgm:prSet loTypeId="urn:microsoft.com/office/officeart/2005/8/layout/list1" loCatId="list" qsTypeId="urn:microsoft.com/office/officeart/2005/8/quickstyle/3d1" qsCatId="3D" csTypeId="urn:microsoft.com/office/officeart/2005/8/colors/colorful5" csCatId="colorful" phldr="1"/>
      <dgm:spPr/>
      <dgm:t>
        <a:bodyPr/>
        <a:lstStyle/>
        <a:p>
          <a:endParaRPr lang="es-CR"/>
        </a:p>
      </dgm:t>
    </dgm:pt>
    <dgm:pt modelId="{36B71A74-60DD-417C-9B3F-0AC8F533A5F8}">
      <dgm:prSet phldrT="[Texto]"/>
      <dgm:spPr>
        <a:gradFill rotWithShape="0">
          <a:gsLst>
            <a:gs pos="0">
              <a:schemeClr val="accent3"/>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gradFill>
      </dgm:spPr>
      <dgm:t>
        <a:bodyPr/>
        <a:lstStyle/>
        <a:p>
          <a:r>
            <a:rPr lang="es-CR" dirty="0"/>
            <a:t>Cosas consumibles</a:t>
          </a:r>
        </a:p>
      </dgm:t>
    </dgm:pt>
    <dgm:pt modelId="{6326D1E9-5FCB-4C38-876B-103E4072F217}" type="parTrans" cxnId="{7A74155D-02F3-44CB-96E2-A03724517B8C}">
      <dgm:prSet/>
      <dgm:spPr/>
      <dgm:t>
        <a:bodyPr/>
        <a:lstStyle/>
        <a:p>
          <a:endParaRPr lang="es-CR"/>
        </a:p>
      </dgm:t>
    </dgm:pt>
    <dgm:pt modelId="{D32C5C7C-AEEA-458F-8B5A-0F2AF2EB887D}" type="sibTrans" cxnId="{7A74155D-02F3-44CB-96E2-A03724517B8C}">
      <dgm:prSet/>
      <dgm:spPr/>
      <dgm:t>
        <a:bodyPr/>
        <a:lstStyle/>
        <a:p>
          <a:endParaRPr lang="es-CR"/>
        </a:p>
      </dgm:t>
    </dgm:pt>
    <dgm:pt modelId="{944A4291-2BA4-4216-978F-4F9F9563F529}">
      <dgm:prSet phldrT="[Texto]"/>
      <dgm:spPr/>
      <dgm:t>
        <a:bodyPr/>
        <a:lstStyle/>
        <a:p>
          <a:pPr algn="just"/>
          <a:r>
            <a:rPr lang="es-CR" dirty="0"/>
            <a:t>Son aquellas que no pueden ser usadas sin que se destruyan (como los alimentos y los combustibles) o se enajenen (que es un consumo para que las usa, como en el caso del dinero). No pueden ser usadas más que una vez.</a:t>
          </a:r>
        </a:p>
      </dgm:t>
    </dgm:pt>
    <dgm:pt modelId="{88BCB319-1113-450C-AAB3-32FAC2DC4FE1}" type="parTrans" cxnId="{174EB5E1-9BF0-4CCD-A308-BD80B06AAC11}">
      <dgm:prSet/>
      <dgm:spPr/>
      <dgm:t>
        <a:bodyPr/>
        <a:lstStyle/>
        <a:p>
          <a:endParaRPr lang="es-CR"/>
        </a:p>
      </dgm:t>
    </dgm:pt>
    <dgm:pt modelId="{C9999961-82F6-4C45-8042-19A983616769}" type="sibTrans" cxnId="{174EB5E1-9BF0-4CCD-A308-BD80B06AAC11}">
      <dgm:prSet/>
      <dgm:spPr/>
      <dgm:t>
        <a:bodyPr/>
        <a:lstStyle/>
        <a:p>
          <a:endParaRPr lang="es-CR"/>
        </a:p>
      </dgm:t>
    </dgm:pt>
    <dgm:pt modelId="{813F465C-9F9E-4044-87E0-6906DF4E093F}">
      <dgm:prSet phldrT="[Texto]"/>
      <dgm:spPr/>
      <dgm:t>
        <a:bodyPr/>
        <a:lstStyle/>
        <a:p>
          <a:r>
            <a:rPr lang="es-CR" dirty="0"/>
            <a:t>Cosas no consumibles</a:t>
          </a:r>
        </a:p>
      </dgm:t>
    </dgm:pt>
    <dgm:pt modelId="{25FD0084-9832-43ED-845E-C2D37CD61824}" type="parTrans" cxnId="{78D7EDFF-C071-4FC1-9D03-E04644928592}">
      <dgm:prSet/>
      <dgm:spPr/>
      <dgm:t>
        <a:bodyPr/>
        <a:lstStyle/>
        <a:p>
          <a:endParaRPr lang="es-CR"/>
        </a:p>
      </dgm:t>
    </dgm:pt>
    <dgm:pt modelId="{27557F10-A91C-4CA3-BA12-B2203782850B}" type="sibTrans" cxnId="{78D7EDFF-C071-4FC1-9D03-E04644928592}">
      <dgm:prSet/>
      <dgm:spPr/>
      <dgm:t>
        <a:bodyPr/>
        <a:lstStyle/>
        <a:p>
          <a:endParaRPr lang="es-CR"/>
        </a:p>
      </dgm:t>
    </dgm:pt>
    <dgm:pt modelId="{C2567B38-BAE2-4561-8765-50D04B97AE65}">
      <dgm:prSet phldrT="[Texto]"/>
      <dgm:spPr/>
      <dgm:t>
        <a:bodyPr/>
        <a:lstStyle/>
        <a:p>
          <a:pPr algn="just"/>
          <a:r>
            <a:rPr lang="es-CR" dirty="0"/>
            <a:t>Son aquellas que se pueden usar por un tiempo indefinido sin que al uso corresponda ni destrucción, ni sensible y apreciable alteración de su esencia. Por ejemplo terrenos, casas, libros y demás.</a:t>
          </a:r>
        </a:p>
      </dgm:t>
    </dgm:pt>
    <dgm:pt modelId="{CC55656B-DD59-4E17-808C-198BACAA31C7}" type="parTrans" cxnId="{781A488F-FB2B-43F3-B6D5-8B401BCB6234}">
      <dgm:prSet/>
      <dgm:spPr/>
      <dgm:t>
        <a:bodyPr/>
        <a:lstStyle/>
        <a:p>
          <a:endParaRPr lang="en-US"/>
        </a:p>
      </dgm:t>
    </dgm:pt>
    <dgm:pt modelId="{A1046192-9AB9-4B9F-BCB4-F61D60899623}" type="sibTrans" cxnId="{781A488F-FB2B-43F3-B6D5-8B401BCB6234}">
      <dgm:prSet/>
      <dgm:spPr/>
      <dgm:t>
        <a:bodyPr/>
        <a:lstStyle/>
        <a:p>
          <a:endParaRPr lang="en-US"/>
        </a:p>
      </dgm:t>
    </dgm:pt>
    <dgm:pt modelId="{3DA42952-0062-4A09-ACA0-E870DD4D9833}" type="pres">
      <dgm:prSet presAssocID="{FA5CCFD4-B9F7-423B-B6AB-C61F36EF2533}" presName="linear" presStyleCnt="0">
        <dgm:presLayoutVars>
          <dgm:dir/>
          <dgm:animLvl val="lvl"/>
          <dgm:resizeHandles val="exact"/>
        </dgm:presLayoutVars>
      </dgm:prSet>
      <dgm:spPr/>
    </dgm:pt>
    <dgm:pt modelId="{ACC0B90E-2447-4F3B-80B8-024DA9EC1C70}" type="pres">
      <dgm:prSet presAssocID="{36B71A74-60DD-417C-9B3F-0AC8F533A5F8}" presName="parentLin" presStyleCnt="0"/>
      <dgm:spPr/>
    </dgm:pt>
    <dgm:pt modelId="{89BFD2B4-F345-44C5-B772-47153D4C2C85}" type="pres">
      <dgm:prSet presAssocID="{36B71A74-60DD-417C-9B3F-0AC8F533A5F8}" presName="parentLeftMargin" presStyleLbl="node1" presStyleIdx="0" presStyleCnt="2"/>
      <dgm:spPr/>
    </dgm:pt>
    <dgm:pt modelId="{1F78BEFF-1EF0-41AB-804E-AC3996EF915E}" type="pres">
      <dgm:prSet presAssocID="{36B71A74-60DD-417C-9B3F-0AC8F533A5F8}" presName="parentText" presStyleLbl="node1" presStyleIdx="0" presStyleCnt="2">
        <dgm:presLayoutVars>
          <dgm:chMax val="0"/>
          <dgm:bulletEnabled val="1"/>
        </dgm:presLayoutVars>
      </dgm:prSet>
      <dgm:spPr/>
    </dgm:pt>
    <dgm:pt modelId="{42836988-5ABB-476D-8BAF-AF09C409D50E}" type="pres">
      <dgm:prSet presAssocID="{36B71A74-60DD-417C-9B3F-0AC8F533A5F8}" presName="negativeSpace" presStyleCnt="0"/>
      <dgm:spPr/>
    </dgm:pt>
    <dgm:pt modelId="{CB6FB637-7A23-4C5C-8146-BE0E3C62EB62}" type="pres">
      <dgm:prSet presAssocID="{36B71A74-60DD-417C-9B3F-0AC8F533A5F8}" presName="childText" presStyleLbl="conFgAcc1" presStyleIdx="0" presStyleCnt="2">
        <dgm:presLayoutVars>
          <dgm:bulletEnabled val="1"/>
        </dgm:presLayoutVars>
      </dgm:prSet>
      <dgm:spPr/>
    </dgm:pt>
    <dgm:pt modelId="{68887110-DD34-412A-8877-5827DFB0F82F}" type="pres">
      <dgm:prSet presAssocID="{D32C5C7C-AEEA-458F-8B5A-0F2AF2EB887D}" presName="spaceBetweenRectangles" presStyleCnt="0"/>
      <dgm:spPr/>
    </dgm:pt>
    <dgm:pt modelId="{AE5E52F3-442F-4F41-B048-77AF49CBF16E}" type="pres">
      <dgm:prSet presAssocID="{813F465C-9F9E-4044-87E0-6906DF4E093F}" presName="parentLin" presStyleCnt="0"/>
      <dgm:spPr/>
    </dgm:pt>
    <dgm:pt modelId="{31C9CD4E-847C-4449-A938-7F0066CFAFB3}" type="pres">
      <dgm:prSet presAssocID="{813F465C-9F9E-4044-87E0-6906DF4E093F}" presName="parentLeftMargin" presStyleLbl="node1" presStyleIdx="0" presStyleCnt="2"/>
      <dgm:spPr/>
    </dgm:pt>
    <dgm:pt modelId="{7928EDE5-721B-41B0-AB27-99DB4AFBF52C}" type="pres">
      <dgm:prSet presAssocID="{813F465C-9F9E-4044-87E0-6906DF4E093F}" presName="parentText" presStyleLbl="node1" presStyleIdx="1" presStyleCnt="2">
        <dgm:presLayoutVars>
          <dgm:chMax val="0"/>
          <dgm:bulletEnabled val="1"/>
        </dgm:presLayoutVars>
      </dgm:prSet>
      <dgm:spPr/>
    </dgm:pt>
    <dgm:pt modelId="{7C49D335-3820-4183-ABCA-EEA95EFA06B6}" type="pres">
      <dgm:prSet presAssocID="{813F465C-9F9E-4044-87E0-6906DF4E093F}" presName="negativeSpace" presStyleCnt="0"/>
      <dgm:spPr/>
    </dgm:pt>
    <dgm:pt modelId="{F3C76B74-8F6E-48A5-B1E5-D7E6F9F33D57}" type="pres">
      <dgm:prSet presAssocID="{813F465C-9F9E-4044-87E0-6906DF4E093F}" presName="childText" presStyleLbl="conFgAcc1" presStyleIdx="1" presStyleCnt="2">
        <dgm:presLayoutVars>
          <dgm:bulletEnabled val="1"/>
        </dgm:presLayoutVars>
      </dgm:prSet>
      <dgm:spPr/>
    </dgm:pt>
  </dgm:ptLst>
  <dgm:cxnLst>
    <dgm:cxn modelId="{C438BA2D-A9B9-40E8-941A-C54EE1FA269A}" type="presOf" srcId="{813F465C-9F9E-4044-87E0-6906DF4E093F}" destId="{31C9CD4E-847C-4449-A938-7F0066CFAFB3}" srcOrd="0" destOrd="0" presId="urn:microsoft.com/office/officeart/2005/8/layout/list1"/>
    <dgm:cxn modelId="{7A74155D-02F3-44CB-96E2-A03724517B8C}" srcId="{FA5CCFD4-B9F7-423B-B6AB-C61F36EF2533}" destId="{36B71A74-60DD-417C-9B3F-0AC8F533A5F8}" srcOrd="0" destOrd="0" parTransId="{6326D1E9-5FCB-4C38-876B-103E4072F217}" sibTransId="{D32C5C7C-AEEA-458F-8B5A-0F2AF2EB887D}"/>
    <dgm:cxn modelId="{D6C9E463-6C72-489F-AD4A-0C670A14F272}" type="presOf" srcId="{FA5CCFD4-B9F7-423B-B6AB-C61F36EF2533}" destId="{3DA42952-0062-4A09-ACA0-E870DD4D9833}" srcOrd="0" destOrd="0" presId="urn:microsoft.com/office/officeart/2005/8/layout/list1"/>
    <dgm:cxn modelId="{4C702485-7ACE-4F6A-8781-677BDF1D1131}" type="presOf" srcId="{813F465C-9F9E-4044-87E0-6906DF4E093F}" destId="{7928EDE5-721B-41B0-AB27-99DB4AFBF52C}" srcOrd="1" destOrd="0" presId="urn:microsoft.com/office/officeart/2005/8/layout/list1"/>
    <dgm:cxn modelId="{6F50F68C-ED7B-4D68-9185-3E8BC93A6AC5}" type="presOf" srcId="{C2567B38-BAE2-4561-8765-50D04B97AE65}" destId="{F3C76B74-8F6E-48A5-B1E5-D7E6F9F33D57}" srcOrd="0" destOrd="0" presId="urn:microsoft.com/office/officeart/2005/8/layout/list1"/>
    <dgm:cxn modelId="{781A488F-FB2B-43F3-B6D5-8B401BCB6234}" srcId="{813F465C-9F9E-4044-87E0-6906DF4E093F}" destId="{C2567B38-BAE2-4561-8765-50D04B97AE65}" srcOrd="0" destOrd="0" parTransId="{CC55656B-DD59-4E17-808C-198BACAA31C7}" sibTransId="{A1046192-9AB9-4B9F-BCB4-F61D60899623}"/>
    <dgm:cxn modelId="{3B8A3DA2-F2CF-4E53-8CA4-2D083140C774}" type="presOf" srcId="{36B71A74-60DD-417C-9B3F-0AC8F533A5F8}" destId="{89BFD2B4-F345-44C5-B772-47153D4C2C85}" srcOrd="0" destOrd="0" presId="urn:microsoft.com/office/officeart/2005/8/layout/list1"/>
    <dgm:cxn modelId="{6BAFB5A2-BFEA-4ED0-9F30-47C183B05202}" type="presOf" srcId="{944A4291-2BA4-4216-978F-4F9F9563F529}" destId="{CB6FB637-7A23-4C5C-8146-BE0E3C62EB62}" srcOrd="0" destOrd="0" presId="urn:microsoft.com/office/officeart/2005/8/layout/list1"/>
    <dgm:cxn modelId="{B8EAB1C7-20CB-4301-9BBA-DB4BFDCAEB8D}" type="presOf" srcId="{36B71A74-60DD-417C-9B3F-0AC8F533A5F8}" destId="{1F78BEFF-1EF0-41AB-804E-AC3996EF915E}" srcOrd="1" destOrd="0" presId="urn:microsoft.com/office/officeart/2005/8/layout/list1"/>
    <dgm:cxn modelId="{174EB5E1-9BF0-4CCD-A308-BD80B06AAC11}" srcId="{36B71A74-60DD-417C-9B3F-0AC8F533A5F8}" destId="{944A4291-2BA4-4216-978F-4F9F9563F529}" srcOrd="0" destOrd="0" parTransId="{88BCB319-1113-450C-AAB3-32FAC2DC4FE1}" sibTransId="{C9999961-82F6-4C45-8042-19A983616769}"/>
    <dgm:cxn modelId="{78D7EDFF-C071-4FC1-9D03-E04644928592}" srcId="{FA5CCFD4-B9F7-423B-B6AB-C61F36EF2533}" destId="{813F465C-9F9E-4044-87E0-6906DF4E093F}" srcOrd="1" destOrd="0" parTransId="{25FD0084-9832-43ED-845E-C2D37CD61824}" sibTransId="{27557F10-A91C-4CA3-BA12-B2203782850B}"/>
    <dgm:cxn modelId="{5F050530-D197-491F-B5AD-511C1591C7A3}" type="presParOf" srcId="{3DA42952-0062-4A09-ACA0-E870DD4D9833}" destId="{ACC0B90E-2447-4F3B-80B8-024DA9EC1C70}" srcOrd="0" destOrd="0" presId="urn:microsoft.com/office/officeart/2005/8/layout/list1"/>
    <dgm:cxn modelId="{61A9918C-CC3E-4BE7-A845-46A3F228CC05}" type="presParOf" srcId="{ACC0B90E-2447-4F3B-80B8-024DA9EC1C70}" destId="{89BFD2B4-F345-44C5-B772-47153D4C2C85}" srcOrd="0" destOrd="0" presId="urn:microsoft.com/office/officeart/2005/8/layout/list1"/>
    <dgm:cxn modelId="{268B6785-0441-4132-A59D-F1477ECEFF94}" type="presParOf" srcId="{ACC0B90E-2447-4F3B-80B8-024DA9EC1C70}" destId="{1F78BEFF-1EF0-41AB-804E-AC3996EF915E}" srcOrd="1" destOrd="0" presId="urn:microsoft.com/office/officeart/2005/8/layout/list1"/>
    <dgm:cxn modelId="{2DA4188E-6084-4A61-83E0-3A8F74529986}" type="presParOf" srcId="{3DA42952-0062-4A09-ACA0-E870DD4D9833}" destId="{42836988-5ABB-476D-8BAF-AF09C409D50E}" srcOrd="1" destOrd="0" presId="urn:microsoft.com/office/officeart/2005/8/layout/list1"/>
    <dgm:cxn modelId="{9F7477E0-604C-41A3-8520-EEC2F5D688C4}" type="presParOf" srcId="{3DA42952-0062-4A09-ACA0-E870DD4D9833}" destId="{CB6FB637-7A23-4C5C-8146-BE0E3C62EB62}" srcOrd="2" destOrd="0" presId="urn:microsoft.com/office/officeart/2005/8/layout/list1"/>
    <dgm:cxn modelId="{649A8EB4-4064-4A7B-AE22-53872A8595C3}" type="presParOf" srcId="{3DA42952-0062-4A09-ACA0-E870DD4D9833}" destId="{68887110-DD34-412A-8877-5827DFB0F82F}" srcOrd="3" destOrd="0" presId="urn:microsoft.com/office/officeart/2005/8/layout/list1"/>
    <dgm:cxn modelId="{BE771433-B491-4AF9-B2BC-20BBA5840ED5}" type="presParOf" srcId="{3DA42952-0062-4A09-ACA0-E870DD4D9833}" destId="{AE5E52F3-442F-4F41-B048-77AF49CBF16E}" srcOrd="4" destOrd="0" presId="urn:microsoft.com/office/officeart/2005/8/layout/list1"/>
    <dgm:cxn modelId="{54BAF6F0-6F64-4AA2-BECC-B97E7BF22DA2}" type="presParOf" srcId="{AE5E52F3-442F-4F41-B048-77AF49CBF16E}" destId="{31C9CD4E-847C-4449-A938-7F0066CFAFB3}" srcOrd="0" destOrd="0" presId="urn:microsoft.com/office/officeart/2005/8/layout/list1"/>
    <dgm:cxn modelId="{0BA787A7-DA97-4925-9725-FBF3C4E7B43A}" type="presParOf" srcId="{AE5E52F3-442F-4F41-B048-77AF49CBF16E}" destId="{7928EDE5-721B-41B0-AB27-99DB4AFBF52C}" srcOrd="1" destOrd="0" presId="urn:microsoft.com/office/officeart/2005/8/layout/list1"/>
    <dgm:cxn modelId="{E4F575AA-85D4-49E5-AE71-9214692308E3}" type="presParOf" srcId="{3DA42952-0062-4A09-ACA0-E870DD4D9833}" destId="{7C49D335-3820-4183-ABCA-EEA95EFA06B6}" srcOrd="5" destOrd="0" presId="urn:microsoft.com/office/officeart/2005/8/layout/list1"/>
    <dgm:cxn modelId="{C66ACF7D-592E-4DAA-B696-CB0FD51F88CD}" type="presParOf" srcId="{3DA42952-0062-4A09-ACA0-E870DD4D9833}" destId="{F3C76B74-8F6E-48A5-B1E5-D7E6F9F33D57}"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B0EE44A0-7840-423C-9B7A-DB2F77FA991F}" type="doc">
      <dgm:prSet loTypeId="urn:microsoft.com/office/officeart/2005/8/layout/list1" loCatId="list" qsTypeId="urn:microsoft.com/office/officeart/2005/8/quickstyle/3d1" qsCatId="3D" csTypeId="urn:microsoft.com/office/officeart/2005/8/colors/colorful2" csCatId="colorful" phldr="1"/>
      <dgm:spPr/>
      <dgm:t>
        <a:bodyPr/>
        <a:lstStyle/>
        <a:p>
          <a:endParaRPr lang="es-CR"/>
        </a:p>
      </dgm:t>
    </dgm:pt>
    <dgm:pt modelId="{BFE659A8-2325-4127-9ECB-1013BAC0B6B7}">
      <dgm:prSet phldrT="[Texto]"/>
      <dgm:spPr/>
      <dgm:t>
        <a:bodyPr/>
        <a:lstStyle/>
        <a:p>
          <a:r>
            <a:rPr lang="es-CR" b="1" dirty="0"/>
            <a:t>Cosas divisibles</a:t>
          </a:r>
        </a:p>
      </dgm:t>
    </dgm:pt>
    <dgm:pt modelId="{4C5E55EB-2DA6-4B34-AA78-64AC0CF4215E}" type="parTrans" cxnId="{F21F1F9A-BE33-4488-B0D2-780F23B812E7}">
      <dgm:prSet/>
      <dgm:spPr/>
      <dgm:t>
        <a:bodyPr/>
        <a:lstStyle/>
        <a:p>
          <a:endParaRPr lang="es-CR"/>
        </a:p>
      </dgm:t>
    </dgm:pt>
    <dgm:pt modelId="{C946F1F2-46CA-4263-A4BC-4D604AC119A0}" type="sibTrans" cxnId="{F21F1F9A-BE33-4488-B0D2-780F23B812E7}">
      <dgm:prSet/>
      <dgm:spPr/>
      <dgm:t>
        <a:bodyPr/>
        <a:lstStyle/>
        <a:p>
          <a:endParaRPr lang="es-CR"/>
        </a:p>
      </dgm:t>
    </dgm:pt>
    <dgm:pt modelId="{3945B761-B451-4E0F-8E67-BC7E9516A4FF}">
      <dgm:prSet phldrT="[Texto]"/>
      <dgm:spPr/>
      <dgm:t>
        <a:bodyPr/>
        <a:lstStyle/>
        <a:p>
          <a:pPr algn="just"/>
          <a:r>
            <a:rPr lang="es-CR" dirty="0"/>
            <a:t>Son las que pueden fraccionarse de modo que las partes resultantes de la división tienen la misma función que el todo. Entre las partes resultantes y el todo solo hay una diferencia en cuanto a la </a:t>
          </a:r>
          <a:r>
            <a:rPr lang="es-CR" b="1" dirty="0"/>
            <a:t>cantidad</a:t>
          </a:r>
          <a:r>
            <a:rPr lang="es-CR" dirty="0"/>
            <a:t>, mas no en la </a:t>
          </a:r>
          <a:r>
            <a:rPr lang="es-CR" b="1" dirty="0"/>
            <a:t>calidad</a:t>
          </a:r>
          <a:r>
            <a:rPr lang="es-CR" dirty="0"/>
            <a:t>.</a:t>
          </a:r>
        </a:p>
      </dgm:t>
    </dgm:pt>
    <dgm:pt modelId="{D757401F-2DE9-412E-9588-5C6AC51F6320}" type="parTrans" cxnId="{AE506163-51A5-4B1A-8901-AF5ED0CEF0CD}">
      <dgm:prSet/>
      <dgm:spPr/>
      <dgm:t>
        <a:bodyPr/>
        <a:lstStyle/>
        <a:p>
          <a:endParaRPr lang="es-CR"/>
        </a:p>
      </dgm:t>
    </dgm:pt>
    <dgm:pt modelId="{82B40138-2819-4852-8604-EDFFB519A17A}" type="sibTrans" cxnId="{AE506163-51A5-4B1A-8901-AF5ED0CEF0CD}">
      <dgm:prSet/>
      <dgm:spPr/>
      <dgm:t>
        <a:bodyPr/>
        <a:lstStyle/>
        <a:p>
          <a:endParaRPr lang="es-CR"/>
        </a:p>
      </dgm:t>
    </dgm:pt>
    <dgm:pt modelId="{CCCBF815-E9D8-4C08-8040-C78F7933EA8F}">
      <dgm:prSet phldrT="[Texto]"/>
      <dgm:spPr/>
      <dgm:t>
        <a:bodyPr/>
        <a:lstStyle/>
        <a:p>
          <a:r>
            <a:rPr lang="es-CR" b="1" dirty="0"/>
            <a:t>Cosas indivisibles</a:t>
          </a:r>
        </a:p>
      </dgm:t>
    </dgm:pt>
    <dgm:pt modelId="{631E4E53-B674-468D-8B13-1C2479D48259}" type="parTrans" cxnId="{E6E6E82E-6B03-4B21-B4AD-FD8C8FE5B418}">
      <dgm:prSet/>
      <dgm:spPr/>
      <dgm:t>
        <a:bodyPr/>
        <a:lstStyle/>
        <a:p>
          <a:endParaRPr lang="es-CR"/>
        </a:p>
      </dgm:t>
    </dgm:pt>
    <dgm:pt modelId="{7805D03B-7BA4-4325-A4A0-4CA387FFEB34}" type="sibTrans" cxnId="{E6E6E82E-6B03-4B21-B4AD-FD8C8FE5B418}">
      <dgm:prSet/>
      <dgm:spPr/>
      <dgm:t>
        <a:bodyPr/>
        <a:lstStyle/>
        <a:p>
          <a:endParaRPr lang="es-CR"/>
        </a:p>
      </dgm:t>
    </dgm:pt>
    <dgm:pt modelId="{D60CB531-D920-4FE4-A050-C1F4C3C961AB}">
      <dgm:prSet phldrT="[Texto]"/>
      <dgm:spPr/>
      <dgm:t>
        <a:bodyPr/>
        <a:lstStyle/>
        <a:p>
          <a:pPr algn="just"/>
          <a:r>
            <a:rPr lang="es-CR" dirty="0"/>
            <a:t>Son aquellas cosas que no son susceptibles de fraccionamiento de ésta clase. Son cosas que físicamente se pueden dividir, pero </a:t>
          </a:r>
          <a:r>
            <a:rPr lang="es-CR" b="1" dirty="0"/>
            <a:t>jurídicamente no</a:t>
          </a:r>
          <a:r>
            <a:rPr lang="es-CR" dirty="0"/>
            <a:t>. Si se dividen no tienen la misma funcionalidad que el conjunto.</a:t>
          </a:r>
        </a:p>
      </dgm:t>
    </dgm:pt>
    <dgm:pt modelId="{2D8AF308-56F0-45BC-8228-8EDC09DD508B}" type="parTrans" cxnId="{74256A9B-07A7-46A4-B3E5-17E43AE416AB}">
      <dgm:prSet/>
      <dgm:spPr/>
      <dgm:t>
        <a:bodyPr/>
        <a:lstStyle/>
        <a:p>
          <a:endParaRPr lang="es-CR"/>
        </a:p>
      </dgm:t>
    </dgm:pt>
    <dgm:pt modelId="{3C85A333-0B68-448E-BC7F-F74B1EC5C154}" type="sibTrans" cxnId="{74256A9B-07A7-46A4-B3E5-17E43AE416AB}">
      <dgm:prSet/>
      <dgm:spPr/>
      <dgm:t>
        <a:bodyPr/>
        <a:lstStyle/>
        <a:p>
          <a:endParaRPr lang="es-CR"/>
        </a:p>
      </dgm:t>
    </dgm:pt>
    <dgm:pt modelId="{050D2C6A-25D2-45A5-A70A-02A9A23E80B9}" type="pres">
      <dgm:prSet presAssocID="{B0EE44A0-7840-423C-9B7A-DB2F77FA991F}" presName="linear" presStyleCnt="0">
        <dgm:presLayoutVars>
          <dgm:dir/>
          <dgm:animLvl val="lvl"/>
          <dgm:resizeHandles val="exact"/>
        </dgm:presLayoutVars>
      </dgm:prSet>
      <dgm:spPr/>
    </dgm:pt>
    <dgm:pt modelId="{7BFD61F0-6A41-4CCD-8B8E-C6A37475666D}" type="pres">
      <dgm:prSet presAssocID="{BFE659A8-2325-4127-9ECB-1013BAC0B6B7}" presName="parentLin" presStyleCnt="0"/>
      <dgm:spPr/>
    </dgm:pt>
    <dgm:pt modelId="{81285FB5-FAD0-432A-B552-EE7740E1173C}" type="pres">
      <dgm:prSet presAssocID="{BFE659A8-2325-4127-9ECB-1013BAC0B6B7}" presName="parentLeftMargin" presStyleLbl="node1" presStyleIdx="0" presStyleCnt="2"/>
      <dgm:spPr/>
    </dgm:pt>
    <dgm:pt modelId="{ACF97324-8391-43A3-AD1B-F34671752E7B}" type="pres">
      <dgm:prSet presAssocID="{BFE659A8-2325-4127-9ECB-1013BAC0B6B7}" presName="parentText" presStyleLbl="node1" presStyleIdx="0" presStyleCnt="2">
        <dgm:presLayoutVars>
          <dgm:chMax val="0"/>
          <dgm:bulletEnabled val="1"/>
        </dgm:presLayoutVars>
      </dgm:prSet>
      <dgm:spPr/>
    </dgm:pt>
    <dgm:pt modelId="{42E7E0B7-6824-4BEF-9DF6-5893F0F85F6D}" type="pres">
      <dgm:prSet presAssocID="{BFE659A8-2325-4127-9ECB-1013BAC0B6B7}" presName="negativeSpace" presStyleCnt="0"/>
      <dgm:spPr/>
    </dgm:pt>
    <dgm:pt modelId="{4AAD6821-C40A-40A0-80E9-4370F6649317}" type="pres">
      <dgm:prSet presAssocID="{BFE659A8-2325-4127-9ECB-1013BAC0B6B7}" presName="childText" presStyleLbl="conFgAcc1" presStyleIdx="0" presStyleCnt="2">
        <dgm:presLayoutVars>
          <dgm:bulletEnabled val="1"/>
        </dgm:presLayoutVars>
      </dgm:prSet>
      <dgm:spPr/>
    </dgm:pt>
    <dgm:pt modelId="{FE806A30-ED69-49C9-B649-4ED486C7A900}" type="pres">
      <dgm:prSet presAssocID="{C946F1F2-46CA-4263-A4BC-4D604AC119A0}" presName="spaceBetweenRectangles" presStyleCnt="0"/>
      <dgm:spPr/>
    </dgm:pt>
    <dgm:pt modelId="{3D4176C8-1215-4EAC-AC06-67A613605869}" type="pres">
      <dgm:prSet presAssocID="{CCCBF815-E9D8-4C08-8040-C78F7933EA8F}" presName="parentLin" presStyleCnt="0"/>
      <dgm:spPr/>
    </dgm:pt>
    <dgm:pt modelId="{45DF853C-076A-42A1-BFA5-2A74FC1C8A98}" type="pres">
      <dgm:prSet presAssocID="{CCCBF815-E9D8-4C08-8040-C78F7933EA8F}" presName="parentLeftMargin" presStyleLbl="node1" presStyleIdx="0" presStyleCnt="2"/>
      <dgm:spPr/>
    </dgm:pt>
    <dgm:pt modelId="{E0B7C319-439B-40D7-8F03-B405556B70D9}" type="pres">
      <dgm:prSet presAssocID="{CCCBF815-E9D8-4C08-8040-C78F7933EA8F}" presName="parentText" presStyleLbl="node1" presStyleIdx="1" presStyleCnt="2">
        <dgm:presLayoutVars>
          <dgm:chMax val="0"/>
          <dgm:bulletEnabled val="1"/>
        </dgm:presLayoutVars>
      </dgm:prSet>
      <dgm:spPr/>
    </dgm:pt>
    <dgm:pt modelId="{01B40726-BEB0-4B24-BAEA-661D81A5DA8D}" type="pres">
      <dgm:prSet presAssocID="{CCCBF815-E9D8-4C08-8040-C78F7933EA8F}" presName="negativeSpace" presStyleCnt="0"/>
      <dgm:spPr/>
    </dgm:pt>
    <dgm:pt modelId="{8C9B2C2C-67E6-4E6D-B314-BFC5F28B1AA3}" type="pres">
      <dgm:prSet presAssocID="{CCCBF815-E9D8-4C08-8040-C78F7933EA8F}" presName="childText" presStyleLbl="conFgAcc1" presStyleIdx="1" presStyleCnt="2">
        <dgm:presLayoutVars>
          <dgm:bulletEnabled val="1"/>
        </dgm:presLayoutVars>
      </dgm:prSet>
      <dgm:spPr/>
    </dgm:pt>
  </dgm:ptLst>
  <dgm:cxnLst>
    <dgm:cxn modelId="{CD93670C-8DB7-48DF-B093-870E5409C8C5}" type="presOf" srcId="{CCCBF815-E9D8-4C08-8040-C78F7933EA8F}" destId="{E0B7C319-439B-40D7-8F03-B405556B70D9}" srcOrd="1" destOrd="0" presId="urn:microsoft.com/office/officeart/2005/8/layout/list1"/>
    <dgm:cxn modelId="{B1FCA10C-0827-4F91-8090-C3BFF85CD021}" type="presOf" srcId="{B0EE44A0-7840-423C-9B7A-DB2F77FA991F}" destId="{050D2C6A-25D2-45A5-A70A-02A9A23E80B9}" srcOrd="0" destOrd="0" presId="urn:microsoft.com/office/officeart/2005/8/layout/list1"/>
    <dgm:cxn modelId="{7ED14A14-1E95-4ACE-8340-F0E710D60A2A}" type="presOf" srcId="{3945B761-B451-4E0F-8E67-BC7E9516A4FF}" destId="{4AAD6821-C40A-40A0-80E9-4370F6649317}" srcOrd="0" destOrd="0" presId="urn:microsoft.com/office/officeart/2005/8/layout/list1"/>
    <dgm:cxn modelId="{2EB6AC28-3D54-4ED5-9A1C-C4BB1437760A}" type="presOf" srcId="{CCCBF815-E9D8-4C08-8040-C78F7933EA8F}" destId="{45DF853C-076A-42A1-BFA5-2A74FC1C8A98}" srcOrd="0" destOrd="0" presId="urn:microsoft.com/office/officeart/2005/8/layout/list1"/>
    <dgm:cxn modelId="{E6E6E82E-6B03-4B21-B4AD-FD8C8FE5B418}" srcId="{B0EE44A0-7840-423C-9B7A-DB2F77FA991F}" destId="{CCCBF815-E9D8-4C08-8040-C78F7933EA8F}" srcOrd="1" destOrd="0" parTransId="{631E4E53-B674-468D-8B13-1C2479D48259}" sibTransId="{7805D03B-7BA4-4325-A4A0-4CA387FFEB34}"/>
    <dgm:cxn modelId="{AE506163-51A5-4B1A-8901-AF5ED0CEF0CD}" srcId="{BFE659A8-2325-4127-9ECB-1013BAC0B6B7}" destId="{3945B761-B451-4E0F-8E67-BC7E9516A4FF}" srcOrd="0" destOrd="0" parTransId="{D757401F-2DE9-412E-9588-5C6AC51F6320}" sibTransId="{82B40138-2819-4852-8604-EDFFB519A17A}"/>
    <dgm:cxn modelId="{85058F84-390E-45E6-A589-83B0A0F288AD}" type="presOf" srcId="{D60CB531-D920-4FE4-A050-C1F4C3C961AB}" destId="{8C9B2C2C-67E6-4E6D-B314-BFC5F28B1AA3}" srcOrd="0" destOrd="0" presId="urn:microsoft.com/office/officeart/2005/8/layout/list1"/>
    <dgm:cxn modelId="{F21F1F9A-BE33-4488-B0D2-780F23B812E7}" srcId="{B0EE44A0-7840-423C-9B7A-DB2F77FA991F}" destId="{BFE659A8-2325-4127-9ECB-1013BAC0B6B7}" srcOrd="0" destOrd="0" parTransId="{4C5E55EB-2DA6-4B34-AA78-64AC0CF4215E}" sibTransId="{C946F1F2-46CA-4263-A4BC-4D604AC119A0}"/>
    <dgm:cxn modelId="{74256A9B-07A7-46A4-B3E5-17E43AE416AB}" srcId="{CCCBF815-E9D8-4C08-8040-C78F7933EA8F}" destId="{D60CB531-D920-4FE4-A050-C1F4C3C961AB}" srcOrd="0" destOrd="0" parTransId="{2D8AF308-56F0-45BC-8228-8EDC09DD508B}" sibTransId="{3C85A333-0B68-448E-BC7F-F74B1EC5C154}"/>
    <dgm:cxn modelId="{828477A4-5F3E-41B8-9BF0-7F22528222B0}" type="presOf" srcId="{BFE659A8-2325-4127-9ECB-1013BAC0B6B7}" destId="{81285FB5-FAD0-432A-B552-EE7740E1173C}" srcOrd="0" destOrd="0" presId="urn:microsoft.com/office/officeart/2005/8/layout/list1"/>
    <dgm:cxn modelId="{B5D9F0F4-DF31-475F-9C93-E927522E3977}" type="presOf" srcId="{BFE659A8-2325-4127-9ECB-1013BAC0B6B7}" destId="{ACF97324-8391-43A3-AD1B-F34671752E7B}" srcOrd="1" destOrd="0" presId="urn:microsoft.com/office/officeart/2005/8/layout/list1"/>
    <dgm:cxn modelId="{FF06E4F1-7542-4370-9A86-1E3EE4A5DBDC}" type="presParOf" srcId="{050D2C6A-25D2-45A5-A70A-02A9A23E80B9}" destId="{7BFD61F0-6A41-4CCD-8B8E-C6A37475666D}" srcOrd="0" destOrd="0" presId="urn:microsoft.com/office/officeart/2005/8/layout/list1"/>
    <dgm:cxn modelId="{F68AB6BD-70FC-4A3B-86BC-268A47EFFAF8}" type="presParOf" srcId="{7BFD61F0-6A41-4CCD-8B8E-C6A37475666D}" destId="{81285FB5-FAD0-432A-B552-EE7740E1173C}" srcOrd="0" destOrd="0" presId="urn:microsoft.com/office/officeart/2005/8/layout/list1"/>
    <dgm:cxn modelId="{477A88A8-811E-47E4-9375-DB9A8629B64B}" type="presParOf" srcId="{7BFD61F0-6A41-4CCD-8B8E-C6A37475666D}" destId="{ACF97324-8391-43A3-AD1B-F34671752E7B}" srcOrd="1" destOrd="0" presId="urn:microsoft.com/office/officeart/2005/8/layout/list1"/>
    <dgm:cxn modelId="{57D6FE04-2B6B-4F66-970B-82E5605C11D2}" type="presParOf" srcId="{050D2C6A-25D2-45A5-A70A-02A9A23E80B9}" destId="{42E7E0B7-6824-4BEF-9DF6-5893F0F85F6D}" srcOrd="1" destOrd="0" presId="urn:microsoft.com/office/officeart/2005/8/layout/list1"/>
    <dgm:cxn modelId="{F3229F3D-8FDF-47ED-9643-96574DBE8167}" type="presParOf" srcId="{050D2C6A-25D2-45A5-A70A-02A9A23E80B9}" destId="{4AAD6821-C40A-40A0-80E9-4370F6649317}" srcOrd="2" destOrd="0" presId="urn:microsoft.com/office/officeart/2005/8/layout/list1"/>
    <dgm:cxn modelId="{26331C34-80B2-4E7F-8896-89F5B9DE9461}" type="presParOf" srcId="{050D2C6A-25D2-45A5-A70A-02A9A23E80B9}" destId="{FE806A30-ED69-49C9-B649-4ED486C7A900}" srcOrd="3" destOrd="0" presId="urn:microsoft.com/office/officeart/2005/8/layout/list1"/>
    <dgm:cxn modelId="{2BF88F24-AE6C-4212-862B-C1797E186569}" type="presParOf" srcId="{050D2C6A-25D2-45A5-A70A-02A9A23E80B9}" destId="{3D4176C8-1215-4EAC-AC06-67A613605869}" srcOrd="4" destOrd="0" presId="urn:microsoft.com/office/officeart/2005/8/layout/list1"/>
    <dgm:cxn modelId="{098A2389-C36F-4384-91DD-B0023200099D}" type="presParOf" srcId="{3D4176C8-1215-4EAC-AC06-67A613605869}" destId="{45DF853C-076A-42A1-BFA5-2A74FC1C8A98}" srcOrd="0" destOrd="0" presId="urn:microsoft.com/office/officeart/2005/8/layout/list1"/>
    <dgm:cxn modelId="{1488060B-2DC0-4124-A63C-3436FF5D53B5}" type="presParOf" srcId="{3D4176C8-1215-4EAC-AC06-67A613605869}" destId="{E0B7C319-439B-40D7-8F03-B405556B70D9}" srcOrd="1" destOrd="0" presId="urn:microsoft.com/office/officeart/2005/8/layout/list1"/>
    <dgm:cxn modelId="{DED509E6-544C-4A63-BBDB-3F3E5733E962}" type="presParOf" srcId="{050D2C6A-25D2-45A5-A70A-02A9A23E80B9}" destId="{01B40726-BEB0-4B24-BAEA-661D81A5DA8D}" srcOrd="5" destOrd="0" presId="urn:microsoft.com/office/officeart/2005/8/layout/list1"/>
    <dgm:cxn modelId="{AEAF73F5-31D3-4D6F-BFE2-6145CB1A5C79}" type="presParOf" srcId="{050D2C6A-25D2-45A5-A70A-02A9A23E80B9}" destId="{8C9B2C2C-67E6-4E6D-B314-BFC5F28B1AA3}"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EA4EC93B-E6E3-4A12-8738-BB50B57019E8}" type="doc">
      <dgm:prSet loTypeId="urn:microsoft.com/office/officeart/2005/8/layout/list1" loCatId="list" qsTypeId="urn:microsoft.com/office/officeart/2005/8/quickstyle/3d1" qsCatId="3D" csTypeId="urn:microsoft.com/office/officeart/2005/8/colors/colorful5" csCatId="colorful" phldr="1"/>
      <dgm:spPr/>
      <dgm:t>
        <a:bodyPr/>
        <a:lstStyle/>
        <a:p>
          <a:endParaRPr lang="es-CR"/>
        </a:p>
      </dgm:t>
    </dgm:pt>
    <dgm:pt modelId="{380A3D04-77A9-4372-9328-92A213E5EA2E}">
      <dgm:prSet phldrT="[Texto]"/>
      <dgm:spPr/>
      <dgm:t>
        <a:bodyPr/>
        <a:lstStyle/>
        <a:p>
          <a:r>
            <a:rPr lang="es-CR" dirty="0"/>
            <a:t>Cosas muebles</a:t>
          </a:r>
        </a:p>
      </dgm:t>
    </dgm:pt>
    <dgm:pt modelId="{4F4FF5A8-235E-45DD-8E4A-0D3C60BBA0F3}" type="parTrans" cxnId="{33EB649C-1D58-4284-9EAC-F33C6CF00EB8}">
      <dgm:prSet/>
      <dgm:spPr/>
      <dgm:t>
        <a:bodyPr/>
        <a:lstStyle/>
        <a:p>
          <a:endParaRPr lang="es-CR"/>
        </a:p>
      </dgm:t>
    </dgm:pt>
    <dgm:pt modelId="{7DF5EE0A-6AE6-426D-8BCE-A62EE7F363EA}" type="sibTrans" cxnId="{33EB649C-1D58-4284-9EAC-F33C6CF00EB8}">
      <dgm:prSet/>
      <dgm:spPr/>
      <dgm:t>
        <a:bodyPr/>
        <a:lstStyle/>
        <a:p>
          <a:endParaRPr lang="es-CR"/>
        </a:p>
      </dgm:t>
    </dgm:pt>
    <dgm:pt modelId="{C2511BFF-456A-44E4-A1B9-F37B1D35308C}">
      <dgm:prSet phldrT="[Texto]"/>
      <dgm:spPr/>
      <dgm:t>
        <a:bodyPr/>
        <a:lstStyle/>
        <a:p>
          <a:pPr algn="just"/>
          <a:r>
            <a:rPr lang="es-CR" dirty="0"/>
            <a:t>Son los bienes que, por fuerza propia (semovientes), o los que por efectos de una fuerza exterior pueden ser </a:t>
          </a:r>
          <a:r>
            <a:rPr lang="es-CR" b="1" dirty="0"/>
            <a:t>trasladados de un lugar a otro</a:t>
          </a:r>
          <a:r>
            <a:rPr lang="es-CR" dirty="0"/>
            <a:t> sin que se deterioren por ese traslado.</a:t>
          </a:r>
        </a:p>
      </dgm:t>
    </dgm:pt>
    <dgm:pt modelId="{ECC2506E-1FC0-482D-86E0-C467D7599005}" type="parTrans" cxnId="{925B96D0-8F55-44A7-87E8-531B7AC4DDB3}">
      <dgm:prSet/>
      <dgm:spPr/>
      <dgm:t>
        <a:bodyPr/>
        <a:lstStyle/>
        <a:p>
          <a:endParaRPr lang="es-CR"/>
        </a:p>
      </dgm:t>
    </dgm:pt>
    <dgm:pt modelId="{90EA3794-D197-4745-8260-869339A74241}" type="sibTrans" cxnId="{925B96D0-8F55-44A7-87E8-531B7AC4DDB3}">
      <dgm:prSet/>
      <dgm:spPr/>
      <dgm:t>
        <a:bodyPr/>
        <a:lstStyle/>
        <a:p>
          <a:endParaRPr lang="es-CR"/>
        </a:p>
      </dgm:t>
    </dgm:pt>
    <dgm:pt modelId="{F01A4883-BA9C-4C95-8291-39BEB617BA8D}">
      <dgm:prSet phldrT="[Texto]"/>
      <dgm:spPr/>
      <dgm:t>
        <a:bodyPr/>
        <a:lstStyle/>
        <a:p>
          <a:r>
            <a:rPr lang="es-CR" dirty="0"/>
            <a:t>Cosas inmuebles</a:t>
          </a:r>
        </a:p>
      </dgm:t>
    </dgm:pt>
    <dgm:pt modelId="{DD01FD5B-AFC7-4ABF-8080-847C04FAD56F}" type="parTrans" cxnId="{D934C882-0B2D-466C-981F-9CDA4DB1DEC3}">
      <dgm:prSet/>
      <dgm:spPr/>
      <dgm:t>
        <a:bodyPr/>
        <a:lstStyle/>
        <a:p>
          <a:endParaRPr lang="es-CR"/>
        </a:p>
      </dgm:t>
    </dgm:pt>
    <dgm:pt modelId="{28B0D5C0-A6B6-4D2F-8EFE-B12FEE5C1CDC}" type="sibTrans" cxnId="{D934C882-0B2D-466C-981F-9CDA4DB1DEC3}">
      <dgm:prSet/>
      <dgm:spPr/>
      <dgm:t>
        <a:bodyPr/>
        <a:lstStyle/>
        <a:p>
          <a:endParaRPr lang="es-CR"/>
        </a:p>
      </dgm:t>
    </dgm:pt>
    <dgm:pt modelId="{4B7C7A5F-6D06-411A-B294-3F8BBB1F31C9}">
      <dgm:prSet phldrT="[Texto]"/>
      <dgm:spPr/>
      <dgm:t>
        <a:bodyPr/>
        <a:lstStyle/>
        <a:p>
          <a:pPr algn="just"/>
          <a:r>
            <a:rPr lang="es-CR" dirty="0"/>
            <a:t>Hay bienes inmuebles por </a:t>
          </a:r>
          <a:r>
            <a:rPr lang="es-CR" b="1" dirty="0"/>
            <a:t>naturaleza </a:t>
          </a:r>
          <a:r>
            <a:rPr lang="es-CR" dirty="0"/>
            <a:t>y los que lo son por </a:t>
          </a:r>
          <a:r>
            <a:rPr lang="es-CR" b="1" dirty="0"/>
            <a:t>disposición de ley</a:t>
          </a:r>
          <a:r>
            <a:rPr lang="es-CR" dirty="0"/>
            <a:t>. Las tierras, los edificios y demás construcciones que se hagan en la tierra, las plantas mientras estén unidas a la tierra (y los frutos pendientes de ellas) son inmuebles por naturaleza.  La segunda categoría comprende todo lo adherido a la tierra o unido a los edificios y construcciones de forma fija y permanente.</a:t>
          </a:r>
        </a:p>
      </dgm:t>
    </dgm:pt>
    <dgm:pt modelId="{FCAE2E78-76FC-4F5D-B3E9-A08F358132A4}" type="parTrans" cxnId="{94846897-8D07-4BD2-9CF0-5AC9D173218D}">
      <dgm:prSet/>
      <dgm:spPr/>
      <dgm:t>
        <a:bodyPr/>
        <a:lstStyle/>
        <a:p>
          <a:endParaRPr lang="es-CR"/>
        </a:p>
      </dgm:t>
    </dgm:pt>
    <dgm:pt modelId="{386D48A9-6FD1-4E62-BCBF-004DB72BA1FA}" type="sibTrans" cxnId="{94846897-8D07-4BD2-9CF0-5AC9D173218D}">
      <dgm:prSet/>
      <dgm:spPr/>
      <dgm:t>
        <a:bodyPr/>
        <a:lstStyle/>
        <a:p>
          <a:endParaRPr lang="es-CR"/>
        </a:p>
      </dgm:t>
    </dgm:pt>
    <dgm:pt modelId="{1356CEFB-218B-4CFA-8101-24A6F6D9F10E}" type="pres">
      <dgm:prSet presAssocID="{EA4EC93B-E6E3-4A12-8738-BB50B57019E8}" presName="linear" presStyleCnt="0">
        <dgm:presLayoutVars>
          <dgm:dir/>
          <dgm:animLvl val="lvl"/>
          <dgm:resizeHandles val="exact"/>
        </dgm:presLayoutVars>
      </dgm:prSet>
      <dgm:spPr/>
    </dgm:pt>
    <dgm:pt modelId="{E370E335-810F-452A-891D-707A95CEB090}" type="pres">
      <dgm:prSet presAssocID="{380A3D04-77A9-4372-9328-92A213E5EA2E}" presName="parentLin" presStyleCnt="0"/>
      <dgm:spPr/>
    </dgm:pt>
    <dgm:pt modelId="{48AE3136-756F-4B26-A614-6B819EEF1E20}" type="pres">
      <dgm:prSet presAssocID="{380A3D04-77A9-4372-9328-92A213E5EA2E}" presName="parentLeftMargin" presStyleLbl="node1" presStyleIdx="0" presStyleCnt="2"/>
      <dgm:spPr/>
    </dgm:pt>
    <dgm:pt modelId="{62928C95-9769-4983-9332-39DD0CA959B4}" type="pres">
      <dgm:prSet presAssocID="{380A3D04-77A9-4372-9328-92A213E5EA2E}" presName="parentText" presStyleLbl="node1" presStyleIdx="0" presStyleCnt="2" custLinFactNeighborX="10256" custLinFactNeighborY="42638">
        <dgm:presLayoutVars>
          <dgm:chMax val="0"/>
          <dgm:bulletEnabled val="1"/>
        </dgm:presLayoutVars>
      </dgm:prSet>
      <dgm:spPr/>
    </dgm:pt>
    <dgm:pt modelId="{19FB7D82-0AE4-4DC5-80D4-CAEF63E55984}" type="pres">
      <dgm:prSet presAssocID="{380A3D04-77A9-4372-9328-92A213E5EA2E}" presName="negativeSpace" presStyleCnt="0"/>
      <dgm:spPr/>
    </dgm:pt>
    <dgm:pt modelId="{179717F4-A3A9-4B09-AE66-2B9910D924AE}" type="pres">
      <dgm:prSet presAssocID="{380A3D04-77A9-4372-9328-92A213E5EA2E}" presName="childText" presStyleLbl="conFgAcc1" presStyleIdx="0" presStyleCnt="2" custLinFactY="7006" custLinFactNeighborY="100000">
        <dgm:presLayoutVars>
          <dgm:bulletEnabled val="1"/>
        </dgm:presLayoutVars>
      </dgm:prSet>
      <dgm:spPr/>
    </dgm:pt>
    <dgm:pt modelId="{2A728B0A-683C-4D50-BF28-305415F95BB4}" type="pres">
      <dgm:prSet presAssocID="{7DF5EE0A-6AE6-426D-8BCE-A62EE7F363EA}" presName="spaceBetweenRectangles" presStyleCnt="0"/>
      <dgm:spPr/>
    </dgm:pt>
    <dgm:pt modelId="{221FB036-F08B-45F6-94BA-85E81711B89A}" type="pres">
      <dgm:prSet presAssocID="{F01A4883-BA9C-4C95-8291-39BEB617BA8D}" presName="parentLin" presStyleCnt="0"/>
      <dgm:spPr/>
    </dgm:pt>
    <dgm:pt modelId="{5A8686E1-B0FF-48B1-BF4C-E726A687DC96}" type="pres">
      <dgm:prSet presAssocID="{F01A4883-BA9C-4C95-8291-39BEB617BA8D}" presName="parentLeftMargin" presStyleLbl="node1" presStyleIdx="0" presStyleCnt="2"/>
      <dgm:spPr/>
    </dgm:pt>
    <dgm:pt modelId="{0FCCF6DA-FB5C-4BEB-AB0F-2F2EF2284A7A}" type="pres">
      <dgm:prSet presAssocID="{F01A4883-BA9C-4C95-8291-39BEB617BA8D}" presName="parentText" presStyleLbl="node1" presStyleIdx="1" presStyleCnt="2" custLinFactNeighborY="37623">
        <dgm:presLayoutVars>
          <dgm:chMax val="0"/>
          <dgm:bulletEnabled val="1"/>
        </dgm:presLayoutVars>
      </dgm:prSet>
      <dgm:spPr/>
    </dgm:pt>
    <dgm:pt modelId="{BD107A43-7F09-4985-A872-E6D0CCCA173C}" type="pres">
      <dgm:prSet presAssocID="{F01A4883-BA9C-4C95-8291-39BEB617BA8D}" presName="negativeSpace" presStyleCnt="0"/>
      <dgm:spPr/>
    </dgm:pt>
    <dgm:pt modelId="{0CD11596-0D57-4F40-AB94-C6972210A804}" type="pres">
      <dgm:prSet presAssocID="{F01A4883-BA9C-4C95-8291-39BEB617BA8D}" presName="childText" presStyleLbl="conFgAcc1" presStyleIdx="1" presStyleCnt="2" custLinFactY="16032" custLinFactNeighborY="100000">
        <dgm:presLayoutVars>
          <dgm:bulletEnabled val="1"/>
        </dgm:presLayoutVars>
      </dgm:prSet>
      <dgm:spPr/>
    </dgm:pt>
  </dgm:ptLst>
  <dgm:cxnLst>
    <dgm:cxn modelId="{D19F0400-D52E-4D43-976F-6DA27F5C1996}" type="presOf" srcId="{380A3D04-77A9-4372-9328-92A213E5EA2E}" destId="{48AE3136-756F-4B26-A614-6B819EEF1E20}" srcOrd="0" destOrd="0" presId="urn:microsoft.com/office/officeart/2005/8/layout/list1"/>
    <dgm:cxn modelId="{B51F3819-42C6-459A-A561-B270C546AA07}" type="presOf" srcId="{C2511BFF-456A-44E4-A1B9-F37B1D35308C}" destId="{179717F4-A3A9-4B09-AE66-2B9910D924AE}" srcOrd="0" destOrd="0" presId="urn:microsoft.com/office/officeart/2005/8/layout/list1"/>
    <dgm:cxn modelId="{D934C882-0B2D-466C-981F-9CDA4DB1DEC3}" srcId="{EA4EC93B-E6E3-4A12-8738-BB50B57019E8}" destId="{F01A4883-BA9C-4C95-8291-39BEB617BA8D}" srcOrd="1" destOrd="0" parTransId="{DD01FD5B-AFC7-4ABF-8080-847C04FAD56F}" sibTransId="{28B0D5C0-A6B6-4D2F-8EFE-B12FEE5C1CDC}"/>
    <dgm:cxn modelId="{7919FF92-BF4C-4F02-99B0-0682C49B6669}" type="presOf" srcId="{EA4EC93B-E6E3-4A12-8738-BB50B57019E8}" destId="{1356CEFB-218B-4CFA-8101-24A6F6D9F10E}" srcOrd="0" destOrd="0" presId="urn:microsoft.com/office/officeart/2005/8/layout/list1"/>
    <dgm:cxn modelId="{94846897-8D07-4BD2-9CF0-5AC9D173218D}" srcId="{F01A4883-BA9C-4C95-8291-39BEB617BA8D}" destId="{4B7C7A5F-6D06-411A-B294-3F8BBB1F31C9}" srcOrd="0" destOrd="0" parTransId="{FCAE2E78-76FC-4F5D-B3E9-A08F358132A4}" sibTransId="{386D48A9-6FD1-4E62-BCBF-004DB72BA1FA}"/>
    <dgm:cxn modelId="{33EB649C-1D58-4284-9EAC-F33C6CF00EB8}" srcId="{EA4EC93B-E6E3-4A12-8738-BB50B57019E8}" destId="{380A3D04-77A9-4372-9328-92A213E5EA2E}" srcOrd="0" destOrd="0" parTransId="{4F4FF5A8-235E-45DD-8E4A-0D3C60BBA0F3}" sibTransId="{7DF5EE0A-6AE6-426D-8BCE-A62EE7F363EA}"/>
    <dgm:cxn modelId="{8F83AFAE-D3A2-44A2-B1E3-9AEBD1D52F2C}" type="presOf" srcId="{4B7C7A5F-6D06-411A-B294-3F8BBB1F31C9}" destId="{0CD11596-0D57-4F40-AB94-C6972210A804}" srcOrd="0" destOrd="0" presId="urn:microsoft.com/office/officeart/2005/8/layout/list1"/>
    <dgm:cxn modelId="{BFC77CBF-10F0-4599-B9CF-5A80144296ED}" type="presOf" srcId="{F01A4883-BA9C-4C95-8291-39BEB617BA8D}" destId="{0FCCF6DA-FB5C-4BEB-AB0F-2F2EF2284A7A}" srcOrd="1" destOrd="0" presId="urn:microsoft.com/office/officeart/2005/8/layout/list1"/>
    <dgm:cxn modelId="{AA32B8CE-77B7-4B25-867C-7470C960A6A8}" type="presOf" srcId="{380A3D04-77A9-4372-9328-92A213E5EA2E}" destId="{62928C95-9769-4983-9332-39DD0CA959B4}" srcOrd="1" destOrd="0" presId="urn:microsoft.com/office/officeart/2005/8/layout/list1"/>
    <dgm:cxn modelId="{925B96D0-8F55-44A7-87E8-531B7AC4DDB3}" srcId="{380A3D04-77A9-4372-9328-92A213E5EA2E}" destId="{C2511BFF-456A-44E4-A1B9-F37B1D35308C}" srcOrd="0" destOrd="0" parTransId="{ECC2506E-1FC0-482D-86E0-C467D7599005}" sibTransId="{90EA3794-D197-4745-8260-869339A74241}"/>
    <dgm:cxn modelId="{CF82F5DD-3AE5-42F5-9E21-21379B19EA1A}" type="presOf" srcId="{F01A4883-BA9C-4C95-8291-39BEB617BA8D}" destId="{5A8686E1-B0FF-48B1-BF4C-E726A687DC96}" srcOrd="0" destOrd="0" presId="urn:microsoft.com/office/officeart/2005/8/layout/list1"/>
    <dgm:cxn modelId="{D66AC010-28DB-4263-868B-70C9807B5F1B}" type="presParOf" srcId="{1356CEFB-218B-4CFA-8101-24A6F6D9F10E}" destId="{E370E335-810F-452A-891D-707A95CEB090}" srcOrd="0" destOrd="0" presId="urn:microsoft.com/office/officeart/2005/8/layout/list1"/>
    <dgm:cxn modelId="{81ADF91C-8947-40F8-B879-4F4F719F1D85}" type="presParOf" srcId="{E370E335-810F-452A-891D-707A95CEB090}" destId="{48AE3136-756F-4B26-A614-6B819EEF1E20}" srcOrd="0" destOrd="0" presId="urn:microsoft.com/office/officeart/2005/8/layout/list1"/>
    <dgm:cxn modelId="{5D76E8AC-864B-4104-BE4C-AF32134DACD0}" type="presParOf" srcId="{E370E335-810F-452A-891D-707A95CEB090}" destId="{62928C95-9769-4983-9332-39DD0CA959B4}" srcOrd="1" destOrd="0" presId="urn:microsoft.com/office/officeart/2005/8/layout/list1"/>
    <dgm:cxn modelId="{5F6E33FE-2893-420D-A531-32E15B41E019}" type="presParOf" srcId="{1356CEFB-218B-4CFA-8101-24A6F6D9F10E}" destId="{19FB7D82-0AE4-4DC5-80D4-CAEF63E55984}" srcOrd="1" destOrd="0" presId="urn:microsoft.com/office/officeart/2005/8/layout/list1"/>
    <dgm:cxn modelId="{D298C030-2286-4587-BB86-13978D81D11F}" type="presParOf" srcId="{1356CEFB-218B-4CFA-8101-24A6F6D9F10E}" destId="{179717F4-A3A9-4B09-AE66-2B9910D924AE}" srcOrd="2" destOrd="0" presId="urn:microsoft.com/office/officeart/2005/8/layout/list1"/>
    <dgm:cxn modelId="{F7797B1B-A7E2-485C-831C-92869E99673D}" type="presParOf" srcId="{1356CEFB-218B-4CFA-8101-24A6F6D9F10E}" destId="{2A728B0A-683C-4D50-BF28-305415F95BB4}" srcOrd="3" destOrd="0" presId="urn:microsoft.com/office/officeart/2005/8/layout/list1"/>
    <dgm:cxn modelId="{7AD1E4CA-6ECA-422B-90DF-5090AEB50C7F}" type="presParOf" srcId="{1356CEFB-218B-4CFA-8101-24A6F6D9F10E}" destId="{221FB036-F08B-45F6-94BA-85E81711B89A}" srcOrd="4" destOrd="0" presId="urn:microsoft.com/office/officeart/2005/8/layout/list1"/>
    <dgm:cxn modelId="{0233FF2B-0C09-4ADC-81CF-525224EDE88E}" type="presParOf" srcId="{221FB036-F08B-45F6-94BA-85E81711B89A}" destId="{5A8686E1-B0FF-48B1-BF4C-E726A687DC96}" srcOrd="0" destOrd="0" presId="urn:microsoft.com/office/officeart/2005/8/layout/list1"/>
    <dgm:cxn modelId="{61CFEDD1-E0D8-42D1-88BD-D11DB9FF64F5}" type="presParOf" srcId="{221FB036-F08B-45F6-94BA-85E81711B89A}" destId="{0FCCF6DA-FB5C-4BEB-AB0F-2F2EF2284A7A}" srcOrd="1" destOrd="0" presId="urn:microsoft.com/office/officeart/2005/8/layout/list1"/>
    <dgm:cxn modelId="{81720A99-2036-4BE5-B3F0-F3D41BB2195F}" type="presParOf" srcId="{1356CEFB-218B-4CFA-8101-24A6F6D9F10E}" destId="{BD107A43-7F09-4985-A872-E6D0CCCA173C}" srcOrd="5" destOrd="0" presId="urn:microsoft.com/office/officeart/2005/8/layout/list1"/>
    <dgm:cxn modelId="{D96239C8-BDB9-47D9-8DB8-BBFE9007837B}" type="presParOf" srcId="{1356CEFB-218B-4CFA-8101-24A6F6D9F10E}" destId="{0CD11596-0D57-4F40-AB94-C6972210A804}"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56CCC7-95F1-444F-B0CE-ED93BAB24427}">
      <dsp:nvSpPr>
        <dsp:cNvPr id="0" name=""/>
        <dsp:cNvSpPr/>
      </dsp:nvSpPr>
      <dsp:spPr>
        <a:xfrm>
          <a:off x="3352799" y="0"/>
          <a:ext cx="3352799" cy="1487732"/>
        </a:xfrm>
        <a:prstGeom prst="trapezoid">
          <a:avLst>
            <a:gd name="adj" fmla="val 112682"/>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s-CR" sz="2800" b="1" kern="1200" dirty="0">
              <a:effectLst>
                <a:outerShdw blurRad="38100" dist="38100" dir="2700000" algn="tl">
                  <a:srgbClr val="000000">
                    <a:alpha val="43137"/>
                  </a:srgbClr>
                </a:outerShdw>
              </a:effectLst>
            </a:rPr>
            <a:t>Constitución Política</a:t>
          </a:r>
          <a:endParaRPr lang="en-US" sz="2800" b="1" kern="1200" dirty="0">
            <a:effectLst>
              <a:outerShdw blurRad="38100" dist="38100" dir="2700000" algn="tl">
                <a:srgbClr val="000000">
                  <a:alpha val="43137"/>
                </a:srgbClr>
              </a:outerShdw>
            </a:effectLst>
          </a:endParaRPr>
        </a:p>
      </dsp:txBody>
      <dsp:txXfrm>
        <a:off x="3352799" y="0"/>
        <a:ext cx="3352799" cy="1487732"/>
      </dsp:txXfrm>
    </dsp:sp>
    <dsp:sp modelId="{2200B1B2-FCCD-4921-A8EA-1EAED4F6DA29}">
      <dsp:nvSpPr>
        <dsp:cNvPr id="0" name=""/>
        <dsp:cNvSpPr/>
      </dsp:nvSpPr>
      <dsp:spPr>
        <a:xfrm>
          <a:off x="1676399" y="1487732"/>
          <a:ext cx="6705599" cy="1487732"/>
        </a:xfrm>
        <a:prstGeom prst="trapezoid">
          <a:avLst>
            <a:gd name="adj" fmla="val 112682"/>
          </a:avLst>
        </a:prstGeom>
        <a:solidFill>
          <a:schemeClr val="tx2">
            <a:lumMod val="60000"/>
            <a:lumOff val="4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s-CR" sz="2800" b="1" kern="1200" dirty="0">
              <a:effectLst>
                <a:outerShdw blurRad="38100" dist="38100" dir="2700000" algn="tl">
                  <a:srgbClr val="000000">
                    <a:alpha val="43137"/>
                  </a:srgbClr>
                </a:outerShdw>
              </a:effectLst>
            </a:rPr>
            <a:t>Tratados Internacionales</a:t>
          </a:r>
          <a:endParaRPr lang="en-US" sz="2800" b="1" kern="1200" dirty="0">
            <a:effectLst>
              <a:outerShdw blurRad="38100" dist="38100" dir="2700000" algn="tl">
                <a:srgbClr val="000000">
                  <a:alpha val="43137"/>
                </a:srgbClr>
              </a:outerShdw>
            </a:effectLst>
          </a:endParaRPr>
        </a:p>
      </dsp:txBody>
      <dsp:txXfrm>
        <a:off x="2849879" y="1487732"/>
        <a:ext cx="4358640" cy="1487732"/>
      </dsp:txXfrm>
    </dsp:sp>
    <dsp:sp modelId="{78DC1C4F-73B2-4CE0-88A4-A71BD0247E4C}">
      <dsp:nvSpPr>
        <dsp:cNvPr id="0" name=""/>
        <dsp:cNvSpPr/>
      </dsp:nvSpPr>
      <dsp:spPr>
        <a:xfrm>
          <a:off x="0" y="2975464"/>
          <a:ext cx="10058399" cy="1487732"/>
        </a:xfrm>
        <a:prstGeom prst="trapezoid">
          <a:avLst>
            <a:gd name="adj" fmla="val 112682"/>
          </a:avLst>
        </a:prstGeom>
        <a:solidFill>
          <a:schemeClr val="accent3">
            <a:lumMod val="5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s-CR" sz="2800" b="1" kern="1200" dirty="0">
              <a:effectLst>
                <a:outerShdw blurRad="38100" dist="38100" dir="2700000" algn="tl">
                  <a:srgbClr val="000000">
                    <a:alpha val="43137"/>
                  </a:srgbClr>
                </a:outerShdw>
              </a:effectLst>
            </a:rPr>
            <a:t>Ley</a:t>
          </a:r>
          <a:endParaRPr lang="en-US" sz="2800" b="1" kern="1200" dirty="0">
            <a:effectLst>
              <a:outerShdw blurRad="38100" dist="38100" dir="2700000" algn="tl">
                <a:srgbClr val="000000">
                  <a:alpha val="43137"/>
                </a:srgbClr>
              </a:outerShdw>
            </a:effectLst>
          </a:endParaRPr>
        </a:p>
      </dsp:txBody>
      <dsp:txXfrm>
        <a:off x="1760219" y="2975464"/>
        <a:ext cx="6537960" cy="148773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70C255-43AE-4EA7-9FAE-E312EB385F3A}">
      <dsp:nvSpPr>
        <dsp:cNvPr id="0" name=""/>
        <dsp:cNvSpPr/>
      </dsp:nvSpPr>
      <dsp:spPr>
        <a:xfrm>
          <a:off x="3352799" y="0"/>
          <a:ext cx="3352799" cy="1253596"/>
        </a:xfrm>
        <a:prstGeom prst="trapezoid">
          <a:avLst>
            <a:gd name="adj" fmla="val 133727"/>
          </a:avLst>
        </a:prstGeom>
        <a:solidFill>
          <a:schemeClr val="accent5">
            <a:lumMod val="60000"/>
            <a:lumOff val="4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s-CR" sz="2800" b="1" kern="1200" dirty="0">
              <a:effectLst>
                <a:outerShdw blurRad="38100" dist="38100" dir="2700000" algn="tl">
                  <a:srgbClr val="000000">
                    <a:alpha val="43137"/>
                  </a:srgbClr>
                </a:outerShdw>
              </a:effectLst>
            </a:rPr>
            <a:t>Costumbre</a:t>
          </a:r>
          <a:endParaRPr lang="en-US" sz="2800" b="1" kern="1200" dirty="0">
            <a:effectLst>
              <a:outerShdw blurRad="38100" dist="38100" dir="2700000" algn="tl">
                <a:srgbClr val="000000">
                  <a:alpha val="43137"/>
                </a:srgbClr>
              </a:outerShdw>
            </a:effectLst>
          </a:endParaRPr>
        </a:p>
      </dsp:txBody>
      <dsp:txXfrm>
        <a:off x="3352799" y="0"/>
        <a:ext cx="3352799" cy="1253596"/>
      </dsp:txXfrm>
    </dsp:sp>
    <dsp:sp modelId="{68A41F9C-6274-4E35-A170-D5F98B5E00D3}">
      <dsp:nvSpPr>
        <dsp:cNvPr id="0" name=""/>
        <dsp:cNvSpPr/>
      </dsp:nvSpPr>
      <dsp:spPr>
        <a:xfrm>
          <a:off x="1676399" y="1253596"/>
          <a:ext cx="6705599" cy="1253596"/>
        </a:xfrm>
        <a:prstGeom prst="trapezoid">
          <a:avLst>
            <a:gd name="adj" fmla="val 133727"/>
          </a:avLst>
        </a:prstGeom>
        <a:solidFill>
          <a:schemeClr val="accent4">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s-CR" sz="2800" b="1" kern="1200" dirty="0">
              <a:effectLst>
                <a:outerShdw blurRad="38100" dist="38100" dir="2700000" algn="tl">
                  <a:srgbClr val="000000">
                    <a:alpha val="43137"/>
                  </a:srgbClr>
                </a:outerShdw>
              </a:effectLst>
            </a:rPr>
            <a:t>Usos</a:t>
          </a:r>
          <a:endParaRPr lang="en-US" sz="2800" b="1" kern="1200" dirty="0">
            <a:effectLst>
              <a:outerShdw blurRad="38100" dist="38100" dir="2700000" algn="tl">
                <a:srgbClr val="000000">
                  <a:alpha val="43137"/>
                </a:srgbClr>
              </a:outerShdw>
            </a:effectLst>
          </a:endParaRPr>
        </a:p>
      </dsp:txBody>
      <dsp:txXfrm>
        <a:off x="2849879" y="1253596"/>
        <a:ext cx="4358640" cy="1253596"/>
      </dsp:txXfrm>
    </dsp:sp>
    <dsp:sp modelId="{6C4E79C5-3237-4631-92D0-5EA73909E9DB}">
      <dsp:nvSpPr>
        <dsp:cNvPr id="0" name=""/>
        <dsp:cNvSpPr/>
      </dsp:nvSpPr>
      <dsp:spPr>
        <a:xfrm>
          <a:off x="0" y="2507192"/>
          <a:ext cx="10058399" cy="1253596"/>
        </a:xfrm>
        <a:prstGeom prst="trapezoid">
          <a:avLst>
            <a:gd name="adj" fmla="val 133727"/>
          </a:avLst>
        </a:prstGeom>
        <a:solidFill>
          <a:schemeClr val="accent3">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s-CR" sz="2800" b="1" kern="1200" dirty="0">
              <a:effectLst>
                <a:outerShdw blurRad="38100" dist="38100" dir="2700000" algn="tl">
                  <a:srgbClr val="000000">
                    <a:alpha val="43137"/>
                  </a:srgbClr>
                </a:outerShdw>
              </a:effectLst>
            </a:rPr>
            <a:t>Principios Generales del Derecho.</a:t>
          </a:r>
          <a:endParaRPr lang="en-US" sz="2800" b="1" kern="1200" dirty="0">
            <a:effectLst>
              <a:outerShdw blurRad="38100" dist="38100" dir="2700000" algn="tl">
                <a:srgbClr val="000000">
                  <a:alpha val="43137"/>
                </a:srgbClr>
              </a:outerShdw>
            </a:effectLst>
          </a:endParaRPr>
        </a:p>
      </dsp:txBody>
      <dsp:txXfrm>
        <a:off x="1760219" y="2507192"/>
        <a:ext cx="6537960" cy="12535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87B722-BB17-4331-8208-BA747D01F790}">
      <dsp:nvSpPr>
        <dsp:cNvPr id="0" name=""/>
        <dsp:cNvSpPr/>
      </dsp:nvSpPr>
      <dsp:spPr>
        <a:xfrm>
          <a:off x="3148805" y="0"/>
          <a:ext cx="3760788" cy="3760788"/>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5230601-2BA1-4E75-831A-C69A1A28E267}">
      <dsp:nvSpPr>
        <dsp:cNvPr id="0" name=""/>
        <dsp:cNvSpPr/>
      </dsp:nvSpPr>
      <dsp:spPr>
        <a:xfrm>
          <a:off x="3506080" y="357274"/>
          <a:ext cx="1466707" cy="1466707"/>
        </a:xfrm>
        <a:prstGeom prst="roundRect">
          <a:avLst/>
        </a:prstGeom>
        <a:solidFill>
          <a:schemeClr val="accent2">
            <a:hueOff val="0"/>
            <a:satOff val="0"/>
            <a:lumOff val="0"/>
            <a:alphaOff val="0"/>
          </a:schemeClr>
        </a:solidFill>
        <a:ln w="15875" cap="flat" cmpd="sng" algn="ctr">
          <a:noFill/>
          <a:prstDash val="solid"/>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s-CR" sz="1900" b="1" kern="1200" dirty="0">
              <a:effectLst>
                <a:outerShdw blurRad="38100" dist="38100" dir="2700000" algn="tl">
                  <a:srgbClr val="000000">
                    <a:alpha val="43137"/>
                  </a:srgbClr>
                </a:outerShdw>
              </a:effectLst>
            </a:rPr>
            <a:t>Poder</a:t>
          </a:r>
          <a:endParaRPr lang="en-US" sz="1900" b="1" kern="1200" dirty="0">
            <a:effectLst>
              <a:outerShdw blurRad="38100" dist="38100" dir="2700000" algn="tl">
                <a:srgbClr val="000000">
                  <a:alpha val="43137"/>
                </a:srgbClr>
              </a:outerShdw>
            </a:effectLst>
          </a:endParaRPr>
        </a:p>
      </dsp:txBody>
      <dsp:txXfrm>
        <a:off x="3577679" y="428873"/>
        <a:ext cx="1323509" cy="1323509"/>
      </dsp:txXfrm>
    </dsp:sp>
    <dsp:sp modelId="{0AE06212-046A-44FB-B796-37F4A9749686}">
      <dsp:nvSpPr>
        <dsp:cNvPr id="0" name=""/>
        <dsp:cNvSpPr/>
      </dsp:nvSpPr>
      <dsp:spPr>
        <a:xfrm>
          <a:off x="5085611" y="357274"/>
          <a:ext cx="1466707" cy="1466707"/>
        </a:xfrm>
        <a:prstGeom prst="roundRect">
          <a:avLst/>
        </a:prstGeom>
        <a:solidFill>
          <a:schemeClr val="accent3">
            <a:hueOff val="0"/>
            <a:satOff val="0"/>
            <a:lumOff val="0"/>
            <a:alphaOff val="0"/>
          </a:schemeClr>
        </a:solidFill>
        <a:ln w="15875" cap="flat" cmpd="sng" algn="ctr">
          <a:noFill/>
          <a:prstDash val="solid"/>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s-CR" sz="1900" b="1" kern="1200" dirty="0">
              <a:effectLst>
                <a:outerShdw blurRad="38100" dist="38100" dir="2700000" algn="tl">
                  <a:srgbClr val="000000">
                    <a:alpha val="43137"/>
                  </a:srgbClr>
                </a:outerShdw>
              </a:effectLst>
            </a:rPr>
            <a:t>Deber</a:t>
          </a:r>
          <a:endParaRPr lang="en-US" sz="1900" b="1" kern="1200" dirty="0">
            <a:effectLst>
              <a:outerShdw blurRad="38100" dist="38100" dir="2700000" algn="tl">
                <a:srgbClr val="000000">
                  <a:alpha val="43137"/>
                </a:srgbClr>
              </a:outerShdw>
            </a:effectLst>
          </a:endParaRPr>
        </a:p>
      </dsp:txBody>
      <dsp:txXfrm>
        <a:off x="5157210" y="428873"/>
        <a:ext cx="1323509" cy="1323509"/>
      </dsp:txXfrm>
    </dsp:sp>
    <dsp:sp modelId="{ED3CA83B-8BE3-482B-A9C3-25873B21594A}">
      <dsp:nvSpPr>
        <dsp:cNvPr id="0" name=""/>
        <dsp:cNvSpPr/>
      </dsp:nvSpPr>
      <dsp:spPr>
        <a:xfrm>
          <a:off x="3506080" y="1936805"/>
          <a:ext cx="1466707" cy="1466707"/>
        </a:xfrm>
        <a:prstGeom prst="roundRect">
          <a:avLst/>
        </a:prstGeom>
        <a:solidFill>
          <a:schemeClr val="accent4">
            <a:hueOff val="0"/>
            <a:satOff val="0"/>
            <a:lumOff val="0"/>
            <a:alphaOff val="0"/>
          </a:schemeClr>
        </a:solidFill>
        <a:ln w="15875" cap="flat" cmpd="sng" algn="ctr">
          <a:noFill/>
          <a:prstDash val="solid"/>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s-CR" sz="1900" b="1" kern="1200" dirty="0">
              <a:effectLst>
                <a:outerShdw blurRad="38100" dist="38100" dir="2700000" algn="tl">
                  <a:srgbClr val="000000">
                    <a:alpha val="43137"/>
                  </a:srgbClr>
                </a:outerShdw>
              </a:effectLst>
            </a:rPr>
            <a:t>Poder Deber</a:t>
          </a:r>
          <a:endParaRPr lang="en-US" sz="1900" b="1" kern="1200" dirty="0">
            <a:effectLst>
              <a:outerShdw blurRad="38100" dist="38100" dir="2700000" algn="tl">
                <a:srgbClr val="000000">
                  <a:alpha val="43137"/>
                </a:srgbClr>
              </a:outerShdw>
            </a:effectLst>
          </a:endParaRPr>
        </a:p>
      </dsp:txBody>
      <dsp:txXfrm>
        <a:off x="3577679" y="2008404"/>
        <a:ext cx="1323509" cy="1323509"/>
      </dsp:txXfrm>
    </dsp:sp>
    <dsp:sp modelId="{E7FAA457-DE81-47DE-8B18-8BFB1B205FF1}">
      <dsp:nvSpPr>
        <dsp:cNvPr id="0" name=""/>
        <dsp:cNvSpPr/>
      </dsp:nvSpPr>
      <dsp:spPr>
        <a:xfrm>
          <a:off x="5085611" y="1936805"/>
          <a:ext cx="1466707" cy="1466707"/>
        </a:xfrm>
        <a:prstGeom prst="roundRect">
          <a:avLst/>
        </a:prstGeom>
        <a:solidFill>
          <a:schemeClr val="accent5">
            <a:hueOff val="0"/>
            <a:satOff val="0"/>
            <a:lumOff val="0"/>
            <a:alphaOff val="0"/>
          </a:schemeClr>
        </a:solidFill>
        <a:ln w="15875" cap="flat" cmpd="sng" algn="ctr">
          <a:noFill/>
          <a:prstDash val="solid"/>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s-CR" sz="1900" b="1" kern="1200" dirty="0">
              <a:effectLst>
                <a:outerShdw blurRad="38100" dist="38100" dir="2700000" algn="tl">
                  <a:srgbClr val="000000">
                    <a:alpha val="43137"/>
                  </a:srgbClr>
                </a:outerShdw>
              </a:effectLst>
            </a:rPr>
            <a:t>Expectativa</a:t>
          </a:r>
          <a:endParaRPr lang="en-US" sz="1900" b="1" kern="1200" dirty="0">
            <a:effectLst>
              <a:outerShdw blurRad="38100" dist="38100" dir="2700000" algn="tl">
                <a:srgbClr val="000000">
                  <a:alpha val="43137"/>
                </a:srgbClr>
              </a:outerShdw>
            </a:effectLst>
          </a:endParaRPr>
        </a:p>
      </dsp:txBody>
      <dsp:txXfrm>
        <a:off x="5157210" y="2008404"/>
        <a:ext cx="1323509" cy="132350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A066C0-22D8-4C67-872F-4141E141B33C}">
      <dsp:nvSpPr>
        <dsp:cNvPr id="0" name=""/>
        <dsp:cNvSpPr/>
      </dsp:nvSpPr>
      <dsp:spPr>
        <a:xfrm>
          <a:off x="3132278" y="3067878"/>
          <a:ext cx="950296" cy="1430731"/>
        </a:xfrm>
        <a:custGeom>
          <a:avLst/>
          <a:gdLst/>
          <a:ahLst/>
          <a:cxnLst/>
          <a:rect l="0" t="0" r="0" b="0"/>
          <a:pathLst>
            <a:path>
              <a:moveTo>
                <a:pt x="0" y="0"/>
              </a:moveTo>
              <a:lnTo>
                <a:pt x="475148" y="0"/>
              </a:lnTo>
              <a:lnTo>
                <a:pt x="475148" y="1430731"/>
              </a:lnTo>
              <a:lnTo>
                <a:pt x="950296" y="1430731"/>
              </a:lnTo>
            </a:path>
          </a:pathLst>
        </a:custGeom>
        <a:noFill/>
        <a:ln w="15875" cap="flat" cmpd="sng" algn="ctr">
          <a:solidFill>
            <a:schemeClr val="accent2">
              <a:hueOff val="0"/>
              <a:satOff val="0"/>
              <a:lumOff val="0"/>
              <a:alphaOff val="0"/>
            </a:schemeClr>
          </a:solidFill>
          <a:prstDash val="solid"/>
        </a:ln>
        <a:effectLst/>
        <a:sp3d z="-22735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3564487" y="3740304"/>
        <a:ext cx="85878" cy="85878"/>
      </dsp:txXfrm>
    </dsp:sp>
    <dsp:sp modelId="{137EE8BC-58C0-416C-AC37-D51CE3F682C1}">
      <dsp:nvSpPr>
        <dsp:cNvPr id="0" name=""/>
        <dsp:cNvSpPr/>
      </dsp:nvSpPr>
      <dsp:spPr>
        <a:xfrm>
          <a:off x="3132278" y="3022158"/>
          <a:ext cx="923797" cy="91440"/>
        </a:xfrm>
        <a:custGeom>
          <a:avLst/>
          <a:gdLst/>
          <a:ahLst/>
          <a:cxnLst/>
          <a:rect l="0" t="0" r="0" b="0"/>
          <a:pathLst>
            <a:path>
              <a:moveTo>
                <a:pt x="0" y="45720"/>
              </a:moveTo>
              <a:lnTo>
                <a:pt x="461898" y="45720"/>
              </a:lnTo>
              <a:lnTo>
                <a:pt x="461898" y="72218"/>
              </a:lnTo>
              <a:lnTo>
                <a:pt x="923797" y="72218"/>
              </a:lnTo>
            </a:path>
          </a:pathLst>
        </a:custGeom>
        <a:noFill/>
        <a:ln w="15875" cap="flat" cmpd="sng" algn="ctr">
          <a:solidFill>
            <a:schemeClr val="accent2">
              <a:hueOff val="0"/>
              <a:satOff val="0"/>
              <a:lumOff val="0"/>
              <a:alphaOff val="0"/>
            </a:schemeClr>
          </a:solidFill>
          <a:prstDash val="solid"/>
        </a:ln>
        <a:effectLst/>
        <a:sp3d z="-22735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571073" y="3044773"/>
        <a:ext cx="46208" cy="46208"/>
      </dsp:txXfrm>
    </dsp:sp>
    <dsp:sp modelId="{EFB113F2-E54D-4B49-B8FB-4A464B7CA699}">
      <dsp:nvSpPr>
        <dsp:cNvPr id="0" name=""/>
        <dsp:cNvSpPr/>
      </dsp:nvSpPr>
      <dsp:spPr>
        <a:xfrm>
          <a:off x="3132278" y="1695330"/>
          <a:ext cx="879709" cy="1372547"/>
        </a:xfrm>
        <a:custGeom>
          <a:avLst/>
          <a:gdLst/>
          <a:ahLst/>
          <a:cxnLst/>
          <a:rect l="0" t="0" r="0" b="0"/>
          <a:pathLst>
            <a:path>
              <a:moveTo>
                <a:pt x="0" y="1372547"/>
              </a:moveTo>
              <a:lnTo>
                <a:pt x="439854" y="1372547"/>
              </a:lnTo>
              <a:lnTo>
                <a:pt x="439854" y="0"/>
              </a:lnTo>
              <a:lnTo>
                <a:pt x="879709" y="0"/>
              </a:lnTo>
            </a:path>
          </a:pathLst>
        </a:custGeom>
        <a:noFill/>
        <a:ln w="15875" cap="flat" cmpd="sng" algn="ctr">
          <a:solidFill>
            <a:schemeClr val="accent2">
              <a:hueOff val="0"/>
              <a:satOff val="0"/>
              <a:lumOff val="0"/>
              <a:alphaOff val="0"/>
            </a:schemeClr>
          </a:solidFill>
          <a:prstDash val="solid"/>
        </a:ln>
        <a:effectLst/>
        <a:sp3d z="-22735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531376" y="2340847"/>
        <a:ext cx="81513" cy="81513"/>
      </dsp:txXfrm>
    </dsp:sp>
    <dsp:sp modelId="{D959CD7A-9C0A-49CD-A93A-CB2D803EE69F}">
      <dsp:nvSpPr>
        <dsp:cNvPr id="0" name=""/>
        <dsp:cNvSpPr/>
      </dsp:nvSpPr>
      <dsp:spPr>
        <a:xfrm rot="16200000">
          <a:off x="-518495" y="2484981"/>
          <a:ext cx="6135756" cy="1165793"/>
        </a:xfrm>
        <a:prstGeom prst="rect">
          <a:avLst/>
        </a:prstGeom>
        <a:solidFill>
          <a:schemeClr val="accent1">
            <a:hueOff val="0"/>
            <a:satOff val="0"/>
            <a:lumOff val="0"/>
            <a:alphaOff val="0"/>
          </a:schemeClr>
        </a:solidFill>
        <a:ln>
          <a:noFill/>
        </a:ln>
        <a:effectLst>
          <a:outerShdw blurRad="38100" dist="25400" dir="2700000" algn="br" rotWithShape="0">
            <a:srgbClr val="000000">
              <a:alpha val="60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41275" tIns="41275" rIns="41275" bIns="41275" numCol="1" spcCol="1270" anchor="ctr" anchorCtr="0">
          <a:noAutofit/>
          <a:sp3d extrusionH="28000" prstMaterial="matte"/>
        </a:bodyPr>
        <a:lstStyle/>
        <a:p>
          <a:pPr marL="0" lvl="0" indent="0" algn="ctr" defTabSz="2889250">
            <a:lnSpc>
              <a:spcPct val="90000"/>
            </a:lnSpc>
            <a:spcBef>
              <a:spcPct val="0"/>
            </a:spcBef>
            <a:spcAft>
              <a:spcPct val="35000"/>
            </a:spcAft>
            <a:buNone/>
          </a:pPr>
          <a:r>
            <a:rPr lang="es-CR" sz="6500" b="1" kern="1200" dirty="0">
              <a:effectLst>
                <a:outerShdw blurRad="38100" dist="38100" dir="2700000" algn="tl">
                  <a:srgbClr val="000000">
                    <a:alpha val="43137"/>
                  </a:srgbClr>
                </a:outerShdw>
              </a:effectLst>
            </a:rPr>
            <a:t>Innovativos</a:t>
          </a:r>
          <a:endParaRPr lang="en-US" sz="6500" b="1" kern="1200" dirty="0">
            <a:effectLst>
              <a:outerShdw blurRad="38100" dist="38100" dir="2700000" algn="tl">
                <a:srgbClr val="000000">
                  <a:alpha val="43137"/>
                </a:srgbClr>
              </a:outerShdw>
            </a:effectLst>
          </a:endParaRPr>
        </a:p>
      </dsp:txBody>
      <dsp:txXfrm>
        <a:off x="-518495" y="2484981"/>
        <a:ext cx="6135756" cy="1165793"/>
      </dsp:txXfrm>
    </dsp:sp>
    <dsp:sp modelId="{1E8165AB-83EB-4CB5-9E9D-B8AF150644EE}">
      <dsp:nvSpPr>
        <dsp:cNvPr id="0" name=""/>
        <dsp:cNvSpPr/>
      </dsp:nvSpPr>
      <dsp:spPr>
        <a:xfrm>
          <a:off x="4011988" y="1112434"/>
          <a:ext cx="3823803" cy="1165793"/>
        </a:xfrm>
        <a:prstGeom prst="rect">
          <a:avLst/>
        </a:prstGeom>
        <a:solidFill>
          <a:schemeClr val="tx2">
            <a:lumMod val="60000"/>
            <a:lumOff val="40000"/>
          </a:schemeClr>
        </a:solidFill>
        <a:ln>
          <a:noFill/>
        </a:ln>
        <a:effectLst>
          <a:outerShdw blurRad="38100" dist="25400" dir="2700000" algn="br" rotWithShape="0">
            <a:srgbClr val="000000">
              <a:alpha val="60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0955" tIns="20955" rIns="20955" bIns="20955" numCol="1" spcCol="1270" anchor="ctr" anchorCtr="0">
          <a:noAutofit/>
          <a:sp3d extrusionH="28000" prstMaterial="matte"/>
        </a:bodyPr>
        <a:lstStyle/>
        <a:p>
          <a:pPr marL="0" lvl="0" indent="0" algn="ctr" defTabSz="1466850">
            <a:lnSpc>
              <a:spcPct val="90000"/>
            </a:lnSpc>
            <a:spcBef>
              <a:spcPct val="0"/>
            </a:spcBef>
            <a:spcAft>
              <a:spcPct val="35000"/>
            </a:spcAft>
            <a:buNone/>
          </a:pPr>
          <a:r>
            <a:rPr lang="es-CR" sz="3300" b="1" kern="1200" dirty="0">
              <a:effectLst>
                <a:outerShdw blurRad="38100" dist="38100" dir="2700000" algn="tl">
                  <a:srgbClr val="000000">
                    <a:alpha val="43137"/>
                  </a:srgbClr>
                </a:outerShdw>
              </a:effectLst>
            </a:rPr>
            <a:t>Constitutivos </a:t>
          </a:r>
        </a:p>
        <a:p>
          <a:pPr marL="0" lvl="0" indent="0" algn="ctr" defTabSz="1466850">
            <a:lnSpc>
              <a:spcPct val="90000"/>
            </a:lnSpc>
            <a:spcBef>
              <a:spcPct val="0"/>
            </a:spcBef>
            <a:spcAft>
              <a:spcPct val="35000"/>
            </a:spcAft>
            <a:buNone/>
          </a:pPr>
          <a:r>
            <a:rPr lang="es-CR" sz="3300" b="1" kern="1200" dirty="0">
              <a:effectLst>
                <a:outerShdw blurRad="38100" dist="38100" dir="2700000" algn="tl">
                  <a:srgbClr val="000000">
                    <a:alpha val="43137"/>
                  </a:srgbClr>
                </a:outerShdw>
              </a:effectLst>
            </a:rPr>
            <a:t>(quebrar ventana)</a:t>
          </a:r>
          <a:endParaRPr lang="en-US" sz="3300" b="1" kern="1200" dirty="0">
            <a:effectLst>
              <a:outerShdw blurRad="38100" dist="38100" dir="2700000" algn="tl">
                <a:srgbClr val="000000">
                  <a:alpha val="43137"/>
                </a:srgbClr>
              </a:outerShdw>
            </a:effectLst>
          </a:endParaRPr>
        </a:p>
      </dsp:txBody>
      <dsp:txXfrm>
        <a:off x="4011988" y="1112434"/>
        <a:ext cx="3823803" cy="1165793"/>
      </dsp:txXfrm>
    </dsp:sp>
    <dsp:sp modelId="{AA184BBB-EFE2-49E2-9DEF-95860911BDC7}">
      <dsp:nvSpPr>
        <dsp:cNvPr id="0" name=""/>
        <dsp:cNvSpPr/>
      </dsp:nvSpPr>
      <dsp:spPr>
        <a:xfrm>
          <a:off x="4056076" y="2511479"/>
          <a:ext cx="3823803" cy="1165793"/>
        </a:xfrm>
        <a:prstGeom prst="rect">
          <a:avLst/>
        </a:prstGeom>
        <a:solidFill>
          <a:srgbClr val="FF0000"/>
        </a:solidFill>
        <a:ln>
          <a:noFill/>
        </a:ln>
        <a:effectLst>
          <a:outerShdw blurRad="38100" dist="25400" dir="2700000" algn="br" rotWithShape="0">
            <a:srgbClr val="000000">
              <a:alpha val="60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0955" tIns="20955" rIns="20955" bIns="20955" numCol="1" spcCol="1270" anchor="ctr" anchorCtr="0">
          <a:noAutofit/>
          <a:sp3d extrusionH="28000" prstMaterial="matte"/>
        </a:bodyPr>
        <a:lstStyle/>
        <a:p>
          <a:pPr marL="0" lvl="0" indent="0" algn="ctr" defTabSz="1466850">
            <a:lnSpc>
              <a:spcPct val="90000"/>
            </a:lnSpc>
            <a:spcBef>
              <a:spcPct val="0"/>
            </a:spcBef>
            <a:spcAft>
              <a:spcPct val="35000"/>
            </a:spcAft>
            <a:buNone/>
          </a:pPr>
          <a:r>
            <a:rPr lang="es-CR" sz="3300" b="1" kern="1200" dirty="0">
              <a:effectLst>
                <a:outerShdw blurRad="38100" dist="38100" dir="2700000" algn="tl">
                  <a:srgbClr val="000000">
                    <a:alpha val="43137"/>
                  </a:srgbClr>
                </a:outerShdw>
              </a:effectLst>
            </a:rPr>
            <a:t>Extintivo</a:t>
          </a:r>
        </a:p>
        <a:p>
          <a:pPr marL="0" lvl="0" indent="0" algn="ctr" defTabSz="1466850">
            <a:lnSpc>
              <a:spcPct val="90000"/>
            </a:lnSpc>
            <a:spcBef>
              <a:spcPct val="0"/>
            </a:spcBef>
            <a:spcAft>
              <a:spcPct val="35000"/>
            </a:spcAft>
            <a:buNone/>
          </a:pPr>
          <a:r>
            <a:rPr lang="es-CR" sz="3300" b="1" kern="1200" dirty="0">
              <a:effectLst>
                <a:outerShdw blurRad="38100" dist="38100" dir="2700000" algn="tl">
                  <a:srgbClr val="000000">
                    <a:alpha val="43137"/>
                  </a:srgbClr>
                </a:outerShdw>
              </a:effectLst>
            </a:rPr>
            <a:t>(Pago)</a:t>
          </a:r>
          <a:endParaRPr lang="en-US" sz="3300" b="1" kern="1200" dirty="0">
            <a:effectLst>
              <a:outerShdw blurRad="38100" dist="38100" dir="2700000" algn="tl">
                <a:srgbClr val="000000">
                  <a:alpha val="43137"/>
                </a:srgbClr>
              </a:outerShdw>
            </a:effectLst>
          </a:endParaRPr>
        </a:p>
      </dsp:txBody>
      <dsp:txXfrm>
        <a:off x="4056076" y="2511479"/>
        <a:ext cx="3823803" cy="1165793"/>
      </dsp:txXfrm>
    </dsp:sp>
    <dsp:sp modelId="{C4E49F00-05C5-409D-8F59-515B957660D2}">
      <dsp:nvSpPr>
        <dsp:cNvPr id="0" name=""/>
        <dsp:cNvSpPr/>
      </dsp:nvSpPr>
      <dsp:spPr>
        <a:xfrm>
          <a:off x="4082575" y="3915713"/>
          <a:ext cx="3823803" cy="1165793"/>
        </a:xfrm>
        <a:prstGeom prst="rect">
          <a:avLst/>
        </a:prstGeom>
        <a:solidFill>
          <a:srgbClr val="FFC000"/>
        </a:solidFill>
        <a:ln>
          <a:noFill/>
        </a:ln>
        <a:effectLst>
          <a:outerShdw blurRad="38100" dist="25400" dir="2700000" algn="br" rotWithShape="0">
            <a:srgbClr val="000000">
              <a:alpha val="60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0955" tIns="20955" rIns="20955" bIns="20955" numCol="1" spcCol="1270" anchor="ctr" anchorCtr="0">
          <a:noAutofit/>
          <a:sp3d extrusionH="28000" prstMaterial="matte"/>
        </a:bodyPr>
        <a:lstStyle/>
        <a:p>
          <a:pPr marL="0" lvl="0" indent="0" algn="ctr" defTabSz="1466850">
            <a:lnSpc>
              <a:spcPct val="90000"/>
            </a:lnSpc>
            <a:spcBef>
              <a:spcPct val="0"/>
            </a:spcBef>
            <a:spcAft>
              <a:spcPct val="35000"/>
            </a:spcAft>
            <a:buNone/>
          </a:pPr>
          <a:r>
            <a:rPr lang="es-CR" sz="3300" b="1" kern="1200" dirty="0">
              <a:effectLst>
                <a:outerShdw blurRad="38100" dist="38100" dir="2700000" algn="tl">
                  <a:srgbClr val="000000">
                    <a:alpha val="43137"/>
                  </a:srgbClr>
                </a:outerShdw>
              </a:effectLst>
            </a:rPr>
            <a:t>Modificativo</a:t>
          </a:r>
        </a:p>
        <a:p>
          <a:pPr marL="0" lvl="0" indent="0" algn="ctr" defTabSz="1466850">
            <a:lnSpc>
              <a:spcPct val="90000"/>
            </a:lnSpc>
            <a:spcBef>
              <a:spcPct val="0"/>
            </a:spcBef>
            <a:spcAft>
              <a:spcPct val="35000"/>
            </a:spcAft>
            <a:buNone/>
          </a:pPr>
          <a:r>
            <a:rPr lang="es-CR" sz="3300" b="1" kern="1200" dirty="0">
              <a:effectLst>
                <a:outerShdw blurRad="38100" dist="38100" dir="2700000" algn="tl">
                  <a:srgbClr val="000000">
                    <a:alpha val="43137"/>
                  </a:srgbClr>
                </a:outerShdw>
              </a:effectLst>
            </a:rPr>
            <a:t>(Cambio de garantía)</a:t>
          </a:r>
          <a:endParaRPr lang="en-US" sz="3300" b="1" kern="1200" dirty="0">
            <a:effectLst>
              <a:outerShdw blurRad="38100" dist="38100" dir="2700000" algn="tl">
                <a:srgbClr val="000000">
                  <a:alpha val="43137"/>
                </a:srgbClr>
              </a:outerShdw>
            </a:effectLst>
          </a:endParaRPr>
        </a:p>
      </dsp:txBody>
      <dsp:txXfrm>
        <a:off x="4082575" y="3915713"/>
        <a:ext cx="3823803" cy="116579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FE20A6-E8A6-4DD5-AFEF-A56B3BB54C40}">
      <dsp:nvSpPr>
        <dsp:cNvPr id="0" name=""/>
        <dsp:cNvSpPr/>
      </dsp:nvSpPr>
      <dsp:spPr>
        <a:xfrm>
          <a:off x="3381853" y="2953081"/>
          <a:ext cx="789146" cy="1428781"/>
        </a:xfrm>
        <a:custGeom>
          <a:avLst/>
          <a:gdLst/>
          <a:ahLst/>
          <a:cxnLst/>
          <a:rect l="0" t="0" r="0" b="0"/>
          <a:pathLst>
            <a:path>
              <a:moveTo>
                <a:pt x="0" y="0"/>
              </a:moveTo>
              <a:lnTo>
                <a:pt x="394573" y="0"/>
              </a:lnTo>
              <a:lnTo>
                <a:pt x="394573" y="1428781"/>
              </a:lnTo>
              <a:lnTo>
                <a:pt x="789146" y="1428781"/>
              </a:lnTo>
            </a:path>
          </a:pathLst>
        </a:custGeom>
        <a:noFill/>
        <a:ln w="15875" cap="flat" cmpd="sng" algn="ctr">
          <a:solidFill>
            <a:schemeClr val="accent1">
              <a:shade val="60000"/>
              <a:hueOff val="0"/>
              <a:satOff val="0"/>
              <a:lumOff val="0"/>
              <a:alphaOff val="0"/>
            </a:schemeClr>
          </a:solidFill>
          <a:prstDash val="solid"/>
        </a:ln>
        <a:effectLst/>
        <a:sp3d z="-22735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735620" y="3626666"/>
        <a:ext cx="81611" cy="81611"/>
      </dsp:txXfrm>
    </dsp:sp>
    <dsp:sp modelId="{6DB64EF2-2DFD-4AB8-ABDC-6E08F1839B5E}">
      <dsp:nvSpPr>
        <dsp:cNvPr id="0" name=""/>
        <dsp:cNvSpPr/>
      </dsp:nvSpPr>
      <dsp:spPr>
        <a:xfrm>
          <a:off x="3381853" y="2907361"/>
          <a:ext cx="736144" cy="91440"/>
        </a:xfrm>
        <a:custGeom>
          <a:avLst/>
          <a:gdLst/>
          <a:ahLst/>
          <a:cxnLst/>
          <a:rect l="0" t="0" r="0" b="0"/>
          <a:pathLst>
            <a:path>
              <a:moveTo>
                <a:pt x="0" y="45720"/>
              </a:moveTo>
              <a:lnTo>
                <a:pt x="736144" y="45720"/>
              </a:lnTo>
            </a:path>
          </a:pathLst>
        </a:custGeom>
        <a:noFill/>
        <a:ln w="15875" cap="flat" cmpd="sng" algn="ctr">
          <a:solidFill>
            <a:schemeClr val="accent1">
              <a:shade val="60000"/>
              <a:hueOff val="0"/>
              <a:satOff val="0"/>
              <a:lumOff val="0"/>
              <a:alphaOff val="0"/>
            </a:schemeClr>
          </a:solidFill>
          <a:prstDash val="solid"/>
        </a:ln>
        <a:effectLst/>
        <a:sp3d z="-22735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731521" y="2934677"/>
        <a:ext cx="36807" cy="36807"/>
      </dsp:txXfrm>
    </dsp:sp>
    <dsp:sp modelId="{DAD16923-48DF-498F-B2C0-BDEF243D5853}">
      <dsp:nvSpPr>
        <dsp:cNvPr id="0" name=""/>
        <dsp:cNvSpPr/>
      </dsp:nvSpPr>
      <dsp:spPr>
        <a:xfrm>
          <a:off x="3381853" y="1550367"/>
          <a:ext cx="736144" cy="1402713"/>
        </a:xfrm>
        <a:custGeom>
          <a:avLst/>
          <a:gdLst/>
          <a:ahLst/>
          <a:cxnLst/>
          <a:rect l="0" t="0" r="0" b="0"/>
          <a:pathLst>
            <a:path>
              <a:moveTo>
                <a:pt x="0" y="1402713"/>
              </a:moveTo>
              <a:lnTo>
                <a:pt x="368072" y="1402713"/>
              </a:lnTo>
              <a:lnTo>
                <a:pt x="368072" y="0"/>
              </a:lnTo>
              <a:lnTo>
                <a:pt x="736144" y="0"/>
              </a:lnTo>
            </a:path>
          </a:pathLst>
        </a:custGeom>
        <a:noFill/>
        <a:ln w="15875" cap="flat" cmpd="sng" algn="ctr">
          <a:solidFill>
            <a:schemeClr val="accent1">
              <a:shade val="60000"/>
              <a:hueOff val="0"/>
              <a:satOff val="0"/>
              <a:lumOff val="0"/>
              <a:alphaOff val="0"/>
            </a:schemeClr>
          </a:solidFill>
          <a:prstDash val="solid"/>
        </a:ln>
        <a:effectLst/>
        <a:sp3d z="-22735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710321" y="2212121"/>
        <a:ext cx="79207" cy="79207"/>
      </dsp:txXfrm>
    </dsp:sp>
    <dsp:sp modelId="{CFFDEE08-B4D2-49B3-8760-7B09454C2421}">
      <dsp:nvSpPr>
        <dsp:cNvPr id="0" name=""/>
        <dsp:cNvSpPr/>
      </dsp:nvSpPr>
      <dsp:spPr>
        <a:xfrm rot="16200000">
          <a:off x="-132313" y="2391996"/>
          <a:ext cx="5906163" cy="1122170"/>
        </a:xfrm>
        <a:prstGeom prst="rect">
          <a:avLst/>
        </a:prstGeom>
        <a:solidFill>
          <a:schemeClr val="accent1">
            <a:hueOff val="0"/>
            <a:satOff val="0"/>
            <a:lumOff val="0"/>
            <a:alphaOff val="0"/>
          </a:schemeClr>
        </a:solidFill>
        <a:ln>
          <a:noFill/>
        </a:ln>
        <a:effectLst>
          <a:outerShdw blurRad="38100" dist="25400" dir="2700000" algn="br" rotWithShape="0">
            <a:srgbClr val="000000">
              <a:alpha val="60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41275" tIns="41275" rIns="41275" bIns="41275" numCol="1" spcCol="1270" anchor="ctr" anchorCtr="0">
          <a:noAutofit/>
          <a:sp3d extrusionH="28000" prstMaterial="matte"/>
        </a:bodyPr>
        <a:lstStyle/>
        <a:p>
          <a:pPr marL="0" lvl="0" indent="0" algn="ctr" defTabSz="2889250">
            <a:lnSpc>
              <a:spcPct val="90000"/>
            </a:lnSpc>
            <a:spcBef>
              <a:spcPct val="0"/>
            </a:spcBef>
            <a:spcAft>
              <a:spcPct val="35000"/>
            </a:spcAft>
            <a:buNone/>
          </a:pPr>
          <a:r>
            <a:rPr lang="es-CR" sz="6500" b="1" kern="1200" dirty="0">
              <a:effectLst>
                <a:outerShdw blurRad="38100" dist="38100" dir="2700000" algn="tl">
                  <a:srgbClr val="000000">
                    <a:alpha val="43137"/>
                  </a:srgbClr>
                </a:outerShdw>
              </a:effectLst>
            </a:rPr>
            <a:t>Conservativas</a:t>
          </a:r>
          <a:endParaRPr lang="en-US" sz="6500" b="1" kern="1200" dirty="0">
            <a:effectLst>
              <a:outerShdw blurRad="38100" dist="38100" dir="2700000" algn="tl">
                <a:srgbClr val="000000">
                  <a:alpha val="43137"/>
                </a:srgbClr>
              </a:outerShdw>
            </a:effectLst>
          </a:endParaRPr>
        </a:p>
      </dsp:txBody>
      <dsp:txXfrm>
        <a:off x="-132313" y="2391996"/>
        <a:ext cx="5906163" cy="1122170"/>
      </dsp:txXfrm>
    </dsp:sp>
    <dsp:sp modelId="{EC4EA7F6-0B29-4B61-86AE-950826E40FA5}">
      <dsp:nvSpPr>
        <dsp:cNvPr id="0" name=""/>
        <dsp:cNvSpPr/>
      </dsp:nvSpPr>
      <dsp:spPr>
        <a:xfrm>
          <a:off x="4117997" y="989282"/>
          <a:ext cx="3680720" cy="1122170"/>
        </a:xfrm>
        <a:prstGeom prst="rect">
          <a:avLst/>
        </a:prstGeom>
        <a:solidFill>
          <a:srgbClr val="FF0000"/>
        </a:solidFill>
        <a:ln>
          <a:noFill/>
        </a:ln>
        <a:effectLst>
          <a:outerShdw blurRad="38100" dist="25400" dir="2700000" algn="br" rotWithShape="0">
            <a:srgbClr val="000000">
              <a:alpha val="60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0320" tIns="20320" rIns="20320" bIns="20320" numCol="1" spcCol="1270" anchor="ctr" anchorCtr="0">
          <a:noAutofit/>
          <a:sp3d extrusionH="28000" prstMaterial="matte"/>
        </a:bodyPr>
        <a:lstStyle/>
        <a:p>
          <a:pPr marL="0" lvl="0" indent="0" algn="ctr" defTabSz="1422400">
            <a:lnSpc>
              <a:spcPct val="90000"/>
            </a:lnSpc>
            <a:spcBef>
              <a:spcPct val="0"/>
            </a:spcBef>
            <a:spcAft>
              <a:spcPct val="35000"/>
            </a:spcAft>
            <a:buNone/>
          </a:pPr>
          <a:r>
            <a:rPr lang="es-CR" sz="3200" b="1" u="none" kern="1200" dirty="0">
              <a:effectLst>
                <a:outerShdw blurRad="38100" dist="38100" dir="2700000" algn="tl">
                  <a:srgbClr val="000000">
                    <a:alpha val="43137"/>
                  </a:srgbClr>
                </a:outerShdw>
              </a:effectLst>
            </a:rPr>
            <a:t>Fortalecedora</a:t>
          </a:r>
        </a:p>
        <a:p>
          <a:pPr marL="0" lvl="0" indent="0" algn="ctr" defTabSz="1422400">
            <a:lnSpc>
              <a:spcPct val="90000"/>
            </a:lnSpc>
            <a:spcBef>
              <a:spcPct val="0"/>
            </a:spcBef>
            <a:spcAft>
              <a:spcPct val="35000"/>
            </a:spcAft>
            <a:buNone/>
          </a:pPr>
          <a:r>
            <a:rPr lang="en-US" sz="3200" b="1" u="none" kern="1200" dirty="0">
              <a:effectLst>
                <a:outerShdw blurRad="38100" dist="38100" dir="2700000" algn="tl">
                  <a:srgbClr val="000000">
                    <a:alpha val="43137"/>
                  </a:srgbClr>
                </a:outerShdw>
              </a:effectLst>
            </a:rPr>
            <a:t>(</a:t>
          </a:r>
          <a:r>
            <a:rPr lang="en-US" sz="3200" b="1" u="none" kern="1200" dirty="0" err="1">
              <a:effectLst>
                <a:outerShdw blurRad="38100" dist="38100" dir="2700000" algn="tl">
                  <a:srgbClr val="000000">
                    <a:alpha val="43137"/>
                  </a:srgbClr>
                </a:outerShdw>
              </a:effectLst>
            </a:rPr>
            <a:t>reconocer</a:t>
          </a:r>
          <a:r>
            <a:rPr lang="en-US" sz="3200" b="1" u="none" kern="1200" dirty="0">
              <a:effectLst>
                <a:outerShdw blurRad="38100" dist="38100" dir="2700000" algn="tl">
                  <a:srgbClr val="000000">
                    <a:alpha val="43137"/>
                  </a:srgbClr>
                </a:outerShdw>
              </a:effectLst>
            </a:rPr>
            <a:t> </a:t>
          </a:r>
          <a:r>
            <a:rPr lang="en-US" sz="3200" b="1" u="none" kern="1200" dirty="0" err="1">
              <a:effectLst>
                <a:outerShdw blurRad="38100" dist="38100" dir="2700000" algn="tl">
                  <a:srgbClr val="000000">
                    <a:alpha val="43137"/>
                  </a:srgbClr>
                </a:outerShdw>
              </a:effectLst>
            </a:rPr>
            <a:t>deuda</a:t>
          </a:r>
          <a:r>
            <a:rPr lang="en-US" sz="3200" b="1" u="none" kern="1200" dirty="0">
              <a:effectLst>
                <a:outerShdw blurRad="38100" dist="38100" dir="2700000" algn="tl">
                  <a:srgbClr val="000000">
                    <a:alpha val="43137"/>
                  </a:srgbClr>
                </a:outerShdw>
              </a:effectLst>
            </a:rPr>
            <a:t>)</a:t>
          </a:r>
        </a:p>
      </dsp:txBody>
      <dsp:txXfrm>
        <a:off x="4117997" y="989282"/>
        <a:ext cx="3680720" cy="1122170"/>
      </dsp:txXfrm>
    </dsp:sp>
    <dsp:sp modelId="{014AB2D6-FF21-4031-ABC9-CBAF3B5D7DC1}">
      <dsp:nvSpPr>
        <dsp:cNvPr id="0" name=""/>
        <dsp:cNvSpPr/>
      </dsp:nvSpPr>
      <dsp:spPr>
        <a:xfrm>
          <a:off x="4117997" y="2391996"/>
          <a:ext cx="3680720" cy="1122170"/>
        </a:xfrm>
        <a:prstGeom prst="rect">
          <a:avLst/>
        </a:prstGeom>
        <a:solidFill>
          <a:srgbClr val="FFC000"/>
        </a:solidFill>
        <a:ln>
          <a:noFill/>
        </a:ln>
        <a:effectLst>
          <a:outerShdw blurRad="38100" dist="25400" dir="2700000" algn="br" rotWithShape="0">
            <a:srgbClr val="000000">
              <a:alpha val="60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0320" tIns="20320" rIns="20320" bIns="20320" numCol="1" spcCol="1270" anchor="ctr" anchorCtr="0">
          <a:noAutofit/>
          <a:sp3d extrusionH="28000" prstMaterial="matte"/>
        </a:bodyPr>
        <a:lstStyle/>
        <a:p>
          <a:pPr marL="0" lvl="0" indent="0" algn="ctr" defTabSz="1422400">
            <a:lnSpc>
              <a:spcPct val="90000"/>
            </a:lnSpc>
            <a:spcBef>
              <a:spcPct val="0"/>
            </a:spcBef>
            <a:spcAft>
              <a:spcPct val="35000"/>
            </a:spcAft>
            <a:buNone/>
          </a:pPr>
          <a:r>
            <a:rPr lang="es-CR" sz="3200" b="1" kern="1200" dirty="0">
              <a:effectLst>
                <a:outerShdw blurRad="38100" dist="38100" dir="2700000" algn="tl">
                  <a:srgbClr val="000000">
                    <a:alpha val="43137"/>
                  </a:srgbClr>
                </a:outerShdw>
              </a:effectLst>
            </a:rPr>
            <a:t>Debilitadora</a:t>
          </a:r>
        </a:p>
        <a:p>
          <a:pPr marL="0" lvl="0" indent="0" algn="ctr" defTabSz="1422400">
            <a:lnSpc>
              <a:spcPct val="90000"/>
            </a:lnSpc>
            <a:spcBef>
              <a:spcPct val="0"/>
            </a:spcBef>
            <a:spcAft>
              <a:spcPct val="35000"/>
            </a:spcAft>
            <a:buNone/>
          </a:pPr>
          <a:r>
            <a:rPr lang="es-CR" sz="3200" b="1" kern="1200" dirty="0">
              <a:effectLst>
                <a:outerShdw blurRad="38100" dist="38100" dir="2700000" algn="tl">
                  <a:srgbClr val="000000">
                    <a:alpha val="43137"/>
                  </a:srgbClr>
                </a:outerShdw>
              </a:effectLst>
            </a:rPr>
            <a:t>(Hipoteca)</a:t>
          </a:r>
          <a:endParaRPr lang="en-US" sz="3200" b="1" kern="1200" dirty="0">
            <a:effectLst>
              <a:outerShdw blurRad="38100" dist="38100" dir="2700000" algn="tl">
                <a:srgbClr val="000000">
                  <a:alpha val="43137"/>
                </a:srgbClr>
              </a:outerShdw>
            </a:effectLst>
          </a:endParaRPr>
        </a:p>
      </dsp:txBody>
      <dsp:txXfrm>
        <a:off x="4117997" y="2391996"/>
        <a:ext cx="3680720" cy="1122170"/>
      </dsp:txXfrm>
    </dsp:sp>
    <dsp:sp modelId="{BF56A992-FFDB-411F-AB4D-8F1BB2E1A704}">
      <dsp:nvSpPr>
        <dsp:cNvPr id="0" name=""/>
        <dsp:cNvSpPr/>
      </dsp:nvSpPr>
      <dsp:spPr>
        <a:xfrm>
          <a:off x="4170999" y="3820777"/>
          <a:ext cx="3680720" cy="1122170"/>
        </a:xfrm>
        <a:prstGeom prst="rect">
          <a:avLst/>
        </a:prstGeom>
        <a:solidFill>
          <a:srgbClr val="FFFF00"/>
        </a:solidFill>
        <a:ln>
          <a:noFill/>
        </a:ln>
        <a:effectLst>
          <a:outerShdw blurRad="38100" dist="25400" dir="2700000" algn="br" rotWithShape="0">
            <a:srgbClr val="000000">
              <a:alpha val="60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20320" tIns="20320" rIns="20320" bIns="20320" numCol="1" spcCol="1270" anchor="ctr" anchorCtr="0">
          <a:noAutofit/>
          <a:sp3d extrusionH="28000" prstMaterial="matte"/>
        </a:bodyPr>
        <a:lstStyle/>
        <a:p>
          <a:pPr marL="0" lvl="0" indent="0" algn="ctr" defTabSz="1422400">
            <a:lnSpc>
              <a:spcPct val="90000"/>
            </a:lnSpc>
            <a:spcBef>
              <a:spcPct val="0"/>
            </a:spcBef>
            <a:spcAft>
              <a:spcPct val="35000"/>
            </a:spcAft>
            <a:buNone/>
          </a:pPr>
          <a:r>
            <a:rPr lang="en-US" sz="3200" b="1" kern="1200" dirty="0" err="1">
              <a:effectLst>
                <a:outerShdw blurRad="38100" dist="38100" dir="2700000" algn="tl">
                  <a:srgbClr val="000000">
                    <a:alpha val="43137"/>
                  </a:srgbClr>
                </a:outerShdw>
              </a:effectLst>
            </a:rPr>
            <a:t>Especificadora</a:t>
          </a:r>
          <a:endParaRPr lang="en-US" sz="3200" b="1" kern="1200" dirty="0">
            <a:effectLst>
              <a:outerShdw blurRad="38100" dist="38100" dir="2700000" algn="tl">
                <a:srgbClr val="000000">
                  <a:alpha val="43137"/>
                </a:srgbClr>
              </a:outerShdw>
            </a:effectLst>
          </a:endParaRPr>
        </a:p>
        <a:p>
          <a:pPr marL="0" lvl="0" indent="0" algn="ctr" defTabSz="1422400">
            <a:lnSpc>
              <a:spcPct val="90000"/>
            </a:lnSpc>
            <a:spcBef>
              <a:spcPct val="0"/>
            </a:spcBef>
            <a:spcAft>
              <a:spcPct val="35000"/>
            </a:spcAft>
            <a:buNone/>
          </a:pPr>
          <a:r>
            <a:rPr lang="en-US" sz="3200" b="1" kern="1200" dirty="0">
              <a:effectLst>
                <a:outerShdw blurRad="38100" dist="38100" dir="2700000" algn="tl">
                  <a:srgbClr val="000000">
                    <a:alpha val="43137"/>
                  </a:srgbClr>
                </a:outerShdw>
              </a:effectLst>
            </a:rPr>
            <a:t>(</a:t>
          </a:r>
          <a:r>
            <a:rPr lang="en-US" sz="3200" b="1" kern="1200" dirty="0" err="1">
              <a:effectLst>
                <a:outerShdw blurRad="38100" dist="38100" dir="2700000" algn="tl">
                  <a:srgbClr val="000000">
                    <a:alpha val="43137"/>
                  </a:srgbClr>
                </a:outerShdw>
              </a:effectLst>
            </a:rPr>
            <a:t>contrato</a:t>
          </a:r>
          <a:r>
            <a:rPr lang="en-US" sz="3200" b="1" kern="1200" dirty="0">
              <a:effectLst>
                <a:outerShdw blurRad="38100" dist="38100" dir="2700000" algn="tl">
                  <a:srgbClr val="000000">
                    <a:alpha val="43137"/>
                  </a:srgbClr>
                </a:outerShdw>
              </a:effectLst>
            </a:rPr>
            <a:t> </a:t>
          </a:r>
          <a:r>
            <a:rPr lang="en-US" sz="3200" b="1" kern="1200" dirty="0" err="1">
              <a:effectLst>
                <a:outerShdw blurRad="38100" dist="38100" dir="2700000" algn="tl">
                  <a:srgbClr val="000000">
                    <a:alpha val="43137"/>
                  </a:srgbClr>
                </a:outerShdw>
              </a:effectLst>
            </a:rPr>
            <a:t>laboral</a:t>
          </a:r>
          <a:r>
            <a:rPr lang="en-US" sz="3200" b="1" kern="1200" dirty="0">
              <a:effectLst>
                <a:outerShdw blurRad="38100" dist="38100" dir="2700000" algn="tl">
                  <a:srgbClr val="000000">
                    <a:alpha val="43137"/>
                  </a:srgbClr>
                </a:outerShdw>
              </a:effectLst>
            </a:rPr>
            <a:t>)</a:t>
          </a:r>
        </a:p>
      </dsp:txBody>
      <dsp:txXfrm>
        <a:off x="4170999" y="3820777"/>
        <a:ext cx="3680720" cy="112217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8D82C8-1D6B-4FCF-AAFA-CDB6D47E4B2B}">
      <dsp:nvSpPr>
        <dsp:cNvPr id="0" name=""/>
        <dsp:cNvSpPr/>
      </dsp:nvSpPr>
      <dsp:spPr>
        <a:xfrm>
          <a:off x="3478453" y="2689328"/>
          <a:ext cx="689334" cy="1619047"/>
        </a:xfrm>
        <a:custGeom>
          <a:avLst/>
          <a:gdLst/>
          <a:ahLst/>
          <a:cxnLst/>
          <a:rect l="0" t="0" r="0" b="0"/>
          <a:pathLst>
            <a:path>
              <a:moveTo>
                <a:pt x="0" y="0"/>
              </a:moveTo>
              <a:lnTo>
                <a:pt x="344667" y="0"/>
              </a:lnTo>
              <a:lnTo>
                <a:pt x="344667" y="1619047"/>
              </a:lnTo>
              <a:lnTo>
                <a:pt x="689334" y="1619047"/>
              </a:lnTo>
            </a:path>
          </a:pathLst>
        </a:custGeom>
        <a:noFill/>
        <a:ln w="15875" cap="flat" cmpd="sng" algn="ctr">
          <a:solidFill>
            <a:schemeClr val="accent1">
              <a:shade val="60000"/>
              <a:hueOff val="0"/>
              <a:satOff val="0"/>
              <a:lumOff val="0"/>
              <a:alphaOff val="0"/>
            </a:schemeClr>
          </a:solidFill>
          <a:prstDash val="solid"/>
        </a:ln>
        <a:effectLst/>
        <a:sp3d z="-22735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3779128" y="3454860"/>
        <a:ext cx="87984" cy="87984"/>
      </dsp:txXfrm>
    </dsp:sp>
    <dsp:sp modelId="{C5F245E7-DB91-4B17-A4FB-2CB25A261695}">
      <dsp:nvSpPr>
        <dsp:cNvPr id="0" name=""/>
        <dsp:cNvSpPr/>
      </dsp:nvSpPr>
      <dsp:spPr>
        <a:xfrm>
          <a:off x="3478453" y="1027135"/>
          <a:ext cx="670395" cy="1662193"/>
        </a:xfrm>
        <a:custGeom>
          <a:avLst/>
          <a:gdLst/>
          <a:ahLst/>
          <a:cxnLst/>
          <a:rect l="0" t="0" r="0" b="0"/>
          <a:pathLst>
            <a:path>
              <a:moveTo>
                <a:pt x="0" y="1662193"/>
              </a:moveTo>
              <a:lnTo>
                <a:pt x="335197" y="1662193"/>
              </a:lnTo>
              <a:lnTo>
                <a:pt x="335197" y="0"/>
              </a:lnTo>
              <a:lnTo>
                <a:pt x="670395" y="0"/>
              </a:lnTo>
            </a:path>
          </a:pathLst>
        </a:custGeom>
        <a:noFill/>
        <a:ln w="15875" cap="flat" cmpd="sng" algn="ctr">
          <a:solidFill>
            <a:schemeClr val="accent1">
              <a:shade val="60000"/>
              <a:hueOff val="0"/>
              <a:satOff val="0"/>
              <a:lumOff val="0"/>
              <a:alphaOff val="0"/>
            </a:schemeClr>
          </a:solidFill>
          <a:prstDash val="solid"/>
        </a:ln>
        <a:effectLst/>
        <a:sp3d z="-22735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3768844" y="1813424"/>
        <a:ext cx="89614" cy="89614"/>
      </dsp:txXfrm>
    </dsp:sp>
    <dsp:sp modelId="{74BB3DFD-6AB5-4AE2-AA8C-53F8B9ACDC9E}">
      <dsp:nvSpPr>
        <dsp:cNvPr id="0" name=""/>
        <dsp:cNvSpPr/>
      </dsp:nvSpPr>
      <dsp:spPr>
        <a:xfrm rot="16200000">
          <a:off x="278152" y="2178356"/>
          <a:ext cx="5378657" cy="1021945"/>
        </a:xfrm>
        <a:prstGeom prst="rect">
          <a:avLst/>
        </a:prstGeom>
        <a:solidFill>
          <a:srgbClr val="C00000"/>
        </a:solidFill>
        <a:ln>
          <a:noFill/>
        </a:ln>
        <a:effectLst>
          <a:outerShdw blurRad="38100" dist="25400" dir="2700000" algn="br" rotWithShape="0">
            <a:srgbClr val="000000">
              <a:alpha val="60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41275" tIns="41275" rIns="41275" bIns="41275" numCol="1" spcCol="1270" anchor="ctr" anchorCtr="0">
          <a:noAutofit/>
          <a:sp3d extrusionH="28000" prstMaterial="matte"/>
        </a:bodyPr>
        <a:lstStyle/>
        <a:p>
          <a:pPr marL="0" lvl="0" indent="0" algn="ctr" defTabSz="2889250">
            <a:lnSpc>
              <a:spcPct val="90000"/>
            </a:lnSpc>
            <a:spcBef>
              <a:spcPct val="0"/>
            </a:spcBef>
            <a:spcAft>
              <a:spcPct val="35000"/>
            </a:spcAft>
            <a:buNone/>
          </a:pPr>
          <a:r>
            <a:rPr lang="es-CR" sz="6500" b="1" kern="1200" dirty="0">
              <a:effectLst>
                <a:outerShdw blurRad="38100" dist="38100" dir="2700000" algn="tl">
                  <a:srgbClr val="000000">
                    <a:alpha val="43137"/>
                  </a:srgbClr>
                </a:outerShdw>
              </a:effectLst>
            </a:rPr>
            <a:t>Preclusivas</a:t>
          </a:r>
          <a:endParaRPr lang="en-US" sz="6500" b="1" kern="1200" dirty="0">
            <a:effectLst>
              <a:outerShdw blurRad="38100" dist="38100" dir="2700000" algn="tl">
                <a:srgbClr val="000000">
                  <a:alpha val="43137"/>
                </a:srgbClr>
              </a:outerShdw>
            </a:effectLst>
          </a:endParaRPr>
        </a:p>
      </dsp:txBody>
      <dsp:txXfrm>
        <a:off x="278152" y="2178356"/>
        <a:ext cx="5378657" cy="1021945"/>
      </dsp:txXfrm>
    </dsp:sp>
    <dsp:sp modelId="{F1A18B46-0D70-4EB6-9580-7D90F9468F37}">
      <dsp:nvSpPr>
        <dsp:cNvPr id="0" name=""/>
        <dsp:cNvSpPr/>
      </dsp:nvSpPr>
      <dsp:spPr>
        <a:xfrm>
          <a:off x="4148849" y="516162"/>
          <a:ext cx="3453041" cy="1021945"/>
        </a:xfrm>
        <a:prstGeom prst="rect">
          <a:avLst/>
        </a:prstGeom>
        <a:solidFill>
          <a:srgbClr val="B94793"/>
        </a:solidFill>
        <a:ln>
          <a:noFill/>
        </a:ln>
        <a:effectLst>
          <a:outerShdw blurRad="38100" dist="25400" dir="2700000" algn="br" rotWithShape="0">
            <a:srgbClr val="000000">
              <a:alpha val="60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13335" tIns="13335" rIns="13335" bIns="13335" numCol="1" spcCol="1270" anchor="ctr" anchorCtr="0">
          <a:noAutofit/>
          <a:sp3d extrusionH="28000" prstMaterial="matte"/>
        </a:bodyPr>
        <a:lstStyle/>
        <a:p>
          <a:pPr marL="0" lvl="0" indent="0" algn="ctr" defTabSz="933450">
            <a:lnSpc>
              <a:spcPct val="90000"/>
            </a:lnSpc>
            <a:spcBef>
              <a:spcPct val="0"/>
            </a:spcBef>
            <a:spcAft>
              <a:spcPct val="35000"/>
            </a:spcAft>
            <a:buNone/>
          </a:pPr>
          <a:r>
            <a:rPr lang="es-CR" sz="2100" b="1" kern="1200" dirty="0">
              <a:effectLst>
                <a:outerShdw blurRad="38100" dist="38100" dir="2700000" algn="tl">
                  <a:srgbClr val="000000">
                    <a:alpha val="43137"/>
                  </a:srgbClr>
                </a:outerShdw>
              </a:effectLst>
            </a:rPr>
            <a:t>Remueven incerteza por tiempo</a:t>
          </a:r>
        </a:p>
        <a:p>
          <a:pPr marL="0" lvl="0" indent="0" algn="ctr" defTabSz="933450">
            <a:lnSpc>
              <a:spcPct val="90000"/>
            </a:lnSpc>
            <a:spcBef>
              <a:spcPct val="0"/>
            </a:spcBef>
            <a:spcAft>
              <a:spcPct val="35000"/>
            </a:spcAft>
            <a:buNone/>
          </a:pPr>
          <a:r>
            <a:rPr lang="es-CR" sz="2100" b="1" kern="1200" dirty="0">
              <a:effectLst>
                <a:outerShdw blurRad="38100" dist="38100" dir="2700000" algn="tl">
                  <a:srgbClr val="000000">
                    <a:alpha val="43137"/>
                  </a:srgbClr>
                </a:outerShdw>
              </a:effectLst>
            </a:rPr>
            <a:t>(Prescripción)</a:t>
          </a:r>
          <a:endParaRPr lang="en-US" sz="2100" b="1" kern="1200" dirty="0">
            <a:effectLst>
              <a:outerShdw blurRad="38100" dist="38100" dir="2700000" algn="tl">
                <a:srgbClr val="000000">
                  <a:alpha val="43137"/>
                </a:srgbClr>
              </a:outerShdw>
            </a:effectLst>
          </a:endParaRPr>
        </a:p>
      </dsp:txBody>
      <dsp:txXfrm>
        <a:off x="4148849" y="516162"/>
        <a:ext cx="3453041" cy="1021945"/>
      </dsp:txXfrm>
    </dsp:sp>
    <dsp:sp modelId="{6EA1AC9D-33A0-4AFB-B9BD-4F5A23DEE060}">
      <dsp:nvSpPr>
        <dsp:cNvPr id="0" name=""/>
        <dsp:cNvSpPr/>
      </dsp:nvSpPr>
      <dsp:spPr>
        <a:xfrm>
          <a:off x="4167788" y="3797403"/>
          <a:ext cx="3351979" cy="1021945"/>
        </a:xfrm>
        <a:prstGeom prst="rect">
          <a:avLst/>
        </a:prstGeom>
        <a:solidFill>
          <a:srgbClr val="8656AA"/>
        </a:solidFill>
        <a:ln>
          <a:noFill/>
        </a:ln>
        <a:effectLst>
          <a:outerShdw blurRad="38100" dist="25400" dir="2700000" algn="br" rotWithShape="0">
            <a:srgbClr val="000000">
              <a:alpha val="60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13335" tIns="13335" rIns="13335" bIns="13335" numCol="1" spcCol="1270" anchor="ctr" anchorCtr="0">
          <a:noAutofit/>
          <a:sp3d extrusionH="28000" prstMaterial="matte"/>
        </a:bodyPr>
        <a:lstStyle/>
        <a:p>
          <a:pPr marL="0" lvl="0" indent="0" algn="ctr" defTabSz="933450">
            <a:lnSpc>
              <a:spcPct val="90000"/>
            </a:lnSpc>
            <a:spcBef>
              <a:spcPct val="0"/>
            </a:spcBef>
            <a:spcAft>
              <a:spcPct val="35000"/>
            </a:spcAft>
            <a:buNone/>
          </a:pPr>
          <a:r>
            <a:rPr lang="es-CR" sz="2100" b="1" kern="1200" dirty="0">
              <a:effectLst>
                <a:outerShdw blurRad="38100" dist="38100" dir="2700000" algn="tl">
                  <a:srgbClr val="000000">
                    <a:alpha val="43137"/>
                  </a:srgbClr>
                </a:outerShdw>
              </a:effectLst>
            </a:rPr>
            <a:t>Remueven incerteza por discusión</a:t>
          </a:r>
        </a:p>
        <a:p>
          <a:pPr marL="0" lvl="0" indent="0" algn="ctr" defTabSz="933450">
            <a:lnSpc>
              <a:spcPct val="90000"/>
            </a:lnSpc>
            <a:spcBef>
              <a:spcPct val="0"/>
            </a:spcBef>
            <a:spcAft>
              <a:spcPct val="35000"/>
            </a:spcAft>
            <a:buNone/>
          </a:pPr>
          <a:r>
            <a:rPr lang="es-CR" sz="2100" b="1" kern="1200" dirty="0">
              <a:effectLst>
                <a:outerShdw blurRad="38100" dist="38100" dir="2700000" algn="tl">
                  <a:srgbClr val="000000">
                    <a:alpha val="43137"/>
                  </a:srgbClr>
                </a:outerShdw>
              </a:effectLst>
            </a:rPr>
            <a:t>(Sentencia, Laudo)</a:t>
          </a:r>
          <a:endParaRPr lang="en-US" sz="2100" b="1" kern="1200" dirty="0">
            <a:effectLst>
              <a:outerShdw blurRad="38100" dist="38100" dir="2700000" algn="tl">
                <a:srgbClr val="000000">
                  <a:alpha val="43137"/>
                </a:srgbClr>
              </a:outerShdw>
            </a:effectLst>
          </a:endParaRPr>
        </a:p>
      </dsp:txBody>
      <dsp:txXfrm>
        <a:off x="4167788" y="3797403"/>
        <a:ext cx="3351979" cy="102194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175168-8C72-428C-9228-0519C9D0B978}">
      <dsp:nvSpPr>
        <dsp:cNvPr id="0" name=""/>
        <dsp:cNvSpPr/>
      </dsp:nvSpPr>
      <dsp:spPr>
        <a:xfrm>
          <a:off x="0" y="970131"/>
          <a:ext cx="10172700" cy="2585700"/>
        </a:xfrm>
        <a:prstGeom prst="roundRect">
          <a:avLst/>
        </a:prstGeom>
        <a:gradFill rotWithShape="0">
          <a:gsLst>
            <a:gs pos="0">
              <a:schemeClr val="accent1">
                <a:hueOff val="0"/>
                <a:satOff val="0"/>
                <a:lumOff val="0"/>
                <a:alphaOff val="0"/>
                <a:shade val="85000"/>
                <a:satMod val="130000"/>
              </a:schemeClr>
            </a:gs>
            <a:gs pos="34000">
              <a:schemeClr val="accent1">
                <a:hueOff val="0"/>
                <a:satOff val="0"/>
                <a:lumOff val="0"/>
                <a:alphaOff val="0"/>
                <a:shade val="87000"/>
                <a:satMod val="125000"/>
              </a:schemeClr>
            </a:gs>
            <a:gs pos="70000">
              <a:schemeClr val="accent1">
                <a:hueOff val="0"/>
                <a:satOff val="0"/>
                <a:lumOff val="0"/>
                <a:alphaOff val="0"/>
                <a:tint val="100000"/>
                <a:shade val="90000"/>
                <a:satMod val="130000"/>
              </a:schemeClr>
            </a:gs>
            <a:gs pos="100000">
              <a:schemeClr val="accen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s-CR" sz="6500" b="1" u="sng" kern="1200" dirty="0">
              <a:effectLst>
                <a:outerShdw blurRad="38100" dist="38100" dir="2700000" algn="tl">
                  <a:srgbClr val="000000">
                    <a:alpha val="43137"/>
                  </a:srgbClr>
                </a:outerShdw>
              </a:effectLst>
            </a:rPr>
            <a:t>Objetos, cosas y  bienes en sentido jurídico.</a:t>
          </a:r>
        </a:p>
      </dsp:txBody>
      <dsp:txXfrm>
        <a:off x="126223" y="1096354"/>
        <a:ext cx="9920254" cy="233325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37D08B-231D-4238-93F0-08534DED43E5}">
      <dsp:nvSpPr>
        <dsp:cNvPr id="0" name=""/>
        <dsp:cNvSpPr/>
      </dsp:nvSpPr>
      <dsp:spPr>
        <a:xfrm>
          <a:off x="0" y="370481"/>
          <a:ext cx="8229600" cy="10773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ln>
        <a:effectLst>
          <a:outerShdw blurRad="38100" dist="25400" dir="2700000" algn="br" rotWithShape="0">
            <a:srgbClr val="000000">
              <a:alpha val="60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38708" tIns="395732" rIns="638708" bIns="135128" numCol="1" spcCol="1270" anchor="t" anchorCtr="0">
          <a:noAutofit/>
        </a:bodyPr>
        <a:lstStyle/>
        <a:p>
          <a:pPr marL="171450" lvl="1" indent="-171450" algn="just" defTabSz="844550">
            <a:lnSpc>
              <a:spcPct val="90000"/>
            </a:lnSpc>
            <a:spcBef>
              <a:spcPct val="0"/>
            </a:spcBef>
            <a:spcAft>
              <a:spcPct val="15000"/>
            </a:spcAft>
            <a:buChar char="•"/>
          </a:pPr>
          <a:r>
            <a:rPr lang="es-CR" sz="1900" kern="1200" dirty="0"/>
            <a:t>Algunas veces se usa en un sentido muy amplio (filosófico) como “aquello a lo cual se refiere algo”.</a:t>
          </a:r>
        </a:p>
      </dsp:txBody>
      <dsp:txXfrm>
        <a:off x="0" y="370481"/>
        <a:ext cx="8229600" cy="1077300"/>
      </dsp:txXfrm>
    </dsp:sp>
    <dsp:sp modelId="{37A9C03B-E756-4461-BE06-C5EAC0F9C931}">
      <dsp:nvSpPr>
        <dsp:cNvPr id="0" name=""/>
        <dsp:cNvSpPr/>
      </dsp:nvSpPr>
      <dsp:spPr>
        <a:xfrm>
          <a:off x="411480" y="90041"/>
          <a:ext cx="5760720" cy="560880"/>
        </a:xfrm>
        <a:prstGeom prst="roundRect">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844550">
            <a:lnSpc>
              <a:spcPct val="90000"/>
            </a:lnSpc>
            <a:spcBef>
              <a:spcPct val="0"/>
            </a:spcBef>
            <a:spcAft>
              <a:spcPct val="35000"/>
            </a:spcAft>
            <a:buNone/>
          </a:pPr>
          <a:r>
            <a:rPr lang="es-CR" sz="1900" b="1" kern="1200" dirty="0"/>
            <a:t>Sentido amplio</a:t>
          </a:r>
        </a:p>
      </dsp:txBody>
      <dsp:txXfrm>
        <a:off x="438860" y="117421"/>
        <a:ext cx="5705960" cy="506120"/>
      </dsp:txXfrm>
    </dsp:sp>
    <dsp:sp modelId="{B7791725-621A-4E2B-9D77-752E07124138}">
      <dsp:nvSpPr>
        <dsp:cNvPr id="0" name=""/>
        <dsp:cNvSpPr/>
      </dsp:nvSpPr>
      <dsp:spPr>
        <a:xfrm>
          <a:off x="0" y="1830821"/>
          <a:ext cx="8229600" cy="10773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ln>
        <a:effectLst>
          <a:outerShdw blurRad="38100" dist="25400" dir="2700000" algn="br" rotWithShape="0">
            <a:srgbClr val="000000">
              <a:alpha val="60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38708" tIns="395732" rIns="638708" bIns="135128" numCol="1" spcCol="1270" anchor="t" anchorCtr="0">
          <a:noAutofit/>
        </a:bodyPr>
        <a:lstStyle/>
        <a:p>
          <a:pPr marL="171450" lvl="1" indent="-171450" algn="just" defTabSz="844550">
            <a:lnSpc>
              <a:spcPct val="90000"/>
            </a:lnSpc>
            <a:spcBef>
              <a:spcPct val="0"/>
            </a:spcBef>
            <a:spcAft>
              <a:spcPct val="15000"/>
            </a:spcAft>
            <a:buChar char="•"/>
          </a:pPr>
          <a:r>
            <a:rPr lang="es-CR" sz="1900" kern="1200" dirty="0"/>
            <a:t>O sea, referido al </a:t>
          </a:r>
          <a:r>
            <a:rPr lang="es-CR" sz="1900" b="1" u="sng" kern="1200" dirty="0"/>
            <a:t>fin</a:t>
          </a:r>
          <a:r>
            <a:rPr lang="es-CR" sz="1900" kern="1200" dirty="0"/>
            <a:t> al que está destinado. Por ejemplo, en el art.1 de la Ley de Asociaciones.</a:t>
          </a:r>
        </a:p>
      </dsp:txBody>
      <dsp:txXfrm>
        <a:off x="0" y="1830821"/>
        <a:ext cx="8229600" cy="1077300"/>
      </dsp:txXfrm>
    </dsp:sp>
    <dsp:sp modelId="{F93D92F0-7B46-4BF1-BCB8-02783F4D0CFF}">
      <dsp:nvSpPr>
        <dsp:cNvPr id="0" name=""/>
        <dsp:cNvSpPr/>
      </dsp:nvSpPr>
      <dsp:spPr>
        <a:xfrm>
          <a:off x="411480" y="1550381"/>
          <a:ext cx="5760720" cy="560880"/>
        </a:xfrm>
        <a:prstGeom prst="roundRect">
          <a:avLst/>
        </a:prstGeom>
        <a:gradFill rotWithShape="0">
          <a:gsLst>
            <a:gs pos="0">
              <a:schemeClr val="accent3">
                <a:hueOff val="0"/>
                <a:satOff val="0"/>
                <a:lumOff val="0"/>
                <a:alphaOff val="0"/>
                <a:shade val="85000"/>
                <a:satMod val="130000"/>
              </a:schemeClr>
            </a:gs>
            <a:gs pos="34000">
              <a:schemeClr val="accent3">
                <a:hueOff val="0"/>
                <a:satOff val="0"/>
                <a:lumOff val="0"/>
                <a:alphaOff val="0"/>
                <a:shade val="87000"/>
                <a:satMod val="125000"/>
              </a:schemeClr>
            </a:gs>
            <a:gs pos="70000">
              <a:schemeClr val="accent3">
                <a:hueOff val="0"/>
                <a:satOff val="0"/>
                <a:lumOff val="0"/>
                <a:alphaOff val="0"/>
                <a:tint val="100000"/>
                <a:shade val="90000"/>
                <a:satMod val="130000"/>
              </a:schemeClr>
            </a:gs>
            <a:gs pos="100000">
              <a:schemeClr val="accent3">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844550">
            <a:lnSpc>
              <a:spcPct val="90000"/>
            </a:lnSpc>
            <a:spcBef>
              <a:spcPct val="0"/>
            </a:spcBef>
            <a:spcAft>
              <a:spcPct val="35000"/>
            </a:spcAft>
            <a:buNone/>
          </a:pPr>
          <a:r>
            <a:rPr lang="es-CR" sz="1900" b="1" kern="1200" dirty="0"/>
            <a:t>Sentido teleológico</a:t>
          </a:r>
        </a:p>
      </dsp:txBody>
      <dsp:txXfrm>
        <a:off x="438860" y="1577761"/>
        <a:ext cx="5705960" cy="506120"/>
      </dsp:txXfrm>
    </dsp:sp>
    <dsp:sp modelId="{88546DF7-EC82-4D86-8E37-81F6D097D43F}">
      <dsp:nvSpPr>
        <dsp:cNvPr id="0" name=""/>
        <dsp:cNvSpPr/>
      </dsp:nvSpPr>
      <dsp:spPr>
        <a:xfrm>
          <a:off x="0" y="3291161"/>
          <a:ext cx="8229600" cy="161595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ln>
        <a:effectLst>
          <a:outerShdw blurRad="38100" dist="25400" dir="2700000" algn="br" rotWithShape="0">
            <a:srgbClr val="000000">
              <a:alpha val="60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38708" tIns="395732" rIns="638708" bIns="135128" numCol="1" spcCol="1270" anchor="t" anchorCtr="0">
          <a:noAutofit/>
        </a:bodyPr>
        <a:lstStyle/>
        <a:p>
          <a:pPr marL="171450" lvl="1" indent="-171450" algn="just" defTabSz="844550">
            <a:lnSpc>
              <a:spcPct val="90000"/>
            </a:lnSpc>
            <a:spcBef>
              <a:spcPct val="0"/>
            </a:spcBef>
            <a:spcAft>
              <a:spcPct val="15000"/>
            </a:spcAft>
            <a:buChar char="•"/>
          </a:pPr>
          <a:r>
            <a:rPr lang="es-CR" sz="1900" kern="1200" dirty="0"/>
            <a:t>Como por ejemplo en el art. 724 del Código Civil, al entenderse como el bien que se pide concretamente en la </a:t>
          </a:r>
          <a:r>
            <a:rPr lang="es-CR" sz="1900" b="1" u="sng" kern="1200" dirty="0"/>
            <a:t>demanda</a:t>
          </a:r>
          <a:r>
            <a:rPr lang="es-CR" sz="1900" kern="1200" dirty="0"/>
            <a:t>. Es la cosa que se pide, pero no en sentido corporal, sino en el de la utilidad o ventaja que con ella se pretende.</a:t>
          </a:r>
        </a:p>
      </dsp:txBody>
      <dsp:txXfrm>
        <a:off x="0" y="3291161"/>
        <a:ext cx="8229600" cy="1615950"/>
      </dsp:txXfrm>
    </dsp:sp>
    <dsp:sp modelId="{4297C6AB-7F63-4EFF-9138-B84A8B0EEB55}">
      <dsp:nvSpPr>
        <dsp:cNvPr id="0" name=""/>
        <dsp:cNvSpPr/>
      </dsp:nvSpPr>
      <dsp:spPr>
        <a:xfrm>
          <a:off x="411480" y="3010721"/>
          <a:ext cx="5760720" cy="560880"/>
        </a:xfrm>
        <a:prstGeom prst="roundRect">
          <a:avLst/>
        </a:prstGeom>
        <a:gradFill rotWithShape="0">
          <a:gsLst>
            <a:gs pos="0">
              <a:schemeClr val="accent4">
                <a:hueOff val="0"/>
                <a:satOff val="0"/>
                <a:lumOff val="0"/>
                <a:alphaOff val="0"/>
                <a:shade val="85000"/>
                <a:satMod val="130000"/>
              </a:schemeClr>
            </a:gs>
            <a:gs pos="34000">
              <a:schemeClr val="accent4">
                <a:hueOff val="0"/>
                <a:satOff val="0"/>
                <a:lumOff val="0"/>
                <a:alphaOff val="0"/>
                <a:shade val="87000"/>
                <a:satMod val="125000"/>
              </a:schemeClr>
            </a:gs>
            <a:gs pos="70000">
              <a:schemeClr val="accent4">
                <a:hueOff val="0"/>
                <a:satOff val="0"/>
                <a:lumOff val="0"/>
                <a:alphaOff val="0"/>
                <a:tint val="100000"/>
                <a:shade val="90000"/>
                <a:satMod val="130000"/>
              </a:schemeClr>
            </a:gs>
            <a:gs pos="100000">
              <a:schemeClr val="accent4">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844550">
            <a:lnSpc>
              <a:spcPct val="90000"/>
            </a:lnSpc>
            <a:spcBef>
              <a:spcPct val="0"/>
            </a:spcBef>
            <a:spcAft>
              <a:spcPct val="35000"/>
            </a:spcAft>
            <a:buNone/>
          </a:pPr>
          <a:r>
            <a:rPr lang="es-CR" sz="1900" b="1" kern="1200" dirty="0"/>
            <a:t>Sentido procesal</a:t>
          </a:r>
        </a:p>
      </dsp:txBody>
      <dsp:txXfrm>
        <a:off x="438860" y="3038101"/>
        <a:ext cx="5705960" cy="50612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FF3D64-E3E5-4671-8993-94E638EFFAC2}">
      <dsp:nvSpPr>
        <dsp:cNvPr id="0" name=""/>
        <dsp:cNvSpPr/>
      </dsp:nvSpPr>
      <dsp:spPr>
        <a:xfrm>
          <a:off x="0" y="407744"/>
          <a:ext cx="8229600" cy="1630125"/>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ln>
        <a:effectLst>
          <a:outerShdw blurRad="38100" dist="25400" dir="2700000" algn="br" rotWithShape="0">
            <a:srgbClr val="000000">
              <a:alpha val="60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38708" tIns="479044" rIns="638708" bIns="163576" numCol="1" spcCol="1270" anchor="t" anchorCtr="0">
          <a:noAutofit/>
        </a:bodyPr>
        <a:lstStyle/>
        <a:p>
          <a:pPr marL="228600" lvl="1" indent="-228600" algn="just" defTabSz="1022350">
            <a:lnSpc>
              <a:spcPct val="90000"/>
            </a:lnSpc>
            <a:spcBef>
              <a:spcPct val="0"/>
            </a:spcBef>
            <a:spcAft>
              <a:spcPct val="15000"/>
            </a:spcAft>
            <a:buChar char="•"/>
          </a:pPr>
          <a:r>
            <a:rPr lang="es-CR" sz="2300" kern="1200" dirty="0"/>
            <a:t>El objeto en materia de derechos reales se ve como la materia sobre la cual el titular del derecho da satisfacción a su interés jurídico.</a:t>
          </a:r>
        </a:p>
      </dsp:txBody>
      <dsp:txXfrm>
        <a:off x="0" y="407744"/>
        <a:ext cx="8229600" cy="1630125"/>
      </dsp:txXfrm>
    </dsp:sp>
    <dsp:sp modelId="{66289F8C-F4E7-44A6-8095-02BCA01F554E}">
      <dsp:nvSpPr>
        <dsp:cNvPr id="0" name=""/>
        <dsp:cNvSpPr/>
      </dsp:nvSpPr>
      <dsp:spPr>
        <a:xfrm>
          <a:off x="411480" y="68263"/>
          <a:ext cx="5760720" cy="678960"/>
        </a:xfrm>
        <a:prstGeom prst="roundRect">
          <a:avLst/>
        </a:prstGeom>
        <a:gradFill rotWithShape="0">
          <a:gsLst>
            <a:gs pos="0">
              <a:schemeClr val="accent3">
                <a:hueOff val="0"/>
                <a:satOff val="0"/>
                <a:lumOff val="0"/>
                <a:alphaOff val="0"/>
                <a:shade val="85000"/>
                <a:satMod val="130000"/>
              </a:schemeClr>
            </a:gs>
            <a:gs pos="34000">
              <a:schemeClr val="accent3">
                <a:hueOff val="0"/>
                <a:satOff val="0"/>
                <a:lumOff val="0"/>
                <a:alphaOff val="0"/>
                <a:shade val="87000"/>
                <a:satMod val="125000"/>
              </a:schemeClr>
            </a:gs>
            <a:gs pos="70000">
              <a:schemeClr val="accent3">
                <a:hueOff val="0"/>
                <a:satOff val="0"/>
                <a:lumOff val="0"/>
                <a:alphaOff val="0"/>
                <a:tint val="100000"/>
                <a:shade val="90000"/>
                <a:satMod val="130000"/>
              </a:schemeClr>
            </a:gs>
            <a:gs pos="100000">
              <a:schemeClr val="accent3">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1022350">
            <a:lnSpc>
              <a:spcPct val="90000"/>
            </a:lnSpc>
            <a:spcBef>
              <a:spcPct val="0"/>
            </a:spcBef>
            <a:spcAft>
              <a:spcPct val="35000"/>
            </a:spcAft>
            <a:buNone/>
          </a:pPr>
          <a:r>
            <a:rPr lang="es-CR" sz="2300" b="1" kern="1200" dirty="0"/>
            <a:t>Los Derechos Reales</a:t>
          </a:r>
        </a:p>
      </dsp:txBody>
      <dsp:txXfrm>
        <a:off x="444624" y="101407"/>
        <a:ext cx="5694432" cy="612672"/>
      </dsp:txXfrm>
    </dsp:sp>
    <dsp:sp modelId="{922304C5-371A-486D-AD8A-29736E76A63D}">
      <dsp:nvSpPr>
        <dsp:cNvPr id="0" name=""/>
        <dsp:cNvSpPr/>
      </dsp:nvSpPr>
      <dsp:spPr>
        <a:xfrm>
          <a:off x="0" y="2501549"/>
          <a:ext cx="8229600" cy="1956150"/>
        </a:xfrm>
        <a:prstGeom prst="rect">
          <a:avLst/>
        </a:prstGeom>
        <a:solidFill>
          <a:schemeClr val="lt1">
            <a:alpha val="90000"/>
            <a:hueOff val="0"/>
            <a:satOff val="0"/>
            <a:lumOff val="0"/>
            <a:alphaOff val="0"/>
          </a:schemeClr>
        </a:solidFill>
        <a:ln w="12700" cap="flat" cmpd="sng" algn="ctr">
          <a:solidFill>
            <a:schemeClr val="accent3">
              <a:hueOff val="-1225612"/>
              <a:satOff val="-19593"/>
              <a:lumOff val="1569"/>
              <a:alphaOff val="0"/>
            </a:schemeClr>
          </a:solidFill>
          <a:prstDash val="solid"/>
        </a:ln>
        <a:effectLst>
          <a:outerShdw blurRad="38100" dist="25400" dir="2700000" algn="br" rotWithShape="0">
            <a:srgbClr val="000000">
              <a:alpha val="60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38708" tIns="479044" rIns="638708" bIns="163576" numCol="1" spcCol="1270" anchor="t" anchorCtr="0">
          <a:noAutofit/>
        </a:bodyPr>
        <a:lstStyle/>
        <a:p>
          <a:pPr marL="228600" lvl="1" indent="-228600" algn="just" defTabSz="1022350">
            <a:lnSpc>
              <a:spcPct val="90000"/>
            </a:lnSpc>
            <a:spcBef>
              <a:spcPct val="0"/>
            </a:spcBef>
            <a:spcAft>
              <a:spcPct val="15000"/>
            </a:spcAft>
            <a:buChar char="•"/>
          </a:pPr>
          <a:r>
            <a:rPr lang="es-CR" sz="2300" kern="1200" dirty="0"/>
            <a:t>La expresión es utilizada para hacer referencia  al objeto en sentido estricto (como espacialidad y utilidad jurídicamente relevantes), pero también se usa para hacer referencia tanto a prestaciones como derechos.</a:t>
          </a:r>
        </a:p>
      </dsp:txBody>
      <dsp:txXfrm>
        <a:off x="0" y="2501549"/>
        <a:ext cx="8229600" cy="1956150"/>
      </dsp:txXfrm>
    </dsp:sp>
    <dsp:sp modelId="{34DED1EB-6C06-4995-9B05-0F6A12168715}">
      <dsp:nvSpPr>
        <dsp:cNvPr id="0" name=""/>
        <dsp:cNvSpPr/>
      </dsp:nvSpPr>
      <dsp:spPr>
        <a:xfrm>
          <a:off x="411480" y="2162068"/>
          <a:ext cx="5760720" cy="678960"/>
        </a:xfrm>
        <a:prstGeom prst="roundRect">
          <a:avLst/>
        </a:prstGeom>
        <a:gradFill rotWithShape="0">
          <a:gsLst>
            <a:gs pos="0">
              <a:schemeClr val="accent3">
                <a:hueOff val="-1225612"/>
                <a:satOff val="-19593"/>
                <a:lumOff val="1569"/>
                <a:alphaOff val="0"/>
                <a:shade val="85000"/>
                <a:satMod val="130000"/>
              </a:schemeClr>
            </a:gs>
            <a:gs pos="34000">
              <a:schemeClr val="accent3">
                <a:hueOff val="-1225612"/>
                <a:satOff val="-19593"/>
                <a:lumOff val="1569"/>
                <a:alphaOff val="0"/>
                <a:shade val="87000"/>
                <a:satMod val="125000"/>
              </a:schemeClr>
            </a:gs>
            <a:gs pos="70000">
              <a:schemeClr val="accent3">
                <a:hueOff val="-1225612"/>
                <a:satOff val="-19593"/>
                <a:lumOff val="1569"/>
                <a:alphaOff val="0"/>
                <a:tint val="100000"/>
                <a:shade val="90000"/>
                <a:satMod val="130000"/>
              </a:schemeClr>
            </a:gs>
            <a:gs pos="100000">
              <a:schemeClr val="accent3">
                <a:hueOff val="-1225612"/>
                <a:satOff val="-19593"/>
                <a:lumOff val="1569"/>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1022350">
            <a:lnSpc>
              <a:spcPct val="90000"/>
            </a:lnSpc>
            <a:spcBef>
              <a:spcPct val="0"/>
            </a:spcBef>
            <a:spcAft>
              <a:spcPct val="35000"/>
            </a:spcAft>
            <a:buNone/>
          </a:pPr>
          <a:r>
            <a:rPr lang="es-CR" sz="2300" b="1" kern="1200" dirty="0"/>
            <a:t>Los Derechos de Crédito</a:t>
          </a:r>
        </a:p>
      </dsp:txBody>
      <dsp:txXfrm>
        <a:off x="444624" y="2195212"/>
        <a:ext cx="5694432" cy="61267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5769FE-4079-432C-8D15-D6A8834C6514}">
      <dsp:nvSpPr>
        <dsp:cNvPr id="0" name=""/>
        <dsp:cNvSpPr/>
      </dsp:nvSpPr>
      <dsp:spPr>
        <a:xfrm>
          <a:off x="1383" y="1345790"/>
          <a:ext cx="1834381" cy="1834381"/>
        </a:xfrm>
        <a:prstGeom prst="ellipse">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s-CR" sz="2000" b="1" kern="1200" dirty="0"/>
            <a:t>Cosa</a:t>
          </a:r>
        </a:p>
      </dsp:txBody>
      <dsp:txXfrm>
        <a:off x="270022" y="1614429"/>
        <a:ext cx="1297103" cy="1297103"/>
      </dsp:txXfrm>
    </dsp:sp>
    <dsp:sp modelId="{F78E0FB9-B594-4F6E-9805-4BCA874784D8}">
      <dsp:nvSpPr>
        <dsp:cNvPr id="0" name=""/>
        <dsp:cNvSpPr/>
      </dsp:nvSpPr>
      <dsp:spPr>
        <a:xfrm>
          <a:off x="1984716" y="1731010"/>
          <a:ext cx="1063941" cy="1063941"/>
        </a:xfrm>
        <a:prstGeom prst="mathPlus">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s-CR" sz="1600" kern="1200"/>
        </a:p>
      </dsp:txBody>
      <dsp:txXfrm>
        <a:off x="2125741" y="2137861"/>
        <a:ext cx="781891" cy="250239"/>
      </dsp:txXfrm>
    </dsp:sp>
    <dsp:sp modelId="{07103933-D8A5-44E5-B194-8A5C5CE7FF32}">
      <dsp:nvSpPr>
        <dsp:cNvPr id="0" name=""/>
        <dsp:cNvSpPr/>
      </dsp:nvSpPr>
      <dsp:spPr>
        <a:xfrm>
          <a:off x="3197609" y="1345790"/>
          <a:ext cx="1834381" cy="1834381"/>
        </a:xfrm>
        <a:prstGeom prst="ellipse">
          <a:avLst/>
        </a:prstGeom>
        <a:gradFill rotWithShape="0">
          <a:gsLst>
            <a:gs pos="0">
              <a:schemeClr val="accent3">
                <a:hueOff val="0"/>
                <a:satOff val="0"/>
                <a:lumOff val="0"/>
                <a:alphaOff val="0"/>
                <a:shade val="85000"/>
                <a:satMod val="130000"/>
              </a:schemeClr>
            </a:gs>
            <a:gs pos="34000">
              <a:schemeClr val="accent3">
                <a:hueOff val="0"/>
                <a:satOff val="0"/>
                <a:lumOff val="0"/>
                <a:alphaOff val="0"/>
                <a:shade val="87000"/>
                <a:satMod val="125000"/>
              </a:schemeClr>
            </a:gs>
            <a:gs pos="70000">
              <a:schemeClr val="accent3">
                <a:hueOff val="0"/>
                <a:satOff val="0"/>
                <a:lumOff val="0"/>
                <a:alphaOff val="0"/>
                <a:tint val="100000"/>
                <a:shade val="90000"/>
                <a:satMod val="130000"/>
              </a:schemeClr>
            </a:gs>
            <a:gs pos="100000">
              <a:schemeClr val="accent3">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s-CR" sz="2000" b="1" kern="1200" dirty="0"/>
            <a:t>Calificación jurídica</a:t>
          </a:r>
        </a:p>
      </dsp:txBody>
      <dsp:txXfrm>
        <a:off x="3466248" y="1614429"/>
        <a:ext cx="1297103" cy="1297103"/>
      </dsp:txXfrm>
    </dsp:sp>
    <dsp:sp modelId="{829E576C-6DD1-40CB-A1A3-F14DAC5E8813}">
      <dsp:nvSpPr>
        <dsp:cNvPr id="0" name=""/>
        <dsp:cNvSpPr/>
      </dsp:nvSpPr>
      <dsp:spPr>
        <a:xfrm>
          <a:off x="5180942" y="1731010"/>
          <a:ext cx="1063941" cy="1063941"/>
        </a:xfrm>
        <a:prstGeom prst="mathEqual">
          <a:avLst/>
        </a:prstGeom>
        <a:gradFill rotWithShape="0">
          <a:gsLst>
            <a:gs pos="0">
              <a:schemeClr val="accent3">
                <a:hueOff val="0"/>
                <a:satOff val="0"/>
                <a:lumOff val="0"/>
                <a:alphaOff val="0"/>
                <a:shade val="85000"/>
                <a:satMod val="130000"/>
              </a:schemeClr>
            </a:gs>
            <a:gs pos="34000">
              <a:schemeClr val="accent3">
                <a:hueOff val="0"/>
                <a:satOff val="0"/>
                <a:lumOff val="0"/>
                <a:alphaOff val="0"/>
                <a:shade val="87000"/>
                <a:satMod val="125000"/>
              </a:schemeClr>
            </a:gs>
            <a:gs pos="70000">
              <a:schemeClr val="accent3">
                <a:hueOff val="0"/>
                <a:satOff val="0"/>
                <a:lumOff val="0"/>
                <a:alphaOff val="0"/>
                <a:tint val="100000"/>
                <a:shade val="90000"/>
                <a:satMod val="130000"/>
              </a:schemeClr>
            </a:gs>
            <a:gs pos="100000">
              <a:schemeClr val="accent3">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s-CR" sz="1600" kern="1200"/>
        </a:p>
      </dsp:txBody>
      <dsp:txXfrm>
        <a:off x="5321967" y="1950182"/>
        <a:ext cx="781891" cy="625597"/>
      </dsp:txXfrm>
    </dsp:sp>
    <dsp:sp modelId="{E6013168-3E83-4E85-967C-BCD9C4EF12BE}">
      <dsp:nvSpPr>
        <dsp:cNvPr id="0" name=""/>
        <dsp:cNvSpPr/>
      </dsp:nvSpPr>
      <dsp:spPr>
        <a:xfrm>
          <a:off x="6393835" y="1345790"/>
          <a:ext cx="1834381" cy="1834381"/>
        </a:xfrm>
        <a:prstGeom prst="ellipse">
          <a:avLst/>
        </a:prstGeom>
        <a:gradFill rotWithShape="0">
          <a:gsLst>
            <a:gs pos="0">
              <a:schemeClr val="accent4">
                <a:hueOff val="0"/>
                <a:satOff val="0"/>
                <a:lumOff val="0"/>
                <a:alphaOff val="0"/>
                <a:shade val="85000"/>
                <a:satMod val="130000"/>
              </a:schemeClr>
            </a:gs>
            <a:gs pos="34000">
              <a:schemeClr val="accent4">
                <a:hueOff val="0"/>
                <a:satOff val="0"/>
                <a:lumOff val="0"/>
                <a:alphaOff val="0"/>
                <a:shade val="87000"/>
                <a:satMod val="125000"/>
              </a:schemeClr>
            </a:gs>
            <a:gs pos="70000">
              <a:schemeClr val="accent4">
                <a:hueOff val="0"/>
                <a:satOff val="0"/>
                <a:lumOff val="0"/>
                <a:alphaOff val="0"/>
                <a:tint val="100000"/>
                <a:shade val="90000"/>
                <a:satMod val="130000"/>
              </a:schemeClr>
            </a:gs>
            <a:gs pos="100000">
              <a:schemeClr val="accent4">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s-CR" sz="2000" b="1" kern="1200" dirty="0"/>
            <a:t>Bien</a:t>
          </a:r>
        </a:p>
      </dsp:txBody>
      <dsp:txXfrm>
        <a:off x="6662474" y="1614429"/>
        <a:ext cx="1297103" cy="129710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B0B99B-8D61-47DE-A191-D95F84F37390}">
      <dsp:nvSpPr>
        <dsp:cNvPr id="0" name=""/>
        <dsp:cNvSpPr/>
      </dsp:nvSpPr>
      <dsp:spPr>
        <a:xfrm>
          <a:off x="0" y="424404"/>
          <a:ext cx="8229600" cy="178605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ln>
        <a:effectLst>
          <a:outerShdw blurRad="38100" dist="25400" dir="2700000" algn="br" rotWithShape="0">
            <a:srgbClr val="000000">
              <a:alpha val="60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38708" tIns="437388" rIns="638708" bIns="149352" numCol="1" spcCol="1270" anchor="t" anchorCtr="0">
          <a:noAutofit/>
        </a:bodyPr>
        <a:lstStyle/>
        <a:p>
          <a:pPr marL="228600" lvl="1" indent="-228600" algn="just" defTabSz="933450">
            <a:lnSpc>
              <a:spcPct val="90000"/>
            </a:lnSpc>
            <a:spcBef>
              <a:spcPct val="0"/>
            </a:spcBef>
            <a:spcAft>
              <a:spcPct val="15000"/>
            </a:spcAft>
            <a:buChar char="•"/>
          </a:pPr>
          <a:r>
            <a:rPr lang="es-CR" sz="2100" kern="1200" dirty="0">
              <a:solidFill>
                <a:schemeClr val="tx1"/>
              </a:solidFill>
            </a:rPr>
            <a:t>Son las cosas que </a:t>
          </a:r>
          <a:r>
            <a:rPr lang="es-CR" sz="2100" b="1" u="sng" kern="1200" dirty="0">
              <a:solidFill>
                <a:schemeClr val="tx1"/>
              </a:solidFill>
            </a:rPr>
            <a:t>no pertenecen a nadie</a:t>
          </a:r>
          <a:r>
            <a:rPr lang="es-CR" sz="2100" b="1" u="none" kern="1200" dirty="0">
              <a:solidFill>
                <a:schemeClr val="tx1"/>
              </a:solidFill>
            </a:rPr>
            <a:t> </a:t>
          </a:r>
          <a:r>
            <a:rPr lang="es-CR" sz="2100" kern="1200" dirty="0">
              <a:solidFill>
                <a:schemeClr val="tx1"/>
              </a:solidFill>
            </a:rPr>
            <a:t>y/o cuyo uso es común para todos. Por ejemplo el aire, el agua del mar, etc. Se caracterizan porque pueden ser utilizadas independientemente de su apropiación.</a:t>
          </a:r>
        </a:p>
      </dsp:txBody>
      <dsp:txXfrm>
        <a:off x="0" y="424404"/>
        <a:ext cx="8229600" cy="1786050"/>
      </dsp:txXfrm>
    </dsp:sp>
    <dsp:sp modelId="{BDED600F-3811-44C1-9B6A-B0238048D69F}">
      <dsp:nvSpPr>
        <dsp:cNvPr id="0" name=""/>
        <dsp:cNvSpPr/>
      </dsp:nvSpPr>
      <dsp:spPr>
        <a:xfrm>
          <a:off x="411480" y="48191"/>
          <a:ext cx="5760720" cy="619920"/>
        </a:xfrm>
        <a:prstGeom prst="roundRect">
          <a:avLst/>
        </a:prstGeom>
        <a:gradFill rotWithShape="0">
          <a:gsLst>
            <a:gs pos="0">
              <a:schemeClr val="accent4">
                <a:hueOff val="0"/>
                <a:satOff val="0"/>
                <a:lumOff val="0"/>
                <a:alphaOff val="0"/>
                <a:shade val="85000"/>
                <a:satMod val="130000"/>
              </a:schemeClr>
            </a:gs>
            <a:gs pos="34000">
              <a:schemeClr val="accent4">
                <a:hueOff val="0"/>
                <a:satOff val="0"/>
                <a:lumOff val="0"/>
                <a:alphaOff val="0"/>
                <a:shade val="87000"/>
                <a:satMod val="125000"/>
              </a:schemeClr>
            </a:gs>
            <a:gs pos="70000">
              <a:schemeClr val="accent4">
                <a:hueOff val="0"/>
                <a:satOff val="0"/>
                <a:lumOff val="0"/>
                <a:alphaOff val="0"/>
                <a:tint val="100000"/>
                <a:shade val="90000"/>
                <a:satMod val="130000"/>
              </a:schemeClr>
            </a:gs>
            <a:gs pos="100000">
              <a:schemeClr val="accent4">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933450">
            <a:lnSpc>
              <a:spcPct val="90000"/>
            </a:lnSpc>
            <a:spcBef>
              <a:spcPct val="0"/>
            </a:spcBef>
            <a:spcAft>
              <a:spcPct val="35000"/>
            </a:spcAft>
            <a:buNone/>
          </a:pPr>
          <a:r>
            <a:rPr lang="es-CR" sz="2100" b="1" kern="1200" dirty="0"/>
            <a:t>Cosas comunes</a:t>
          </a:r>
        </a:p>
      </dsp:txBody>
      <dsp:txXfrm>
        <a:off x="441742" y="78453"/>
        <a:ext cx="5700196" cy="559396"/>
      </dsp:txXfrm>
    </dsp:sp>
    <dsp:sp modelId="{269101E2-72BC-4805-B266-643B248585BA}">
      <dsp:nvSpPr>
        <dsp:cNvPr id="0" name=""/>
        <dsp:cNvSpPr/>
      </dsp:nvSpPr>
      <dsp:spPr>
        <a:xfrm>
          <a:off x="0" y="2567561"/>
          <a:ext cx="8229600" cy="2381400"/>
        </a:xfrm>
        <a:prstGeom prst="rect">
          <a:avLst/>
        </a:prstGeom>
        <a:solidFill>
          <a:schemeClr val="lt1">
            <a:alpha val="90000"/>
            <a:hueOff val="0"/>
            <a:satOff val="0"/>
            <a:lumOff val="0"/>
            <a:alphaOff val="0"/>
          </a:schemeClr>
        </a:solidFill>
        <a:ln w="12700" cap="flat" cmpd="sng" algn="ctr">
          <a:solidFill>
            <a:schemeClr val="accent4">
              <a:hueOff val="-1528355"/>
              <a:satOff val="-10245"/>
              <a:lumOff val="-10589"/>
              <a:alphaOff val="0"/>
            </a:schemeClr>
          </a:solidFill>
          <a:prstDash val="solid"/>
        </a:ln>
        <a:effectLst>
          <a:outerShdw blurRad="38100" dist="25400" dir="2700000" algn="br" rotWithShape="0">
            <a:srgbClr val="000000">
              <a:alpha val="60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38708" tIns="437388" rIns="638708" bIns="149352" numCol="1" spcCol="1270" anchor="t" anchorCtr="0">
          <a:noAutofit/>
        </a:bodyPr>
        <a:lstStyle/>
        <a:p>
          <a:pPr marL="228600" lvl="1" indent="-228600" algn="just" defTabSz="933450">
            <a:lnSpc>
              <a:spcPct val="90000"/>
            </a:lnSpc>
            <a:spcBef>
              <a:spcPct val="0"/>
            </a:spcBef>
            <a:spcAft>
              <a:spcPct val="15000"/>
            </a:spcAft>
            <a:buChar char="•"/>
          </a:pPr>
          <a:r>
            <a:rPr lang="es-CR" sz="2100" b="0" kern="1200" dirty="0">
              <a:solidFill>
                <a:schemeClr val="tx1"/>
              </a:solidFill>
            </a:rPr>
            <a:t>Se diferencian de las comunes por la posibilidad de apropiación. No tienen dueño, pero son susceptibles de apropiación privada. Aquí se habla de las “</a:t>
          </a:r>
          <a:r>
            <a:rPr lang="es-CR" sz="2100" b="1" u="sng" kern="1200" dirty="0">
              <a:solidFill>
                <a:schemeClr val="tx1"/>
              </a:solidFill>
            </a:rPr>
            <a:t>res </a:t>
          </a:r>
          <a:r>
            <a:rPr lang="es-CR" sz="2100" b="1" u="sng" kern="1200" dirty="0" err="1">
              <a:solidFill>
                <a:schemeClr val="tx1"/>
              </a:solidFill>
            </a:rPr>
            <a:t>nullius</a:t>
          </a:r>
          <a:r>
            <a:rPr lang="es-CR" sz="2100" b="0" kern="1200" dirty="0">
              <a:solidFill>
                <a:schemeClr val="tx1"/>
              </a:solidFill>
            </a:rPr>
            <a:t>” (cosas que nunca han pertenecido a nadie) y las “</a:t>
          </a:r>
          <a:r>
            <a:rPr lang="es-CR" sz="2100" b="1" u="sng" kern="1200" dirty="0">
              <a:solidFill>
                <a:schemeClr val="tx1"/>
              </a:solidFill>
            </a:rPr>
            <a:t>res </a:t>
          </a:r>
          <a:r>
            <a:rPr lang="es-CR" sz="2100" b="1" u="sng" kern="1200" dirty="0" err="1">
              <a:solidFill>
                <a:schemeClr val="tx1"/>
              </a:solidFill>
            </a:rPr>
            <a:t>derelictae</a:t>
          </a:r>
          <a:r>
            <a:rPr lang="es-CR" sz="2100" b="0" kern="1200" dirty="0">
              <a:solidFill>
                <a:schemeClr val="tx1"/>
              </a:solidFill>
            </a:rPr>
            <a:t>” (que son cosas muebles voluntariamente abandonadas por su antiguo dueño).</a:t>
          </a:r>
        </a:p>
      </dsp:txBody>
      <dsp:txXfrm>
        <a:off x="0" y="2567561"/>
        <a:ext cx="8229600" cy="2381400"/>
      </dsp:txXfrm>
    </dsp:sp>
    <dsp:sp modelId="{D59588BA-ACAD-44F6-880D-44EC5C8E0BCA}">
      <dsp:nvSpPr>
        <dsp:cNvPr id="0" name=""/>
        <dsp:cNvSpPr/>
      </dsp:nvSpPr>
      <dsp:spPr>
        <a:xfrm>
          <a:off x="411480" y="2257601"/>
          <a:ext cx="5760720" cy="619920"/>
        </a:xfrm>
        <a:prstGeom prst="roundRect">
          <a:avLst/>
        </a:prstGeom>
        <a:gradFill rotWithShape="0">
          <a:gsLst>
            <a:gs pos="0">
              <a:schemeClr val="accent4">
                <a:hueOff val="-1528355"/>
                <a:satOff val="-10245"/>
                <a:lumOff val="-10589"/>
                <a:alphaOff val="0"/>
                <a:shade val="85000"/>
                <a:satMod val="130000"/>
              </a:schemeClr>
            </a:gs>
            <a:gs pos="34000">
              <a:schemeClr val="accent4">
                <a:hueOff val="-1528355"/>
                <a:satOff val="-10245"/>
                <a:lumOff val="-10589"/>
                <a:alphaOff val="0"/>
                <a:shade val="87000"/>
                <a:satMod val="125000"/>
              </a:schemeClr>
            </a:gs>
            <a:gs pos="70000">
              <a:schemeClr val="accent4">
                <a:hueOff val="-1528355"/>
                <a:satOff val="-10245"/>
                <a:lumOff val="-10589"/>
                <a:alphaOff val="0"/>
                <a:tint val="100000"/>
                <a:shade val="90000"/>
                <a:satMod val="130000"/>
              </a:schemeClr>
            </a:gs>
            <a:gs pos="100000">
              <a:schemeClr val="accent4">
                <a:hueOff val="-1528355"/>
                <a:satOff val="-10245"/>
                <a:lumOff val="-10589"/>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933450">
            <a:lnSpc>
              <a:spcPct val="90000"/>
            </a:lnSpc>
            <a:spcBef>
              <a:spcPct val="0"/>
            </a:spcBef>
            <a:spcAft>
              <a:spcPct val="35000"/>
            </a:spcAft>
            <a:buNone/>
          </a:pPr>
          <a:r>
            <a:rPr lang="es-CR" sz="2100" b="1" kern="1200" dirty="0"/>
            <a:t>Cosas sin dueño</a:t>
          </a:r>
        </a:p>
      </dsp:txBody>
      <dsp:txXfrm>
        <a:off x="441742" y="2287863"/>
        <a:ext cx="5700196" cy="55939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22C880-FE0B-4EEB-A5FB-42C13C63A01C}">
      <dsp:nvSpPr>
        <dsp:cNvPr id="0" name=""/>
        <dsp:cNvSpPr/>
      </dsp:nvSpPr>
      <dsp:spPr>
        <a:xfrm>
          <a:off x="0" y="332481"/>
          <a:ext cx="8229600" cy="12474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ln>
        <a:effectLst>
          <a:outerShdw blurRad="38100" dist="25400" dir="2700000" algn="br" rotWithShape="0">
            <a:srgbClr val="000000">
              <a:alpha val="60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38708" tIns="458216" rIns="638708" bIns="156464" numCol="1" spcCol="1270" anchor="t" anchorCtr="0">
          <a:noAutofit/>
        </a:bodyPr>
        <a:lstStyle/>
        <a:p>
          <a:pPr marL="228600" lvl="1" indent="-228600" algn="just" defTabSz="977900">
            <a:lnSpc>
              <a:spcPct val="90000"/>
            </a:lnSpc>
            <a:spcBef>
              <a:spcPct val="0"/>
            </a:spcBef>
            <a:spcAft>
              <a:spcPct val="15000"/>
            </a:spcAft>
            <a:buChar char="•"/>
          </a:pPr>
          <a:r>
            <a:rPr lang="es-CR" sz="2200" kern="1200" dirty="0"/>
            <a:t>Son las que pueden transmitirse mediante </a:t>
          </a:r>
          <a:r>
            <a:rPr lang="es-CR" sz="2200" b="1" kern="1200" dirty="0"/>
            <a:t>destinaciones </a:t>
          </a:r>
          <a:r>
            <a:rPr lang="es-CR" sz="2200" b="1" kern="1200" dirty="0" err="1"/>
            <a:t>negociales</a:t>
          </a:r>
          <a:r>
            <a:rPr lang="es-CR" sz="2200" kern="1200" dirty="0"/>
            <a:t>.</a:t>
          </a:r>
        </a:p>
      </dsp:txBody>
      <dsp:txXfrm>
        <a:off x="0" y="332481"/>
        <a:ext cx="8229600" cy="1247400"/>
      </dsp:txXfrm>
    </dsp:sp>
    <dsp:sp modelId="{0A5E5443-B809-45D8-92F7-4102A811AC97}">
      <dsp:nvSpPr>
        <dsp:cNvPr id="0" name=""/>
        <dsp:cNvSpPr/>
      </dsp:nvSpPr>
      <dsp:spPr>
        <a:xfrm>
          <a:off x="411480" y="7761"/>
          <a:ext cx="5760720" cy="649440"/>
        </a:xfrm>
        <a:prstGeom prst="roundRect">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977900">
            <a:lnSpc>
              <a:spcPct val="90000"/>
            </a:lnSpc>
            <a:spcBef>
              <a:spcPct val="0"/>
            </a:spcBef>
            <a:spcAft>
              <a:spcPct val="35000"/>
            </a:spcAft>
            <a:buNone/>
          </a:pPr>
          <a:r>
            <a:rPr lang="es-CR" sz="2200" b="1" kern="1200" dirty="0"/>
            <a:t>Cosas en el comercio</a:t>
          </a:r>
        </a:p>
      </dsp:txBody>
      <dsp:txXfrm>
        <a:off x="443183" y="39464"/>
        <a:ext cx="5697314" cy="586034"/>
      </dsp:txXfrm>
    </dsp:sp>
    <dsp:sp modelId="{D37AE76B-02A5-4669-AECE-605BF7660931}">
      <dsp:nvSpPr>
        <dsp:cNvPr id="0" name=""/>
        <dsp:cNvSpPr/>
      </dsp:nvSpPr>
      <dsp:spPr>
        <a:xfrm>
          <a:off x="0" y="2023401"/>
          <a:ext cx="8229600" cy="2494800"/>
        </a:xfrm>
        <a:prstGeom prst="rect">
          <a:avLst/>
        </a:prstGeom>
        <a:solidFill>
          <a:schemeClr val="lt1">
            <a:alpha val="90000"/>
            <a:hueOff val="0"/>
            <a:satOff val="0"/>
            <a:lumOff val="0"/>
            <a:alphaOff val="0"/>
          </a:schemeClr>
        </a:solidFill>
        <a:ln w="12700" cap="flat" cmpd="sng" algn="ctr">
          <a:solidFill>
            <a:schemeClr val="accent2">
              <a:hueOff val="-1331824"/>
              <a:satOff val="-586"/>
              <a:lumOff val="1569"/>
              <a:alphaOff val="0"/>
            </a:schemeClr>
          </a:solidFill>
          <a:prstDash val="solid"/>
        </a:ln>
        <a:effectLst>
          <a:outerShdw blurRad="38100" dist="25400" dir="2700000" algn="br" rotWithShape="0">
            <a:srgbClr val="000000">
              <a:alpha val="60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38708" tIns="458216" rIns="638708" bIns="156464" numCol="1" spcCol="1270" anchor="t" anchorCtr="0">
          <a:noAutofit/>
        </a:bodyPr>
        <a:lstStyle/>
        <a:p>
          <a:pPr marL="228600" lvl="1" indent="-228600" algn="just" defTabSz="977900">
            <a:lnSpc>
              <a:spcPct val="90000"/>
            </a:lnSpc>
            <a:spcBef>
              <a:spcPct val="0"/>
            </a:spcBef>
            <a:spcAft>
              <a:spcPct val="15000"/>
            </a:spcAft>
            <a:buChar char="•"/>
          </a:pPr>
          <a:r>
            <a:rPr lang="es-CR" sz="2200" kern="1200" dirty="0"/>
            <a:t>Están fuera del comercio las cosas que no pueden ser objeto de </a:t>
          </a:r>
          <a:r>
            <a:rPr lang="es-CR" sz="2200" b="1" u="sng" kern="1200" dirty="0"/>
            <a:t>disposición jurídica</a:t>
          </a:r>
          <a:r>
            <a:rPr lang="es-CR" sz="2200" b="1" u="none" kern="1200" dirty="0"/>
            <a:t> </a:t>
          </a:r>
          <a:r>
            <a:rPr lang="es-CR" sz="2200" kern="1200" dirty="0"/>
            <a:t>como son, en general, los bienes comunes a todos y los bienes de dominio público. La </a:t>
          </a:r>
          <a:r>
            <a:rPr lang="es-CR" sz="2200" kern="1200" dirty="0" err="1"/>
            <a:t>incomerciabilidad</a:t>
          </a:r>
          <a:r>
            <a:rPr lang="es-CR" sz="2200" kern="1200" dirty="0"/>
            <a:t> puede derivar de que la cosa no sea susceptible de apropiación particular o de que esté prohibido su comercio.</a:t>
          </a:r>
        </a:p>
      </dsp:txBody>
      <dsp:txXfrm>
        <a:off x="0" y="2023401"/>
        <a:ext cx="8229600" cy="2494800"/>
      </dsp:txXfrm>
    </dsp:sp>
    <dsp:sp modelId="{864A2237-7ED3-41A8-B6B8-24AD84A4A9D2}">
      <dsp:nvSpPr>
        <dsp:cNvPr id="0" name=""/>
        <dsp:cNvSpPr/>
      </dsp:nvSpPr>
      <dsp:spPr>
        <a:xfrm>
          <a:off x="411480" y="1698681"/>
          <a:ext cx="5760720" cy="649440"/>
        </a:xfrm>
        <a:prstGeom prst="roundRect">
          <a:avLst/>
        </a:prstGeom>
        <a:gradFill rotWithShape="0">
          <a:gsLst>
            <a:gs pos="0">
              <a:schemeClr val="accent2">
                <a:hueOff val="-1331824"/>
                <a:satOff val="-586"/>
                <a:lumOff val="1569"/>
                <a:alphaOff val="0"/>
                <a:shade val="85000"/>
                <a:satMod val="130000"/>
              </a:schemeClr>
            </a:gs>
            <a:gs pos="34000">
              <a:schemeClr val="accent2">
                <a:hueOff val="-1331824"/>
                <a:satOff val="-586"/>
                <a:lumOff val="1569"/>
                <a:alphaOff val="0"/>
                <a:shade val="87000"/>
                <a:satMod val="125000"/>
              </a:schemeClr>
            </a:gs>
            <a:gs pos="70000">
              <a:schemeClr val="accent2">
                <a:hueOff val="-1331824"/>
                <a:satOff val="-586"/>
                <a:lumOff val="1569"/>
                <a:alphaOff val="0"/>
                <a:tint val="100000"/>
                <a:shade val="90000"/>
                <a:satMod val="130000"/>
              </a:schemeClr>
            </a:gs>
            <a:gs pos="100000">
              <a:schemeClr val="accent2">
                <a:hueOff val="-1331824"/>
                <a:satOff val="-586"/>
                <a:lumOff val="1569"/>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977900">
            <a:lnSpc>
              <a:spcPct val="90000"/>
            </a:lnSpc>
            <a:spcBef>
              <a:spcPct val="0"/>
            </a:spcBef>
            <a:spcAft>
              <a:spcPct val="35000"/>
            </a:spcAft>
            <a:buNone/>
          </a:pPr>
          <a:r>
            <a:rPr lang="es-CR" sz="2200" b="1" kern="1200" dirty="0"/>
            <a:t>Cosas fuera del comercio</a:t>
          </a:r>
        </a:p>
      </dsp:txBody>
      <dsp:txXfrm>
        <a:off x="443183" y="1730384"/>
        <a:ext cx="5697314" cy="58603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CA8612-6A57-4108-99F3-A28FC8E12626}">
      <dsp:nvSpPr>
        <dsp:cNvPr id="0" name=""/>
        <dsp:cNvSpPr/>
      </dsp:nvSpPr>
      <dsp:spPr>
        <a:xfrm>
          <a:off x="0" y="488406"/>
          <a:ext cx="8229600" cy="93555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ln>
        <a:effectLst>
          <a:outerShdw blurRad="38100" dist="25400" dir="2700000" algn="br" rotWithShape="0">
            <a:srgbClr val="000000">
              <a:alpha val="60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38708" tIns="458216" rIns="638708" bIns="156464" numCol="1" spcCol="1270" anchor="t" anchorCtr="0">
          <a:noAutofit/>
        </a:bodyPr>
        <a:lstStyle/>
        <a:p>
          <a:pPr marL="228600" lvl="1" indent="-228600" algn="l" defTabSz="977900">
            <a:lnSpc>
              <a:spcPct val="90000"/>
            </a:lnSpc>
            <a:spcBef>
              <a:spcPct val="0"/>
            </a:spcBef>
            <a:spcAft>
              <a:spcPct val="15000"/>
            </a:spcAft>
            <a:buChar char="•"/>
          </a:pPr>
          <a:r>
            <a:rPr lang="es-CR" sz="2200" kern="1200" dirty="0"/>
            <a:t>Son aquellas que son susceptibles de </a:t>
          </a:r>
          <a:r>
            <a:rPr lang="es-CR" sz="2200" b="1" kern="1200" dirty="0"/>
            <a:t>apropiación privada</a:t>
          </a:r>
          <a:r>
            <a:rPr lang="es-CR" sz="2200" kern="1200" dirty="0"/>
            <a:t>.</a:t>
          </a:r>
        </a:p>
      </dsp:txBody>
      <dsp:txXfrm>
        <a:off x="0" y="488406"/>
        <a:ext cx="8229600" cy="935550"/>
      </dsp:txXfrm>
    </dsp:sp>
    <dsp:sp modelId="{7B7B9F37-8985-4474-858C-F37C5989F022}">
      <dsp:nvSpPr>
        <dsp:cNvPr id="0" name=""/>
        <dsp:cNvSpPr/>
      </dsp:nvSpPr>
      <dsp:spPr>
        <a:xfrm>
          <a:off x="411480" y="163686"/>
          <a:ext cx="5760720" cy="649440"/>
        </a:xfrm>
        <a:prstGeom prst="roundRect">
          <a:avLst/>
        </a:prstGeom>
        <a:gradFill rotWithShape="0">
          <a:gsLst>
            <a:gs pos="0">
              <a:schemeClr val="accent5">
                <a:hueOff val="0"/>
                <a:satOff val="0"/>
                <a:lumOff val="0"/>
                <a:alphaOff val="0"/>
                <a:shade val="85000"/>
                <a:satMod val="130000"/>
              </a:schemeClr>
            </a:gs>
            <a:gs pos="34000">
              <a:schemeClr val="accent5">
                <a:hueOff val="0"/>
                <a:satOff val="0"/>
                <a:lumOff val="0"/>
                <a:alphaOff val="0"/>
                <a:shade val="87000"/>
                <a:satMod val="125000"/>
              </a:schemeClr>
            </a:gs>
            <a:gs pos="70000">
              <a:schemeClr val="accent5">
                <a:hueOff val="0"/>
                <a:satOff val="0"/>
                <a:lumOff val="0"/>
                <a:alphaOff val="0"/>
                <a:tint val="100000"/>
                <a:shade val="90000"/>
                <a:satMod val="130000"/>
              </a:schemeClr>
            </a:gs>
            <a:gs pos="100000">
              <a:schemeClr val="accent5">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977900">
            <a:lnSpc>
              <a:spcPct val="90000"/>
            </a:lnSpc>
            <a:spcBef>
              <a:spcPct val="0"/>
            </a:spcBef>
            <a:spcAft>
              <a:spcPct val="35000"/>
            </a:spcAft>
            <a:buNone/>
          </a:pPr>
          <a:r>
            <a:rPr lang="es-CR" sz="2200" b="1" kern="1200" dirty="0"/>
            <a:t>Cosas que pertenecen a particulares</a:t>
          </a:r>
        </a:p>
      </dsp:txBody>
      <dsp:txXfrm>
        <a:off x="443183" y="195389"/>
        <a:ext cx="5697314" cy="586034"/>
      </dsp:txXfrm>
    </dsp:sp>
    <dsp:sp modelId="{9703D164-20D7-40CD-9118-3FCC87F87E15}">
      <dsp:nvSpPr>
        <dsp:cNvPr id="0" name=""/>
        <dsp:cNvSpPr/>
      </dsp:nvSpPr>
      <dsp:spPr>
        <a:xfrm>
          <a:off x="0" y="2031163"/>
          <a:ext cx="8229600" cy="2494800"/>
        </a:xfrm>
        <a:prstGeom prst="rect">
          <a:avLst/>
        </a:prstGeom>
        <a:solidFill>
          <a:schemeClr val="lt1">
            <a:alpha val="90000"/>
            <a:hueOff val="0"/>
            <a:satOff val="0"/>
            <a:lumOff val="0"/>
            <a:alphaOff val="0"/>
          </a:schemeClr>
        </a:solidFill>
        <a:ln w="12700" cap="flat" cmpd="sng" algn="ctr">
          <a:solidFill>
            <a:schemeClr val="accent5">
              <a:hueOff val="2356783"/>
              <a:satOff val="-11270"/>
              <a:lumOff val="12353"/>
              <a:alphaOff val="0"/>
            </a:schemeClr>
          </a:solidFill>
          <a:prstDash val="solid"/>
        </a:ln>
        <a:effectLst>
          <a:outerShdw blurRad="38100" dist="25400" dir="2700000" algn="br" rotWithShape="0">
            <a:srgbClr val="000000">
              <a:alpha val="60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38708" tIns="458216" rIns="638708" bIns="156464" numCol="1" spcCol="1270" anchor="t" anchorCtr="0">
          <a:noAutofit/>
        </a:bodyPr>
        <a:lstStyle/>
        <a:p>
          <a:pPr marL="228600" lvl="1" indent="-228600" algn="just" defTabSz="977900">
            <a:lnSpc>
              <a:spcPct val="90000"/>
            </a:lnSpc>
            <a:spcBef>
              <a:spcPct val="0"/>
            </a:spcBef>
            <a:spcAft>
              <a:spcPct val="15000"/>
            </a:spcAft>
            <a:buChar char="•"/>
          </a:pPr>
          <a:r>
            <a:rPr lang="es-CR" sz="2200" kern="1200" dirty="0"/>
            <a:t>Se rigen por normas jurídicas diversas. Tienen sus </a:t>
          </a:r>
          <a:r>
            <a:rPr lang="es-CR" sz="2200" b="1" kern="1200" dirty="0"/>
            <a:t>especiales características</a:t>
          </a:r>
          <a:r>
            <a:rPr lang="es-CR" sz="2200" kern="1200" dirty="0"/>
            <a:t>: están fuera del comercio de los hombres, son inalienables, inembargables, imprescriptibles. Pertenecen a una entidad estatal por estar destinadas a fines de utilidad general o al uso de todos.</a:t>
          </a:r>
        </a:p>
      </dsp:txBody>
      <dsp:txXfrm>
        <a:off x="0" y="2031163"/>
        <a:ext cx="8229600" cy="2494800"/>
      </dsp:txXfrm>
    </dsp:sp>
    <dsp:sp modelId="{F0053286-2385-44F2-A4D3-800E2C89CC15}">
      <dsp:nvSpPr>
        <dsp:cNvPr id="0" name=""/>
        <dsp:cNvSpPr/>
      </dsp:nvSpPr>
      <dsp:spPr>
        <a:xfrm>
          <a:off x="411480" y="1542756"/>
          <a:ext cx="5760720" cy="649440"/>
        </a:xfrm>
        <a:prstGeom prst="roundRect">
          <a:avLst/>
        </a:prstGeom>
        <a:gradFill rotWithShape="0">
          <a:gsLst>
            <a:gs pos="0">
              <a:schemeClr val="accent5">
                <a:hueOff val="2356783"/>
                <a:satOff val="-11270"/>
                <a:lumOff val="12353"/>
                <a:alphaOff val="0"/>
                <a:shade val="85000"/>
                <a:satMod val="130000"/>
              </a:schemeClr>
            </a:gs>
            <a:gs pos="34000">
              <a:schemeClr val="accent5">
                <a:hueOff val="2356783"/>
                <a:satOff val="-11270"/>
                <a:lumOff val="12353"/>
                <a:alphaOff val="0"/>
                <a:shade val="87000"/>
                <a:satMod val="125000"/>
              </a:schemeClr>
            </a:gs>
            <a:gs pos="70000">
              <a:schemeClr val="accent5">
                <a:hueOff val="2356783"/>
                <a:satOff val="-11270"/>
                <a:lumOff val="12353"/>
                <a:alphaOff val="0"/>
                <a:tint val="100000"/>
                <a:shade val="90000"/>
                <a:satMod val="130000"/>
              </a:schemeClr>
            </a:gs>
            <a:gs pos="100000">
              <a:schemeClr val="accent5">
                <a:hueOff val="2356783"/>
                <a:satOff val="-11270"/>
                <a:lumOff val="12353"/>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977900">
            <a:lnSpc>
              <a:spcPct val="90000"/>
            </a:lnSpc>
            <a:spcBef>
              <a:spcPct val="0"/>
            </a:spcBef>
            <a:spcAft>
              <a:spcPct val="35000"/>
            </a:spcAft>
            <a:buNone/>
          </a:pPr>
          <a:r>
            <a:rPr lang="es-CR" sz="2200" b="1" kern="1200" dirty="0"/>
            <a:t>Cosas públicas</a:t>
          </a:r>
        </a:p>
      </dsp:txBody>
      <dsp:txXfrm>
        <a:off x="443183" y="1574459"/>
        <a:ext cx="5697314" cy="586034"/>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DADA52-9E75-4110-A2E3-89F973E62288}">
      <dsp:nvSpPr>
        <dsp:cNvPr id="0" name=""/>
        <dsp:cNvSpPr/>
      </dsp:nvSpPr>
      <dsp:spPr>
        <a:xfrm>
          <a:off x="0" y="420231"/>
          <a:ext cx="8229600" cy="17860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a:outerShdw blurRad="38100" dist="25400" dir="2700000" algn="br" rotWithShape="0">
            <a:srgbClr val="000000">
              <a:alpha val="60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38708" tIns="437388" rIns="638708" bIns="149352" numCol="1" spcCol="1270" anchor="t" anchorCtr="0">
          <a:noAutofit/>
        </a:bodyPr>
        <a:lstStyle/>
        <a:p>
          <a:pPr marL="228600" lvl="1" indent="-228600" algn="just" defTabSz="933450">
            <a:lnSpc>
              <a:spcPct val="90000"/>
            </a:lnSpc>
            <a:spcBef>
              <a:spcPct val="0"/>
            </a:spcBef>
            <a:spcAft>
              <a:spcPct val="15000"/>
            </a:spcAft>
            <a:buChar char="•"/>
          </a:pPr>
          <a:r>
            <a:rPr lang="es-CR" sz="2100" kern="1200" dirty="0"/>
            <a:t>Llamadas también “cosas de género”. Son las que, por hallarse sólo determinadas por su número, peso o medida, pueden ser utilizadas indiferentemente una por otra para realizar un pago. Son cosas sustituibles, subrogables, representables.</a:t>
          </a:r>
        </a:p>
      </dsp:txBody>
      <dsp:txXfrm>
        <a:off x="0" y="420231"/>
        <a:ext cx="8229600" cy="1786050"/>
      </dsp:txXfrm>
    </dsp:sp>
    <dsp:sp modelId="{B470D987-1146-43EB-B5CC-B0176F529716}">
      <dsp:nvSpPr>
        <dsp:cNvPr id="0" name=""/>
        <dsp:cNvSpPr/>
      </dsp:nvSpPr>
      <dsp:spPr>
        <a:xfrm>
          <a:off x="411480" y="110271"/>
          <a:ext cx="5760720" cy="619920"/>
        </a:xfrm>
        <a:prstGeom prst="roundRect">
          <a:avLst/>
        </a:prstGeom>
        <a:solidFill>
          <a:schemeClr val="accent2"/>
        </a:solidFill>
        <a:ln>
          <a:noFill/>
        </a:ln>
        <a:effectLst>
          <a:outerShdw blurRad="38100" dist="25400" dir="2700000" algn="br"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933450">
            <a:lnSpc>
              <a:spcPct val="90000"/>
            </a:lnSpc>
            <a:spcBef>
              <a:spcPct val="0"/>
            </a:spcBef>
            <a:spcAft>
              <a:spcPct val="35000"/>
            </a:spcAft>
            <a:buNone/>
          </a:pPr>
          <a:r>
            <a:rPr lang="es-CR" sz="2100" b="1" kern="1200" dirty="0"/>
            <a:t>Cosas fungibles</a:t>
          </a:r>
        </a:p>
      </dsp:txBody>
      <dsp:txXfrm>
        <a:off x="441742" y="140533"/>
        <a:ext cx="5700196" cy="559396"/>
      </dsp:txXfrm>
    </dsp:sp>
    <dsp:sp modelId="{38896028-24E1-4D34-BBFB-29C304077BF0}">
      <dsp:nvSpPr>
        <dsp:cNvPr id="0" name=""/>
        <dsp:cNvSpPr/>
      </dsp:nvSpPr>
      <dsp:spPr>
        <a:xfrm>
          <a:off x="0" y="2629641"/>
          <a:ext cx="8229600" cy="17860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a:outerShdw blurRad="38100" dist="25400" dir="2700000" algn="br" rotWithShape="0">
            <a:srgbClr val="000000">
              <a:alpha val="60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38708" tIns="437388" rIns="638708" bIns="149352" numCol="1" spcCol="1270" anchor="t" anchorCtr="0">
          <a:noAutofit/>
        </a:bodyPr>
        <a:lstStyle/>
        <a:p>
          <a:pPr marL="228600" lvl="1" indent="-228600" algn="just" defTabSz="933450">
            <a:lnSpc>
              <a:spcPct val="90000"/>
            </a:lnSpc>
            <a:spcBef>
              <a:spcPct val="0"/>
            </a:spcBef>
            <a:spcAft>
              <a:spcPct val="15000"/>
            </a:spcAft>
            <a:buChar char="•"/>
          </a:pPr>
          <a:r>
            <a:rPr lang="es-CR" sz="2100" kern="1200" dirty="0"/>
            <a:t>Toda cosa </a:t>
          </a:r>
          <a:r>
            <a:rPr lang="es-CR" sz="2100" b="1" kern="1200" dirty="0"/>
            <a:t>individualmente considerada </a:t>
          </a:r>
          <a:r>
            <a:rPr lang="es-CR" sz="2100" kern="1200" dirty="0"/>
            <a:t>desde un punto de vista rigurosamente físico, que presenta caracteres y elementos que la individualizan y la hacen distinguir de las demás aunque esté comprendida en la misma categoría.</a:t>
          </a:r>
        </a:p>
      </dsp:txBody>
      <dsp:txXfrm>
        <a:off x="0" y="2629641"/>
        <a:ext cx="8229600" cy="1786050"/>
      </dsp:txXfrm>
    </dsp:sp>
    <dsp:sp modelId="{C842199D-86D4-4736-A8AF-253A7E4E76E0}">
      <dsp:nvSpPr>
        <dsp:cNvPr id="0" name=""/>
        <dsp:cNvSpPr/>
      </dsp:nvSpPr>
      <dsp:spPr>
        <a:xfrm>
          <a:off x="411480" y="2319681"/>
          <a:ext cx="5760720" cy="619920"/>
        </a:xfrm>
        <a:prstGeom prst="roundRect">
          <a:avLst/>
        </a:prstGeom>
        <a:solidFill>
          <a:srgbClr val="0070C0"/>
        </a:solidFill>
        <a:ln>
          <a:noFill/>
        </a:ln>
        <a:effectLst>
          <a:outerShdw blurRad="38100" dist="25400" dir="2700000" algn="br"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933450">
            <a:lnSpc>
              <a:spcPct val="90000"/>
            </a:lnSpc>
            <a:spcBef>
              <a:spcPct val="0"/>
            </a:spcBef>
            <a:spcAft>
              <a:spcPct val="35000"/>
            </a:spcAft>
            <a:buNone/>
          </a:pPr>
          <a:r>
            <a:rPr lang="es-CR" sz="2100" b="1" kern="1200" dirty="0"/>
            <a:t>Cosas no fungibles</a:t>
          </a:r>
        </a:p>
      </dsp:txBody>
      <dsp:txXfrm>
        <a:off x="441742" y="2349943"/>
        <a:ext cx="5700196" cy="559396"/>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6FB637-7A23-4C5C-8146-BE0E3C62EB62}">
      <dsp:nvSpPr>
        <dsp:cNvPr id="0" name=""/>
        <dsp:cNvSpPr/>
      </dsp:nvSpPr>
      <dsp:spPr>
        <a:xfrm>
          <a:off x="0" y="332481"/>
          <a:ext cx="8229600" cy="18711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ln>
        <a:effectLst>
          <a:outerShdw blurRad="38100" dist="25400" dir="2700000" algn="br" rotWithShape="0">
            <a:srgbClr val="000000">
              <a:alpha val="60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38708" tIns="458216" rIns="638708" bIns="156464" numCol="1" spcCol="1270" anchor="t" anchorCtr="0">
          <a:noAutofit/>
        </a:bodyPr>
        <a:lstStyle/>
        <a:p>
          <a:pPr marL="228600" lvl="1" indent="-228600" algn="just" defTabSz="977900">
            <a:lnSpc>
              <a:spcPct val="90000"/>
            </a:lnSpc>
            <a:spcBef>
              <a:spcPct val="0"/>
            </a:spcBef>
            <a:spcAft>
              <a:spcPct val="15000"/>
            </a:spcAft>
            <a:buChar char="•"/>
          </a:pPr>
          <a:r>
            <a:rPr lang="es-CR" sz="2200" kern="1200" dirty="0"/>
            <a:t>Son aquellas que no pueden ser usadas sin que se destruyan (como los alimentos y los combustibles) o se enajenen (que es un consumo para que las usa, como en el caso del dinero). No pueden ser usadas más que una vez.</a:t>
          </a:r>
        </a:p>
      </dsp:txBody>
      <dsp:txXfrm>
        <a:off x="0" y="332481"/>
        <a:ext cx="8229600" cy="1871100"/>
      </dsp:txXfrm>
    </dsp:sp>
    <dsp:sp modelId="{1F78BEFF-1EF0-41AB-804E-AC3996EF915E}">
      <dsp:nvSpPr>
        <dsp:cNvPr id="0" name=""/>
        <dsp:cNvSpPr/>
      </dsp:nvSpPr>
      <dsp:spPr>
        <a:xfrm>
          <a:off x="411480" y="7761"/>
          <a:ext cx="5760720" cy="649440"/>
        </a:xfrm>
        <a:prstGeom prst="roundRect">
          <a:avLst/>
        </a:prstGeom>
        <a:gradFill rotWithShape="0">
          <a:gsLst>
            <a:gs pos="0">
              <a:schemeClr val="accent3"/>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977900">
            <a:lnSpc>
              <a:spcPct val="90000"/>
            </a:lnSpc>
            <a:spcBef>
              <a:spcPct val="0"/>
            </a:spcBef>
            <a:spcAft>
              <a:spcPct val="35000"/>
            </a:spcAft>
            <a:buNone/>
          </a:pPr>
          <a:r>
            <a:rPr lang="es-CR" sz="2200" kern="1200" dirty="0"/>
            <a:t>Cosas consumibles</a:t>
          </a:r>
        </a:p>
      </dsp:txBody>
      <dsp:txXfrm>
        <a:off x="443183" y="39464"/>
        <a:ext cx="5697314" cy="586034"/>
      </dsp:txXfrm>
    </dsp:sp>
    <dsp:sp modelId="{F3C76B74-8F6E-48A5-B1E5-D7E6F9F33D57}">
      <dsp:nvSpPr>
        <dsp:cNvPr id="0" name=""/>
        <dsp:cNvSpPr/>
      </dsp:nvSpPr>
      <dsp:spPr>
        <a:xfrm>
          <a:off x="0" y="2647101"/>
          <a:ext cx="8229600" cy="1871100"/>
        </a:xfrm>
        <a:prstGeom prst="rect">
          <a:avLst/>
        </a:prstGeom>
        <a:solidFill>
          <a:schemeClr val="lt1">
            <a:alpha val="90000"/>
            <a:hueOff val="0"/>
            <a:satOff val="0"/>
            <a:lumOff val="0"/>
            <a:alphaOff val="0"/>
          </a:schemeClr>
        </a:solidFill>
        <a:ln w="12700" cap="flat" cmpd="sng" algn="ctr">
          <a:solidFill>
            <a:schemeClr val="accent5">
              <a:hueOff val="2356783"/>
              <a:satOff val="-11270"/>
              <a:lumOff val="12353"/>
              <a:alphaOff val="0"/>
            </a:schemeClr>
          </a:solidFill>
          <a:prstDash val="solid"/>
        </a:ln>
        <a:effectLst>
          <a:outerShdw blurRad="38100" dist="25400" dir="2700000" algn="br" rotWithShape="0">
            <a:srgbClr val="000000">
              <a:alpha val="60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38708" tIns="458216" rIns="638708" bIns="156464" numCol="1" spcCol="1270" anchor="t" anchorCtr="0">
          <a:noAutofit/>
        </a:bodyPr>
        <a:lstStyle/>
        <a:p>
          <a:pPr marL="228600" lvl="1" indent="-228600" algn="just" defTabSz="977900">
            <a:lnSpc>
              <a:spcPct val="90000"/>
            </a:lnSpc>
            <a:spcBef>
              <a:spcPct val="0"/>
            </a:spcBef>
            <a:spcAft>
              <a:spcPct val="15000"/>
            </a:spcAft>
            <a:buChar char="•"/>
          </a:pPr>
          <a:r>
            <a:rPr lang="es-CR" sz="2200" kern="1200" dirty="0"/>
            <a:t>Son aquellas que se pueden usar por un tiempo indefinido sin que al uso corresponda ni destrucción, ni sensible y apreciable alteración de su esencia. Por ejemplo terrenos, casas, libros y demás.</a:t>
          </a:r>
        </a:p>
      </dsp:txBody>
      <dsp:txXfrm>
        <a:off x="0" y="2647101"/>
        <a:ext cx="8229600" cy="1871100"/>
      </dsp:txXfrm>
    </dsp:sp>
    <dsp:sp modelId="{7928EDE5-721B-41B0-AB27-99DB4AFBF52C}">
      <dsp:nvSpPr>
        <dsp:cNvPr id="0" name=""/>
        <dsp:cNvSpPr/>
      </dsp:nvSpPr>
      <dsp:spPr>
        <a:xfrm>
          <a:off x="411480" y="2322381"/>
          <a:ext cx="5760720" cy="649440"/>
        </a:xfrm>
        <a:prstGeom prst="roundRect">
          <a:avLst/>
        </a:prstGeom>
        <a:gradFill rotWithShape="0">
          <a:gsLst>
            <a:gs pos="0">
              <a:schemeClr val="accent5">
                <a:hueOff val="2356783"/>
                <a:satOff val="-11270"/>
                <a:lumOff val="12353"/>
                <a:alphaOff val="0"/>
                <a:shade val="85000"/>
                <a:satMod val="130000"/>
              </a:schemeClr>
            </a:gs>
            <a:gs pos="34000">
              <a:schemeClr val="accent5">
                <a:hueOff val="2356783"/>
                <a:satOff val="-11270"/>
                <a:lumOff val="12353"/>
                <a:alphaOff val="0"/>
                <a:shade val="87000"/>
                <a:satMod val="125000"/>
              </a:schemeClr>
            </a:gs>
            <a:gs pos="70000">
              <a:schemeClr val="accent5">
                <a:hueOff val="2356783"/>
                <a:satOff val="-11270"/>
                <a:lumOff val="12353"/>
                <a:alphaOff val="0"/>
                <a:tint val="100000"/>
                <a:shade val="90000"/>
                <a:satMod val="130000"/>
              </a:schemeClr>
            </a:gs>
            <a:gs pos="100000">
              <a:schemeClr val="accent5">
                <a:hueOff val="2356783"/>
                <a:satOff val="-11270"/>
                <a:lumOff val="12353"/>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977900">
            <a:lnSpc>
              <a:spcPct val="90000"/>
            </a:lnSpc>
            <a:spcBef>
              <a:spcPct val="0"/>
            </a:spcBef>
            <a:spcAft>
              <a:spcPct val="35000"/>
            </a:spcAft>
            <a:buNone/>
          </a:pPr>
          <a:r>
            <a:rPr lang="es-CR" sz="2200" kern="1200" dirty="0"/>
            <a:t>Cosas no consumibles</a:t>
          </a:r>
        </a:p>
      </dsp:txBody>
      <dsp:txXfrm>
        <a:off x="443183" y="2354084"/>
        <a:ext cx="5697314" cy="586034"/>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AD6821-C40A-40A0-80E9-4370F6649317}">
      <dsp:nvSpPr>
        <dsp:cNvPr id="0" name=""/>
        <dsp:cNvSpPr/>
      </dsp:nvSpPr>
      <dsp:spPr>
        <a:xfrm>
          <a:off x="0" y="332481"/>
          <a:ext cx="8229600" cy="18711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ln>
        <a:effectLst>
          <a:outerShdw blurRad="38100" dist="25400" dir="2700000" algn="br" rotWithShape="0">
            <a:srgbClr val="000000">
              <a:alpha val="60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38708" tIns="458216" rIns="638708" bIns="156464" numCol="1" spcCol="1270" anchor="t" anchorCtr="0">
          <a:noAutofit/>
        </a:bodyPr>
        <a:lstStyle/>
        <a:p>
          <a:pPr marL="228600" lvl="1" indent="-228600" algn="just" defTabSz="977900">
            <a:lnSpc>
              <a:spcPct val="90000"/>
            </a:lnSpc>
            <a:spcBef>
              <a:spcPct val="0"/>
            </a:spcBef>
            <a:spcAft>
              <a:spcPct val="15000"/>
            </a:spcAft>
            <a:buChar char="•"/>
          </a:pPr>
          <a:r>
            <a:rPr lang="es-CR" sz="2200" kern="1200" dirty="0"/>
            <a:t>Son las que pueden fraccionarse de modo que las partes resultantes de la división tienen la misma función que el todo. Entre las partes resultantes y el todo solo hay una diferencia en cuanto a la </a:t>
          </a:r>
          <a:r>
            <a:rPr lang="es-CR" sz="2200" b="1" kern="1200" dirty="0"/>
            <a:t>cantidad</a:t>
          </a:r>
          <a:r>
            <a:rPr lang="es-CR" sz="2200" kern="1200" dirty="0"/>
            <a:t>, mas no en la </a:t>
          </a:r>
          <a:r>
            <a:rPr lang="es-CR" sz="2200" b="1" kern="1200" dirty="0"/>
            <a:t>calidad</a:t>
          </a:r>
          <a:r>
            <a:rPr lang="es-CR" sz="2200" kern="1200" dirty="0"/>
            <a:t>.</a:t>
          </a:r>
        </a:p>
      </dsp:txBody>
      <dsp:txXfrm>
        <a:off x="0" y="332481"/>
        <a:ext cx="8229600" cy="1871100"/>
      </dsp:txXfrm>
    </dsp:sp>
    <dsp:sp modelId="{ACF97324-8391-43A3-AD1B-F34671752E7B}">
      <dsp:nvSpPr>
        <dsp:cNvPr id="0" name=""/>
        <dsp:cNvSpPr/>
      </dsp:nvSpPr>
      <dsp:spPr>
        <a:xfrm>
          <a:off x="411480" y="7761"/>
          <a:ext cx="5760720" cy="649440"/>
        </a:xfrm>
        <a:prstGeom prst="roundRect">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977900">
            <a:lnSpc>
              <a:spcPct val="90000"/>
            </a:lnSpc>
            <a:spcBef>
              <a:spcPct val="0"/>
            </a:spcBef>
            <a:spcAft>
              <a:spcPct val="35000"/>
            </a:spcAft>
            <a:buNone/>
          </a:pPr>
          <a:r>
            <a:rPr lang="es-CR" sz="2200" b="1" kern="1200" dirty="0"/>
            <a:t>Cosas divisibles</a:t>
          </a:r>
        </a:p>
      </dsp:txBody>
      <dsp:txXfrm>
        <a:off x="443183" y="39464"/>
        <a:ext cx="5697314" cy="586034"/>
      </dsp:txXfrm>
    </dsp:sp>
    <dsp:sp modelId="{8C9B2C2C-67E6-4E6D-B314-BFC5F28B1AA3}">
      <dsp:nvSpPr>
        <dsp:cNvPr id="0" name=""/>
        <dsp:cNvSpPr/>
      </dsp:nvSpPr>
      <dsp:spPr>
        <a:xfrm>
          <a:off x="0" y="2647101"/>
          <a:ext cx="8229600" cy="1871100"/>
        </a:xfrm>
        <a:prstGeom prst="rect">
          <a:avLst/>
        </a:prstGeom>
        <a:solidFill>
          <a:schemeClr val="lt1">
            <a:alpha val="90000"/>
            <a:hueOff val="0"/>
            <a:satOff val="0"/>
            <a:lumOff val="0"/>
            <a:alphaOff val="0"/>
          </a:schemeClr>
        </a:solidFill>
        <a:ln w="12700" cap="flat" cmpd="sng" algn="ctr">
          <a:solidFill>
            <a:schemeClr val="accent2">
              <a:hueOff val="-1331824"/>
              <a:satOff val="-586"/>
              <a:lumOff val="1569"/>
              <a:alphaOff val="0"/>
            </a:schemeClr>
          </a:solidFill>
          <a:prstDash val="solid"/>
        </a:ln>
        <a:effectLst>
          <a:outerShdw blurRad="38100" dist="25400" dir="2700000" algn="br" rotWithShape="0">
            <a:srgbClr val="000000">
              <a:alpha val="60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38708" tIns="458216" rIns="638708" bIns="156464" numCol="1" spcCol="1270" anchor="t" anchorCtr="0">
          <a:noAutofit/>
        </a:bodyPr>
        <a:lstStyle/>
        <a:p>
          <a:pPr marL="228600" lvl="1" indent="-228600" algn="just" defTabSz="977900">
            <a:lnSpc>
              <a:spcPct val="90000"/>
            </a:lnSpc>
            <a:spcBef>
              <a:spcPct val="0"/>
            </a:spcBef>
            <a:spcAft>
              <a:spcPct val="15000"/>
            </a:spcAft>
            <a:buChar char="•"/>
          </a:pPr>
          <a:r>
            <a:rPr lang="es-CR" sz="2200" kern="1200" dirty="0"/>
            <a:t>Son aquellas cosas que no son susceptibles de fraccionamiento de ésta clase. Son cosas que físicamente se pueden dividir, pero </a:t>
          </a:r>
          <a:r>
            <a:rPr lang="es-CR" sz="2200" b="1" kern="1200" dirty="0"/>
            <a:t>jurídicamente no</a:t>
          </a:r>
          <a:r>
            <a:rPr lang="es-CR" sz="2200" kern="1200" dirty="0"/>
            <a:t>. Si se dividen no tienen la misma funcionalidad que el conjunto.</a:t>
          </a:r>
        </a:p>
      </dsp:txBody>
      <dsp:txXfrm>
        <a:off x="0" y="2647101"/>
        <a:ext cx="8229600" cy="1871100"/>
      </dsp:txXfrm>
    </dsp:sp>
    <dsp:sp modelId="{E0B7C319-439B-40D7-8F03-B405556B70D9}">
      <dsp:nvSpPr>
        <dsp:cNvPr id="0" name=""/>
        <dsp:cNvSpPr/>
      </dsp:nvSpPr>
      <dsp:spPr>
        <a:xfrm>
          <a:off x="411480" y="2322381"/>
          <a:ext cx="5760720" cy="649440"/>
        </a:xfrm>
        <a:prstGeom prst="roundRect">
          <a:avLst/>
        </a:prstGeom>
        <a:gradFill rotWithShape="0">
          <a:gsLst>
            <a:gs pos="0">
              <a:schemeClr val="accent2">
                <a:hueOff val="-1331824"/>
                <a:satOff val="-586"/>
                <a:lumOff val="1569"/>
                <a:alphaOff val="0"/>
                <a:shade val="85000"/>
                <a:satMod val="130000"/>
              </a:schemeClr>
            </a:gs>
            <a:gs pos="34000">
              <a:schemeClr val="accent2">
                <a:hueOff val="-1331824"/>
                <a:satOff val="-586"/>
                <a:lumOff val="1569"/>
                <a:alphaOff val="0"/>
                <a:shade val="87000"/>
                <a:satMod val="125000"/>
              </a:schemeClr>
            </a:gs>
            <a:gs pos="70000">
              <a:schemeClr val="accent2">
                <a:hueOff val="-1331824"/>
                <a:satOff val="-586"/>
                <a:lumOff val="1569"/>
                <a:alphaOff val="0"/>
                <a:tint val="100000"/>
                <a:shade val="90000"/>
                <a:satMod val="130000"/>
              </a:schemeClr>
            </a:gs>
            <a:gs pos="100000">
              <a:schemeClr val="accent2">
                <a:hueOff val="-1331824"/>
                <a:satOff val="-586"/>
                <a:lumOff val="1569"/>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977900">
            <a:lnSpc>
              <a:spcPct val="90000"/>
            </a:lnSpc>
            <a:spcBef>
              <a:spcPct val="0"/>
            </a:spcBef>
            <a:spcAft>
              <a:spcPct val="35000"/>
            </a:spcAft>
            <a:buNone/>
          </a:pPr>
          <a:r>
            <a:rPr lang="es-CR" sz="2200" b="1" kern="1200" dirty="0"/>
            <a:t>Cosas indivisibles</a:t>
          </a:r>
        </a:p>
      </dsp:txBody>
      <dsp:txXfrm>
        <a:off x="443183" y="2354084"/>
        <a:ext cx="5697314" cy="586034"/>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9717F4-A3A9-4B09-AE66-2B9910D924AE}">
      <dsp:nvSpPr>
        <dsp:cNvPr id="0" name=""/>
        <dsp:cNvSpPr/>
      </dsp:nvSpPr>
      <dsp:spPr>
        <a:xfrm>
          <a:off x="0" y="658013"/>
          <a:ext cx="8229600" cy="1346625"/>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ln>
        <a:effectLst>
          <a:outerShdw blurRad="38100" dist="25400" dir="2700000" algn="br" rotWithShape="0">
            <a:srgbClr val="000000">
              <a:alpha val="60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38708" tIns="395732" rIns="638708" bIns="135128" numCol="1" spcCol="1270" anchor="t" anchorCtr="0">
          <a:noAutofit/>
        </a:bodyPr>
        <a:lstStyle/>
        <a:p>
          <a:pPr marL="171450" lvl="1" indent="-171450" algn="just" defTabSz="844550">
            <a:lnSpc>
              <a:spcPct val="90000"/>
            </a:lnSpc>
            <a:spcBef>
              <a:spcPct val="0"/>
            </a:spcBef>
            <a:spcAft>
              <a:spcPct val="15000"/>
            </a:spcAft>
            <a:buChar char="•"/>
          </a:pPr>
          <a:r>
            <a:rPr lang="es-CR" sz="1900" kern="1200" dirty="0"/>
            <a:t>Son los bienes que, por fuerza propia (semovientes), o los que por efectos de una fuerza exterior pueden ser </a:t>
          </a:r>
          <a:r>
            <a:rPr lang="es-CR" sz="1900" b="1" kern="1200" dirty="0"/>
            <a:t>trasladados de un lugar a otro</a:t>
          </a:r>
          <a:r>
            <a:rPr lang="es-CR" sz="1900" kern="1200" dirty="0"/>
            <a:t> sin que se deterioren por ese traslado.</a:t>
          </a:r>
        </a:p>
      </dsp:txBody>
      <dsp:txXfrm>
        <a:off x="0" y="658013"/>
        <a:ext cx="8229600" cy="1346625"/>
      </dsp:txXfrm>
    </dsp:sp>
    <dsp:sp modelId="{62928C95-9769-4983-9332-39DD0CA959B4}">
      <dsp:nvSpPr>
        <dsp:cNvPr id="0" name=""/>
        <dsp:cNvSpPr/>
      </dsp:nvSpPr>
      <dsp:spPr>
        <a:xfrm>
          <a:off x="453681" y="419777"/>
          <a:ext cx="5760720" cy="560880"/>
        </a:xfrm>
        <a:prstGeom prst="roundRect">
          <a:avLst/>
        </a:prstGeom>
        <a:gradFill rotWithShape="0">
          <a:gsLst>
            <a:gs pos="0">
              <a:schemeClr val="accent5">
                <a:hueOff val="0"/>
                <a:satOff val="0"/>
                <a:lumOff val="0"/>
                <a:alphaOff val="0"/>
                <a:shade val="85000"/>
                <a:satMod val="130000"/>
              </a:schemeClr>
            </a:gs>
            <a:gs pos="34000">
              <a:schemeClr val="accent5">
                <a:hueOff val="0"/>
                <a:satOff val="0"/>
                <a:lumOff val="0"/>
                <a:alphaOff val="0"/>
                <a:shade val="87000"/>
                <a:satMod val="125000"/>
              </a:schemeClr>
            </a:gs>
            <a:gs pos="70000">
              <a:schemeClr val="accent5">
                <a:hueOff val="0"/>
                <a:satOff val="0"/>
                <a:lumOff val="0"/>
                <a:alphaOff val="0"/>
                <a:tint val="100000"/>
                <a:shade val="90000"/>
                <a:satMod val="130000"/>
              </a:schemeClr>
            </a:gs>
            <a:gs pos="100000">
              <a:schemeClr val="accent5">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844550">
            <a:lnSpc>
              <a:spcPct val="90000"/>
            </a:lnSpc>
            <a:spcBef>
              <a:spcPct val="0"/>
            </a:spcBef>
            <a:spcAft>
              <a:spcPct val="35000"/>
            </a:spcAft>
            <a:buNone/>
          </a:pPr>
          <a:r>
            <a:rPr lang="es-CR" sz="1900" kern="1200" dirty="0"/>
            <a:t>Cosas muebles</a:t>
          </a:r>
        </a:p>
      </dsp:txBody>
      <dsp:txXfrm>
        <a:off x="481061" y="447157"/>
        <a:ext cx="5705960" cy="506120"/>
      </dsp:txXfrm>
    </dsp:sp>
    <dsp:sp modelId="{0CD11596-0D57-4F40-AB94-C6972210A804}">
      <dsp:nvSpPr>
        <dsp:cNvPr id="0" name=""/>
        <dsp:cNvSpPr/>
      </dsp:nvSpPr>
      <dsp:spPr>
        <a:xfrm>
          <a:off x="0" y="2371362"/>
          <a:ext cx="8229600" cy="2154600"/>
        </a:xfrm>
        <a:prstGeom prst="rect">
          <a:avLst/>
        </a:prstGeom>
        <a:solidFill>
          <a:schemeClr val="lt1">
            <a:alpha val="90000"/>
            <a:hueOff val="0"/>
            <a:satOff val="0"/>
            <a:lumOff val="0"/>
            <a:alphaOff val="0"/>
          </a:schemeClr>
        </a:solidFill>
        <a:ln w="12700" cap="flat" cmpd="sng" algn="ctr">
          <a:solidFill>
            <a:schemeClr val="accent5">
              <a:hueOff val="2356783"/>
              <a:satOff val="-11270"/>
              <a:lumOff val="12353"/>
              <a:alphaOff val="0"/>
            </a:schemeClr>
          </a:solidFill>
          <a:prstDash val="solid"/>
        </a:ln>
        <a:effectLst>
          <a:outerShdw blurRad="38100" dist="25400" dir="2700000" algn="br" rotWithShape="0">
            <a:srgbClr val="000000">
              <a:alpha val="60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38708" tIns="395732" rIns="638708" bIns="135128" numCol="1" spcCol="1270" anchor="t" anchorCtr="0">
          <a:noAutofit/>
        </a:bodyPr>
        <a:lstStyle/>
        <a:p>
          <a:pPr marL="171450" lvl="1" indent="-171450" algn="just" defTabSz="844550">
            <a:lnSpc>
              <a:spcPct val="90000"/>
            </a:lnSpc>
            <a:spcBef>
              <a:spcPct val="0"/>
            </a:spcBef>
            <a:spcAft>
              <a:spcPct val="15000"/>
            </a:spcAft>
            <a:buChar char="•"/>
          </a:pPr>
          <a:r>
            <a:rPr lang="es-CR" sz="1900" kern="1200" dirty="0"/>
            <a:t>Hay bienes inmuebles por </a:t>
          </a:r>
          <a:r>
            <a:rPr lang="es-CR" sz="1900" b="1" kern="1200" dirty="0"/>
            <a:t>naturaleza </a:t>
          </a:r>
          <a:r>
            <a:rPr lang="es-CR" sz="1900" kern="1200" dirty="0"/>
            <a:t>y los que lo son por </a:t>
          </a:r>
          <a:r>
            <a:rPr lang="es-CR" sz="1900" b="1" kern="1200" dirty="0"/>
            <a:t>disposición de ley</a:t>
          </a:r>
          <a:r>
            <a:rPr lang="es-CR" sz="1900" kern="1200" dirty="0"/>
            <a:t>. Las tierras, los edificios y demás construcciones que se hagan en la tierra, las plantas mientras estén unidas a la tierra (y los frutos pendientes de ellas) son inmuebles por naturaleza.  La segunda categoría comprende todo lo adherido a la tierra o unido a los edificios y construcciones de forma fija y permanente.</a:t>
          </a:r>
        </a:p>
      </dsp:txBody>
      <dsp:txXfrm>
        <a:off x="0" y="2371362"/>
        <a:ext cx="8229600" cy="2154600"/>
      </dsp:txXfrm>
    </dsp:sp>
    <dsp:sp modelId="{0FCCF6DA-FB5C-4BEB-AB0F-2F2EF2284A7A}">
      <dsp:nvSpPr>
        <dsp:cNvPr id="0" name=""/>
        <dsp:cNvSpPr/>
      </dsp:nvSpPr>
      <dsp:spPr>
        <a:xfrm>
          <a:off x="411480" y="2121313"/>
          <a:ext cx="5760720" cy="560880"/>
        </a:xfrm>
        <a:prstGeom prst="roundRect">
          <a:avLst/>
        </a:prstGeom>
        <a:gradFill rotWithShape="0">
          <a:gsLst>
            <a:gs pos="0">
              <a:schemeClr val="accent5">
                <a:hueOff val="2356783"/>
                <a:satOff val="-11270"/>
                <a:lumOff val="12353"/>
                <a:alphaOff val="0"/>
                <a:shade val="85000"/>
                <a:satMod val="130000"/>
              </a:schemeClr>
            </a:gs>
            <a:gs pos="34000">
              <a:schemeClr val="accent5">
                <a:hueOff val="2356783"/>
                <a:satOff val="-11270"/>
                <a:lumOff val="12353"/>
                <a:alphaOff val="0"/>
                <a:shade val="87000"/>
                <a:satMod val="125000"/>
              </a:schemeClr>
            </a:gs>
            <a:gs pos="70000">
              <a:schemeClr val="accent5">
                <a:hueOff val="2356783"/>
                <a:satOff val="-11270"/>
                <a:lumOff val="12353"/>
                <a:alphaOff val="0"/>
                <a:tint val="100000"/>
                <a:shade val="90000"/>
                <a:satMod val="130000"/>
              </a:schemeClr>
            </a:gs>
            <a:gs pos="100000">
              <a:schemeClr val="accent5">
                <a:hueOff val="2356783"/>
                <a:satOff val="-11270"/>
                <a:lumOff val="12353"/>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844550">
            <a:lnSpc>
              <a:spcPct val="90000"/>
            </a:lnSpc>
            <a:spcBef>
              <a:spcPct val="0"/>
            </a:spcBef>
            <a:spcAft>
              <a:spcPct val="35000"/>
            </a:spcAft>
            <a:buNone/>
          </a:pPr>
          <a:r>
            <a:rPr lang="es-CR" sz="1900" kern="1200" dirty="0"/>
            <a:t>Cosas inmuebles</a:t>
          </a:r>
        </a:p>
      </dsp:txBody>
      <dsp:txXfrm>
        <a:off x="438860" y="2148693"/>
        <a:ext cx="5705960" cy="506120"/>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ción de encabezado 1">
            <a:extLst>
              <a:ext uri="{FF2B5EF4-FFF2-40B4-BE49-F238E27FC236}">
                <a16:creationId xmlns:a16="http://schemas.microsoft.com/office/drawing/2014/main" id="{623AA0E9-8CD0-4A6E-A65E-A06028B83FE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s-ES" dirty="0"/>
          </a:p>
        </p:txBody>
      </p:sp>
      <p:sp>
        <p:nvSpPr>
          <p:cNvPr id="3" name="Marcador de fecha 2">
            <a:extLst>
              <a:ext uri="{FF2B5EF4-FFF2-40B4-BE49-F238E27FC236}">
                <a16:creationId xmlns:a16="http://schemas.microsoft.com/office/drawing/2014/main" id="{D5E2408B-C9AB-4665-AC99-B057BD0A43D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A5022257-8F27-4D01-BD18-69FB72CADE5D}" type="datetime1">
              <a:rPr lang="es-ES" smtClean="0"/>
              <a:t>23/5/22</a:t>
            </a:fld>
            <a:endParaRPr lang="es-ES" dirty="0"/>
          </a:p>
        </p:txBody>
      </p:sp>
      <p:sp>
        <p:nvSpPr>
          <p:cNvPr id="4" name="Marcador de pie de página 3">
            <a:extLst>
              <a:ext uri="{FF2B5EF4-FFF2-40B4-BE49-F238E27FC236}">
                <a16:creationId xmlns:a16="http://schemas.microsoft.com/office/drawing/2014/main" id="{8CD1B215-531B-4869-BD98-BD3B1390B1C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s-ES" dirty="0"/>
          </a:p>
        </p:txBody>
      </p:sp>
      <p:sp>
        <p:nvSpPr>
          <p:cNvPr id="5" name="Marcador de posición de número de diapositiva 4">
            <a:extLst>
              <a:ext uri="{FF2B5EF4-FFF2-40B4-BE49-F238E27FC236}">
                <a16:creationId xmlns:a16="http://schemas.microsoft.com/office/drawing/2014/main" id="{60B53F21-4D67-455D-8074-E9E6EC26FAC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52858E0-3D38-47B7-97D4-4FE08D90D359}" type="slidenum">
              <a:rPr lang="es-ES" smtClean="0"/>
              <a:t>‹Nº›</a:t>
            </a:fld>
            <a:endParaRPr lang="es-ES" dirty="0"/>
          </a:p>
        </p:txBody>
      </p:sp>
    </p:spTree>
    <p:extLst>
      <p:ext uri="{BB962C8B-B14F-4D97-AF65-F5344CB8AC3E}">
        <p14:creationId xmlns:p14="http://schemas.microsoft.com/office/powerpoint/2010/main" val="2821443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ción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s-ES" noProof="0" dirty="0"/>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571857-26EA-47E2-9155-D6CFE03690C8}" type="datetime1">
              <a:rPr lang="es-ES" smtClean="0"/>
              <a:pPr/>
              <a:t>23/5/22</a:t>
            </a:fld>
            <a:endParaRPr lang="es-ES" dirty="0"/>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s-ES" noProof="0" dirty="0"/>
          </a:p>
        </p:txBody>
      </p:sp>
      <p:sp>
        <p:nvSpPr>
          <p:cNvPr id="5" name="Marcador de posición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s-ES" noProof="0" dirty="0"/>
              <a:t>Haga clic para modificar los estilos de texto del patrón</a:t>
            </a:r>
          </a:p>
          <a:p>
            <a:pPr lvl="1" rtl="0"/>
            <a:r>
              <a:rPr lang="es-ES" noProof="0" dirty="0"/>
              <a:t>Segundo nivel</a:t>
            </a:r>
          </a:p>
          <a:p>
            <a:pPr lvl="2" rtl="0"/>
            <a:r>
              <a:rPr lang="es-ES" noProof="0" dirty="0"/>
              <a:t>Tercer nivel</a:t>
            </a:r>
          </a:p>
          <a:p>
            <a:pPr lvl="3" rtl="0"/>
            <a:r>
              <a:rPr lang="es-ES" noProof="0" dirty="0"/>
              <a:t>Cuarto nivel</a:t>
            </a:r>
          </a:p>
          <a:p>
            <a:pPr lvl="4" rtl="0"/>
            <a:r>
              <a:rPr lang="es-ES" noProof="0" dirty="0"/>
              <a:t>Quinto nivel</a:t>
            </a:r>
          </a:p>
        </p:txBody>
      </p:sp>
      <p:sp>
        <p:nvSpPr>
          <p:cNvPr id="6" name="Marcador de posición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s-ES" noProof="0" dirty="0"/>
          </a:p>
        </p:txBody>
      </p:sp>
      <p:sp>
        <p:nvSpPr>
          <p:cNvPr id="7" name="Marcador de posición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284ECAD9-32EE-4091-BDA5-6BD15ACC5E58}" type="slidenum">
              <a:rPr lang="es-ES" noProof="0" smtClean="0"/>
              <a:t>‹Nº›</a:t>
            </a:fld>
            <a:endParaRPr lang="es-ES" noProof="0" dirty="0"/>
          </a:p>
        </p:txBody>
      </p:sp>
    </p:spTree>
    <p:extLst>
      <p:ext uri="{BB962C8B-B14F-4D97-AF65-F5344CB8AC3E}">
        <p14:creationId xmlns:p14="http://schemas.microsoft.com/office/powerpoint/2010/main" val="1106618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ic-abogados.com/m/bienes-registrables-y-no-registrables/7" TargetMode="External"/><Relationship Id="rId2" Type="http://schemas.openxmlformats.org/officeDocument/2006/relationships/slide" Target="../slides/slide2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CR" dirty="0"/>
              <a:t>Tomado de: </a:t>
            </a:r>
            <a:r>
              <a:rPr lang="es-CR" dirty="0">
                <a:hlinkClick r:id="rId3"/>
              </a:rPr>
              <a:t>http://www.ic-abogados.com/m/bienes-registrables-y-no-registrables/7</a:t>
            </a:r>
            <a:endParaRPr lang="es-CR" dirty="0"/>
          </a:p>
        </p:txBody>
      </p:sp>
      <p:sp>
        <p:nvSpPr>
          <p:cNvPr id="4" name="3 Marcador de número de diapositiva"/>
          <p:cNvSpPr>
            <a:spLocks noGrp="1"/>
          </p:cNvSpPr>
          <p:nvPr>
            <p:ph type="sldNum" sz="quarter" idx="10"/>
          </p:nvPr>
        </p:nvSpPr>
        <p:spPr/>
        <p:txBody>
          <a:bodyPr/>
          <a:lstStyle/>
          <a:p>
            <a:fld id="{5A56F2B8-70A1-42A8-BCE2-24F306098AE0}" type="slidenum">
              <a:rPr lang="es-CR" smtClean="0"/>
              <a:pPr/>
              <a:t>277</a:t>
            </a:fld>
            <a:endParaRPr lang="es-CR"/>
          </a:p>
        </p:txBody>
      </p:sp>
    </p:spTree>
    <p:extLst>
      <p:ext uri="{BB962C8B-B14F-4D97-AF65-F5344CB8AC3E}">
        <p14:creationId xmlns:p14="http://schemas.microsoft.com/office/powerpoint/2010/main" val="26409613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apositiva de título">
    <p:spTree>
      <p:nvGrpSpPr>
        <p:cNvPr id="1" name=""/>
        <p:cNvGrpSpPr/>
        <p:nvPr/>
      </p:nvGrpSpPr>
      <p:grpSpPr>
        <a:xfrm>
          <a:off x="0" y="0"/>
          <a:ext cx="0" cy="0"/>
          <a:chOff x="0" y="0"/>
          <a:chExt cx="0" cy="0"/>
        </a:xfrm>
      </p:grpSpPr>
      <p:sp>
        <p:nvSpPr>
          <p:cNvPr id="11" name="Marcador de posición de imagen 9">
            <a:extLst>
              <a:ext uri="{FF2B5EF4-FFF2-40B4-BE49-F238E27FC236}">
                <a16:creationId xmlns:a16="http://schemas.microsoft.com/office/drawing/2014/main" id="{D1D313A2-A4D4-40DF-A0C2-C29F64168525}"/>
              </a:ext>
            </a:extLst>
          </p:cNvPr>
          <p:cNvSpPr>
            <a:spLocks noGrp="1"/>
          </p:cNvSpPr>
          <p:nvPr>
            <p:ph type="pic" sz="quarter" idx="13"/>
          </p:nvPr>
        </p:nvSpPr>
        <p:spPr>
          <a:xfrm>
            <a:off x="0" y="0"/>
            <a:ext cx="12192000" cy="6858000"/>
          </a:xfrm>
        </p:spPr>
        <p:txBody>
          <a:bodyPr rtlCol="0"/>
          <a:lstStyle/>
          <a:p>
            <a:pPr rtl="0"/>
            <a:r>
              <a:rPr lang="es-ES" noProof="0"/>
              <a:t>Haga clic en el icono para agregar una imagen</a:t>
            </a:r>
            <a:endParaRPr lang="es-ES" noProof="0" dirty="0"/>
          </a:p>
        </p:txBody>
      </p:sp>
      <p:sp>
        <p:nvSpPr>
          <p:cNvPr id="4" name="Marcador de fecha 3">
            <a:extLst>
              <a:ext uri="{FF2B5EF4-FFF2-40B4-BE49-F238E27FC236}">
                <a16:creationId xmlns:a16="http://schemas.microsoft.com/office/drawing/2014/main" id="{9925CCF1-92C0-4AF3-BFAF-4921631915AB}"/>
              </a:ext>
            </a:extLst>
          </p:cNvPr>
          <p:cNvSpPr>
            <a:spLocks noGrp="1"/>
          </p:cNvSpPr>
          <p:nvPr>
            <p:ph type="dt" sz="half" idx="10"/>
          </p:nvPr>
        </p:nvSpPr>
        <p:spPr/>
        <p:txBody>
          <a:bodyPr rtlCol="0"/>
          <a:lstStyle/>
          <a:p>
            <a:pPr rtl="0"/>
            <a:fld id="{9D94985C-69FE-4C78-8B47-6579041C53B3}" type="datetime1">
              <a:rPr lang="es-ES" noProof="0" smtClean="0"/>
              <a:t>23/5/22</a:t>
            </a:fld>
            <a:endParaRPr lang="es-ES" noProof="0" dirty="0"/>
          </a:p>
        </p:txBody>
      </p:sp>
      <p:sp>
        <p:nvSpPr>
          <p:cNvPr id="5" name="Marcador de pie de página 4">
            <a:extLst>
              <a:ext uri="{FF2B5EF4-FFF2-40B4-BE49-F238E27FC236}">
                <a16:creationId xmlns:a16="http://schemas.microsoft.com/office/drawing/2014/main" id="{051A78A9-3DFF-4937-A9F2-5D8CF495F367}"/>
              </a:ext>
            </a:extLst>
          </p:cNvPr>
          <p:cNvSpPr>
            <a:spLocks noGrp="1"/>
          </p:cNvSpPr>
          <p:nvPr>
            <p:ph type="ftr" sz="quarter" idx="11"/>
          </p:nvPr>
        </p:nvSpPr>
        <p:spPr/>
        <p:txBody>
          <a:bodyPr rtlCol="0"/>
          <a:lstStyle/>
          <a:p>
            <a:pPr rtl="0"/>
            <a:r>
              <a:rPr lang="es-ES" noProof="0" dirty="0"/>
              <a:t>Pie de página</a:t>
            </a:r>
          </a:p>
        </p:txBody>
      </p:sp>
      <p:sp>
        <p:nvSpPr>
          <p:cNvPr id="6" name="Marcador de número de diapositiva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rtlCol="0"/>
          <a:lstStyle/>
          <a:p>
            <a:pPr rtl="0"/>
            <a:fld id="{3A98EE3D-8CD1-4C3F-BD1C-C98C9596463C}" type="slidenum">
              <a:rPr lang="es-ES" noProof="0" smtClean="0"/>
              <a:t>‹Nº›</a:t>
            </a:fld>
            <a:endParaRPr lang="es-ES" noProof="0" dirty="0"/>
          </a:p>
        </p:txBody>
      </p:sp>
      <p:sp>
        <p:nvSpPr>
          <p:cNvPr id="3" name="Subtítulo 2"/>
          <p:cNvSpPr>
            <a:spLocks noGrp="1"/>
          </p:cNvSpPr>
          <p:nvPr>
            <p:ph type="subTitle" idx="1"/>
          </p:nvPr>
        </p:nvSpPr>
        <p:spPr>
          <a:xfrm>
            <a:off x="1212850" y="4508500"/>
            <a:ext cx="5118100" cy="1279652"/>
          </a:xfrm>
        </p:spPr>
        <p:txBody>
          <a:bodyPr lIns="91440" rIns="91440" rtlCol="0">
            <a:normAutofit/>
          </a:bodyPr>
          <a:lstStyle>
            <a:lvl1pPr marL="0" indent="0" algn="l">
              <a:buNone/>
              <a:defRPr sz="2400" cap="all" spc="200" baseline="0">
                <a:solidFill>
                  <a:schemeClr val="bg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pPr rtl="0"/>
            <a:r>
              <a:rPr lang="es-ES" noProof="0"/>
              <a:t>Haga clic para modificar el estilo de subtítulo del patrón</a:t>
            </a:r>
            <a:endParaRPr lang="es-ES" noProof="0" dirty="0"/>
          </a:p>
        </p:txBody>
      </p:sp>
      <p:sp>
        <p:nvSpPr>
          <p:cNvPr id="2" name="Título 1"/>
          <p:cNvSpPr>
            <a:spLocks noGrp="1"/>
          </p:cNvSpPr>
          <p:nvPr>
            <p:ph type="ctrTitle"/>
          </p:nvPr>
        </p:nvSpPr>
        <p:spPr>
          <a:xfrm>
            <a:off x="1212850" y="2057400"/>
            <a:ext cx="5118100" cy="1929066"/>
          </a:xfrm>
        </p:spPr>
        <p:txBody>
          <a:bodyPr rtlCol="0" anchor="b">
            <a:noAutofit/>
          </a:bodyPr>
          <a:lstStyle>
            <a:lvl1pPr algn="l">
              <a:lnSpc>
                <a:spcPct val="90000"/>
              </a:lnSpc>
              <a:defRPr sz="5400" b="1" spc="-50" baseline="0">
                <a:solidFill>
                  <a:schemeClr val="bg1"/>
                </a:solidFill>
                <a:latin typeface="+mn-lt"/>
              </a:defRPr>
            </a:lvl1pPr>
          </a:lstStyle>
          <a:p>
            <a:pPr rtl="0"/>
            <a:r>
              <a:rPr lang="es-ES" noProof="0"/>
              <a:t>Haga clic para modificar el estilo de título del patrón</a:t>
            </a:r>
            <a:endParaRPr lang="es-ES" noProof="0" dirty="0"/>
          </a:p>
        </p:txBody>
      </p:sp>
    </p:spTree>
    <p:extLst>
      <p:ext uri="{BB962C8B-B14F-4D97-AF65-F5344CB8AC3E}">
        <p14:creationId xmlns:p14="http://schemas.microsoft.com/office/powerpoint/2010/main" val="672700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Diapositiva de título">
    <p:spTree>
      <p:nvGrpSpPr>
        <p:cNvPr id="1" name=""/>
        <p:cNvGrpSpPr/>
        <p:nvPr/>
      </p:nvGrpSpPr>
      <p:grpSpPr>
        <a:xfrm>
          <a:off x="0" y="0"/>
          <a:ext cx="0" cy="0"/>
          <a:chOff x="0" y="0"/>
          <a:chExt cx="0" cy="0"/>
        </a:xfrm>
      </p:grpSpPr>
      <p:sp>
        <p:nvSpPr>
          <p:cNvPr id="13" name="Paralelogramo 14">
            <a:extLst>
              <a:ext uri="{FF2B5EF4-FFF2-40B4-BE49-F238E27FC236}">
                <a16:creationId xmlns:a16="http://schemas.microsoft.com/office/drawing/2014/main" id="{F5AA8A10-E19C-430B-9D5D-8D12F92BFEC5}"/>
              </a:ext>
            </a:extLst>
          </p:cNvPr>
          <p:cNvSpPr/>
          <p:nvPr userDrawn="1"/>
        </p:nvSpPr>
        <p:spPr>
          <a:xfrm>
            <a:off x="7972121"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s-ES" noProof="0" dirty="0"/>
          </a:p>
        </p:txBody>
      </p:sp>
      <p:sp>
        <p:nvSpPr>
          <p:cNvPr id="12" name="Rectángulo 11">
            <a:extLst>
              <a:ext uri="{FF2B5EF4-FFF2-40B4-BE49-F238E27FC236}">
                <a16:creationId xmlns:a16="http://schemas.microsoft.com/office/drawing/2014/main" id="{A7C93D4F-3003-4D58-9AFB-356A0F800F42}"/>
              </a:ext>
            </a:extLst>
          </p:cNvPr>
          <p:cNvSpPr/>
          <p:nvPr userDrawn="1"/>
        </p:nvSpPr>
        <p:spPr>
          <a:xfrm>
            <a:off x="6394450" y="0"/>
            <a:ext cx="15392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sp>
        <p:nvSpPr>
          <p:cNvPr id="4" name="Marcador de fecha 3">
            <a:extLst>
              <a:ext uri="{FF2B5EF4-FFF2-40B4-BE49-F238E27FC236}">
                <a16:creationId xmlns:a16="http://schemas.microsoft.com/office/drawing/2014/main" id="{9925CCF1-92C0-4AF3-BFAF-4921631915AB}"/>
              </a:ext>
            </a:extLst>
          </p:cNvPr>
          <p:cNvSpPr>
            <a:spLocks noGrp="1"/>
          </p:cNvSpPr>
          <p:nvPr>
            <p:ph type="dt" sz="half" idx="10"/>
          </p:nvPr>
        </p:nvSpPr>
        <p:spPr/>
        <p:txBody>
          <a:bodyPr rtlCol="0"/>
          <a:lstStyle/>
          <a:p>
            <a:pPr rtl="0"/>
            <a:fld id="{DCE50598-F329-4DE9-93FC-DA4A01DFA178}" type="datetime1">
              <a:rPr lang="es-ES" noProof="0" smtClean="0"/>
              <a:t>23/5/22</a:t>
            </a:fld>
            <a:endParaRPr lang="es-ES" noProof="0" dirty="0"/>
          </a:p>
        </p:txBody>
      </p:sp>
      <p:sp>
        <p:nvSpPr>
          <p:cNvPr id="5" name="Marcador de pie de página 4">
            <a:extLst>
              <a:ext uri="{FF2B5EF4-FFF2-40B4-BE49-F238E27FC236}">
                <a16:creationId xmlns:a16="http://schemas.microsoft.com/office/drawing/2014/main" id="{051A78A9-3DFF-4937-A9F2-5D8CF495F367}"/>
              </a:ext>
            </a:extLst>
          </p:cNvPr>
          <p:cNvSpPr>
            <a:spLocks noGrp="1"/>
          </p:cNvSpPr>
          <p:nvPr>
            <p:ph type="ftr" sz="quarter" idx="11"/>
          </p:nvPr>
        </p:nvSpPr>
        <p:spPr/>
        <p:txBody>
          <a:bodyPr rtlCol="0"/>
          <a:lstStyle/>
          <a:p>
            <a:pPr rtl="0"/>
            <a:r>
              <a:rPr lang="es-ES" noProof="0" dirty="0"/>
              <a:t>Pie de página</a:t>
            </a:r>
          </a:p>
        </p:txBody>
      </p:sp>
      <p:sp>
        <p:nvSpPr>
          <p:cNvPr id="6" name="Marcador de número de diapositiva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rtlCol="0"/>
          <a:lstStyle/>
          <a:p>
            <a:pPr rtl="0"/>
            <a:fld id="{3A98EE3D-8CD1-4C3F-BD1C-C98C9596463C}" type="slidenum">
              <a:rPr lang="es-ES" noProof="0" smtClean="0"/>
              <a:t>‹Nº›</a:t>
            </a:fld>
            <a:endParaRPr lang="es-ES" noProof="0" dirty="0"/>
          </a:p>
        </p:txBody>
      </p:sp>
      <p:sp>
        <p:nvSpPr>
          <p:cNvPr id="10" name="Marcador de posición de imagen 9">
            <a:extLst>
              <a:ext uri="{FF2B5EF4-FFF2-40B4-BE49-F238E27FC236}">
                <a16:creationId xmlns:a16="http://schemas.microsoft.com/office/drawing/2014/main" id="{86028FDE-6655-4B55-B3B4-5B366034E8A8}"/>
              </a:ext>
            </a:extLst>
          </p:cNvPr>
          <p:cNvSpPr>
            <a:spLocks noGrp="1"/>
          </p:cNvSpPr>
          <p:nvPr>
            <p:ph type="pic" sz="quarter" idx="13"/>
          </p:nvPr>
        </p:nvSpPr>
        <p:spPr>
          <a:xfrm>
            <a:off x="0" y="0"/>
            <a:ext cx="6311900" cy="6858000"/>
          </a:xfrm>
        </p:spPr>
        <p:txBody>
          <a:bodyPr rtlCol="0"/>
          <a:lstStyle/>
          <a:p>
            <a:pPr rtl="0"/>
            <a:r>
              <a:rPr lang="es-ES" noProof="0"/>
              <a:t>Haga clic en el icono para agregar una imagen</a:t>
            </a:r>
            <a:endParaRPr lang="es-ES" noProof="0" dirty="0"/>
          </a:p>
        </p:txBody>
      </p:sp>
      <p:sp>
        <p:nvSpPr>
          <p:cNvPr id="2" name="Título 1"/>
          <p:cNvSpPr>
            <a:spLocks noGrp="1"/>
          </p:cNvSpPr>
          <p:nvPr>
            <p:ph type="ctrTitle"/>
          </p:nvPr>
        </p:nvSpPr>
        <p:spPr>
          <a:xfrm>
            <a:off x="6629400" y="758952"/>
            <a:ext cx="4526280" cy="3227514"/>
          </a:xfrm>
        </p:spPr>
        <p:txBody>
          <a:bodyPr rtlCol="0" anchor="b">
            <a:normAutofit/>
          </a:bodyPr>
          <a:lstStyle>
            <a:lvl1pPr algn="l">
              <a:lnSpc>
                <a:spcPct val="90000"/>
              </a:lnSpc>
              <a:defRPr sz="6000" b="1" spc="-50" baseline="0">
                <a:solidFill>
                  <a:schemeClr val="accent1"/>
                </a:solidFill>
                <a:latin typeface="+mn-lt"/>
              </a:defRPr>
            </a:lvl1pPr>
          </a:lstStyle>
          <a:p>
            <a:pPr rtl="0"/>
            <a:r>
              <a:rPr lang="es-ES" noProof="0"/>
              <a:t>Haga clic para modificar el estilo de título del patrón</a:t>
            </a:r>
            <a:endParaRPr lang="es-ES" noProof="0" dirty="0"/>
          </a:p>
        </p:txBody>
      </p:sp>
      <p:sp>
        <p:nvSpPr>
          <p:cNvPr id="3" name="Subtítulo 2"/>
          <p:cNvSpPr>
            <a:spLocks noGrp="1"/>
          </p:cNvSpPr>
          <p:nvPr>
            <p:ph type="subTitle" idx="1"/>
          </p:nvPr>
        </p:nvSpPr>
        <p:spPr>
          <a:xfrm>
            <a:off x="6632171" y="4508500"/>
            <a:ext cx="4526280" cy="1279652"/>
          </a:xfrm>
        </p:spPr>
        <p:txBody>
          <a:bodyPr lIns="91440" rIns="91440" rtlCol="0">
            <a:normAutofit/>
          </a:bodyPr>
          <a:lstStyle>
            <a:lvl1pPr marL="0" indent="0" algn="l">
              <a:buNone/>
              <a:defRPr sz="2400" cap="all" spc="200" baseline="0">
                <a:solidFill>
                  <a:schemeClr val="tx1">
                    <a:lumMod val="75000"/>
                    <a:lumOff val="25000"/>
                  </a:schemeClr>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pPr rtl="0"/>
            <a:r>
              <a:rPr lang="es-ES" noProof="0"/>
              <a:t>Haga clic para modificar el estilo de subtítulo del patrón</a:t>
            </a:r>
            <a:endParaRPr lang="es-ES" noProof="0" dirty="0"/>
          </a:p>
        </p:txBody>
      </p:sp>
      <p:sp>
        <p:nvSpPr>
          <p:cNvPr id="11" name="Rectángulo 10">
            <a:extLst>
              <a:ext uri="{FF2B5EF4-FFF2-40B4-BE49-F238E27FC236}">
                <a16:creationId xmlns:a16="http://schemas.microsoft.com/office/drawing/2014/main" id="{6D3E1BBA-670B-4CAE-B839-50ADB23DDBC6}"/>
              </a:ext>
            </a:extLst>
          </p:cNvPr>
          <p:cNvSpPr/>
          <p:nvPr userDrawn="1"/>
        </p:nvSpPr>
        <p:spPr>
          <a:xfrm>
            <a:off x="6311900" y="0"/>
            <a:ext cx="15392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spTree>
    <p:extLst>
      <p:ext uri="{BB962C8B-B14F-4D97-AF65-F5344CB8AC3E}">
        <p14:creationId xmlns:p14="http://schemas.microsoft.com/office/powerpoint/2010/main" val="66393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ítulo y contenido">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a:t>Haga clic para modificar el estilo de título del patrón</a:t>
            </a:r>
            <a:endParaRPr lang="es-ES" noProof="0" dirty="0"/>
          </a:p>
        </p:txBody>
      </p:sp>
      <p:sp>
        <p:nvSpPr>
          <p:cNvPr id="3" name="Marcador de posición de contenido 2"/>
          <p:cNvSpPr>
            <a:spLocks noGrp="1"/>
          </p:cNvSpPr>
          <p:nvPr>
            <p:ph idx="1"/>
          </p:nvPr>
        </p:nvSpPr>
        <p:spPr/>
        <p:txBody>
          <a:bodyPr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7" name="Marcador de fecha 6">
            <a:extLst>
              <a:ext uri="{FF2B5EF4-FFF2-40B4-BE49-F238E27FC236}">
                <a16:creationId xmlns:a16="http://schemas.microsoft.com/office/drawing/2014/main" id="{354D8B55-9EA8-4B81-8E84-9B93B0A27559}"/>
              </a:ext>
            </a:extLst>
          </p:cNvPr>
          <p:cNvSpPr>
            <a:spLocks noGrp="1"/>
          </p:cNvSpPr>
          <p:nvPr>
            <p:ph type="dt" sz="half" idx="10"/>
          </p:nvPr>
        </p:nvSpPr>
        <p:spPr/>
        <p:txBody>
          <a:bodyPr rtlCol="0"/>
          <a:lstStyle/>
          <a:p>
            <a:pPr rtl="0"/>
            <a:fld id="{097654D3-51E3-4DAB-8B98-C0FA872C2507}" type="datetime1">
              <a:rPr lang="es-ES" noProof="0" smtClean="0"/>
              <a:t>23/5/22</a:t>
            </a:fld>
            <a:endParaRPr lang="es-ES" noProof="0" dirty="0"/>
          </a:p>
        </p:txBody>
      </p:sp>
      <p:sp>
        <p:nvSpPr>
          <p:cNvPr id="8" name="Marcador de pie de página 7">
            <a:extLst>
              <a:ext uri="{FF2B5EF4-FFF2-40B4-BE49-F238E27FC236}">
                <a16:creationId xmlns:a16="http://schemas.microsoft.com/office/drawing/2014/main" id="{062CA021-2578-47CB-822C-BDDFF7223B28}"/>
              </a:ext>
            </a:extLst>
          </p:cNvPr>
          <p:cNvSpPr>
            <a:spLocks noGrp="1"/>
          </p:cNvSpPr>
          <p:nvPr>
            <p:ph type="ftr" sz="quarter" idx="11"/>
          </p:nvPr>
        </p:nvSpPr>
        <p:spPr/>
        <p:txBody>
          <a:bodyPr rtlCol="0"/>
          <a:lstStyle/>
          <a:p>
            <a:pPr rtl="0"/>
            <a:r>
              <a:rPr lang="es-ES" noProof="0" dirty="0"/>
              <a:t>Pie de página</a:t>
            </a:r>
          </a:p>
        </p:txBody>
      </p:sp>
      <p:sp>
        <p:nvSpPr>
          <p:cNvPr id="9" name="Marcador de número de diapositiva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rtlCol="0"/>
          <a:lstStyle/>
          <a:p>
            <a:pPr rtl="0"/>
            <a:fld id="{3A98EE3D-8CD1-4C3F-BD1C-C98C9596463C}" type="slidenum">
              <a:rPr lang="es-ES" noProof="0" smtClean="0"/>
              <a:t>‹Nº›</a:t>
            </a:fld>
            <a:endParaRPr lang="es-ES" noProof="0" dirty="0"/>
          </a:p>
        </p:txBody>
      </p:sp>
    </p:spTree>
    <p:extLst>
      <p:ext uri="{BB962C8B-B14F-4D97-AF65-F5344CB8AC3E}">
        <p14:creationId xmlns:p14="http://schemas.microsoft.com/office/powerpoint/2010/main" val="2018278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Encabezado de sección">
    <p:bg>
      <p:bgPr>
        <a:solidFill>
          <a:schemeClr val="bg1"/>
        </a:solidFill>
        <a:effectLst/>
      </p:bgPr>
    </p:bg>
    <p:spTree>
      <p:nvGrpSpPr>
        <p:cNvPr id="1" name=""/>
        <p:cNvGrpSpPr/>
        <p:nvPr/>
      </p:nvGrpSpPr>
      <p:grpSpPr>
        <a:xfrm>
          <a:off x="0" y="0"/>
          <a:ext cx="0" cy="0"/>
          <a:chOff x="0" y="0"/>
          <a:chExt cx="0" cy="0"/>
        </a:xfrm>
      </p:grpSpPr>
      <p:sp>
        <p:nvSpPr>
          <p:cNvPr id="15" name="Paralelogramo 14">
            <a:extLst>
              <a:ext uri="{FF2B5EF4-FFF2-40B4-BE49-F238E27FC236}">
                <a16:creationId xmlns:a16="http://schemas.microsoft.com/office/drawing/2014/main" id="{98B82A56-7790-48EC-983D-AB8F703699B2}"/>
              </a:ext>
            </a:extLst>
          </p:cNvPr>
          <p:cNvSpPr/>
          <p:nvPr userDrawn="1"/>
        </p:nvSpPr>
        <p:spPr>
          <a:xfrm>
            <a:off x="7972121"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s-ES" noProof="0" dirty="0"/>
          </a:p>
        </p:txBody>
      </p:sp>
      <p:sp>
        <p:nvSpPr>
          <p:cNvPr id="7" name="Marcador de fecha 6">
            <a:extLst>
              <a:ext uri="{FF2B5EF4-FFF2-40B4-BE49-F238E27FC236}">
                <a16:creationId xmlns:a16="http://schemas.microsoft.com/office/drawing/2014/main" id="{AAF2E137-EC28-48F8-9198-1F02539029B6}"/>
              </a:ext>
            </a:extLst>
          </p:cNvPr>
          <p:cNvSpPr>
            <a:spLocks noGrp="1"/>
          </p:cNvSpPr>
          <p:nvPr>
            <p:ph type="dt" sz="half" idx="10"/>
          </p:nvPr>
        </p:nvSpPr>
        <p:spPr/>
        <p:txBody>
          <a:bodyPr rtlCol="0"/>
          <a:lstStyle>
            <a:lvl1pPr>
              <a:defRPr>
                <a:solidFill>
                  <a:schemeClr val="tx1">
                    <a:lumMod val="75000"/>
                    <a:lumOff val="25000"/>
                  </a:schemeClr>
                </a:solidFill>
              </a:defRPr>
            </a:lvl1pPr>
          </a:lstStyle>
          <a:p>
            <a:pPr rtl="0"/>
            <a:fld id="{DF4D2F02-A16A-4099-8C59-38D0CECD7EE8}" type="datetime1">
              <a:rPr lang="es-ES" noProof="0" smtClean="0"/>
              <a:t>23/5/22</a:t>
            </a:fld>
            <a:endParaRPr lang="es-ES" noProof="0" dirty="0"/>
          </a:p>
        </p:txBody>
      </p:sp>
      <p:sp>
        <p:nvSpPr>
          <p:cNvPr id="8" name="Marcador de pie de página 7">
            <a:extLst>
              <a:ext uri="{FF2B5EF4-FFF2-40B4-BE49-F238E27FC236}">
                <a16:creationId xmlns:a16="http://schemas.microsoft.com/office/drawing/2014/main" id="{189422CD-6F62-4DD6-89EF-07A60B42D219}"/>
              </a:ext>
            </a:extLst>
          </p:cNvPr>
          <p:cNvSpPr>
            <a:spLocks noGrp="1"/>
          </p:cNvSpPr>
          <p:nvPr>
            <p:ph type="ftr" sz="quarter" idx="11"/>
          </p:nvPr>
        </p:nvSpPr>
        <p:spPr/>
        <p:txBody>
          <a:bodyPr rtlCol="0"/>
          <a:lstStyle>
            <a:lvl1pPr>
              <a:defRPr>
                <a:solidFill>
                  <a:schemeClr val="tx1">
                    <a:lumMod val="75000"/>
                    <a:lumOff val="25000"/>
                  </a:schemeClr>
                </a:solidFill>
              </a:defRPr>
            </a:lvl1pPr>
          </a:lstStyle>
          <a:p>
            <a:pPr rtl="0"/>
            <a:r>
              <a:rPr lang="es-ES" noProof="0" dirty="0"/>
              <a:t>Pie de página</a:t>
            </a:r>
          </a:p>
        </p:txBody>
      </p:sp>
      <p:sp>
        <p:nvSpPr>
          <p:cNvPr id="11" name="Marcador de número de diapositiva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rtlCol="0"/>
          <a:lstStyle>
            <a:lvl1pPr>
              <a:defRPr>
                <a:solidFill>
                  <a:schemeClr val="tx1">
                    <a:lumMod val="75000"/>
                    <a:lumOff val="25000"/>
                  </a:schemeClr>
                </a:solidFill>
              </a:defRPr>
            </a:lvl1pPr>
          </a:lstStyle>
          <a:p>
            <a:pPr rtl="0"/>
            <a:fld id="{3A98EE3D-8CD1-4C3F-BD1C-C98C9596463C}" type="slidenum">
              <a:rPr lang="es-ES" noProof="0" smtClean="0"/>
              <a:pPr rtl="0"/>
              <a:t>‹Nº›</a:t>
            </a:fld>
            <a:endParaRPr lang="es-ES" noProof="0" dirty="0"/>
          </a:p>
        </p:txBody>
      </p:sp>
      <p:sp>
        <p:nvSpPr>
          <p:cNvPr id="12" name="Marcador de posición de imagen 9">
            <a:extLst>
              <a:ext uri="{FF2B5EF4-FFF2-40B4-BE49-F238E27FC236}">
                <a16:creationId xmlns:a16="http://schemas.microsoft.com/office/drawing/2014/main" id="{E76B772A-7600-4ECE-B5A2-34827D4C7103}"/>
              </a:ext>
            </a:extLst>
          </p:cNvPr>
          <p:cNvSpPr>
            <a:spLocks noGrp="1"/>
          </p:cNvSpPr>
          <p:nvPr>
            <p:ph type="pic" sz="quarter" idx="13"/>
          </p:nvPr>
        </p:nvSpPr>
        <p:spPr>
          <a:xfrm>
            <a:off x="0" y="0"/>
            <a:ext cx="6311900" cy="6858000"/>
          </a:xfrm>
        </p:spPr>
        <p:txBody>
          <a:bodyPr rtlCol="0"/>
          <a:lstStyle/>
          <a:p>
            <a:pPr rtl="0"/>
            <a:r>
              <a:rPr lang="es-ES" noProof="0"/>
              <a:t>Haga clic en el icono para agregar una imagen</a:t>
            </a:r>
            <a:endParaRPr lang="es-ES" noProof="0" dirty="0"/>
          </a:p>
        </p:txBody>
      </p:sp>
      <p:sp>
        <p:nvSpPr>
          <p:cNvPr id="13" name="Rectángulo 12">
            <a:extLst>
              <a:ext uri="{FF2B5EF4-FFF2-40B4-BE49-F238E27FC236}">
                <a16:creationId xmlns:a16="http://schemas.microsoft.com/office/drawing/2014/main" id="{33820398-8D1F-4543-ABA0-7A67C38769B3}"/>
              </a:ext>
            </a:extLst>
          </p:cNvPr>
          <p:cNvSpPr/>
          <p:nvPr userDrawn="1"/>
        </p:nvSpPr>
        <p:spPr>
          <a:xfrm>
            <a:off x="2451099" y="3568700"/>
            <a:ext cx="8721725" cy="23082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rtl="0"/>
            <a:endParaRPr lang="es-ES" sz="1400" noProof="0" dirty="0"/>
          </a:p>
        </p:txBody>
      </p:sp>
      <p:sp>
        <p:nvSpPr>
          <p:cNvPr id="2" name="Título 1"/>
          <p:cNvSpPr>
            <a:spLocks noGrp="1"/>
          </p:cNvSpPr>
          <p:nvPr>
            <p:ph type="title"/>
          </p:nvPr>
        </p:nvSpPr>
        <p:spPr>
          <a:xfrm>
            <a:off x="2641599" y="3746500"/>
            <a:ext cx="8331202" cy="1308100"/>
          </a:xfrm>
        </p:spPr>
        <p:txBody>
          <a:bodyPr rtlCol="0" anchor="b" anchorCtr="0">
            <a:noAutofit/>
          </a:bodyPr>
          <a:lstStyle>
            <a:lvl1pPr>
              <a:lnSpc>
                <a:spcPct val="90000"/>
              </a:lnSpc>
              <a:defRPr sz="4800" b="1">
                <a:solidFill>
                  <a:schemeClr val="bg1"/>
                </a:solidFill>
                <a:latin typeface="+mn-lt"/>
              </a:defRPr>
            </a:lvl1pPr>
          </a:lstStyle>
          <a:p>
            <a:pPr rtl="0"/>
            <a:r>
              <a:rPr lang="es-ES" noProof="0"/>
              <a:t>Haga clic para modificar el estilo de título del patrón</a:t>
            </a:r>
            <a:endParaRPr lang="es-ES" noProof="0" dirty="0"/>
          </a:p>
        </p:txBody>
      </p:sp>
      <p:sp>
        <p:nvSpPr>
          <p:cNvPr id="3" name="Marcador de posición de texto 2"/>
          <p:cNvSpPr>
            <a:spLocks noGrp="1"/>
          </p:cNvSpPr>
          <p:nvPr>
            <p:ph type="body" idx="1"/>
          </p:nvPr>
        </p:nvSpPr>
        <p:spPr>
          <a:xfrm>
            <a:off x="2641600" y="5219700"/>
            <a:ext cx="8331201" cy="586740"/>
          </a:xfrm>
        </p:spPr>
        <p:txBody>
          <a:bodyPr lIns="91440" rIns="91440" rtlCol="0" anchor="t" anchorCtr="0">
            <a:normAutofit/>
          </a:bodyPr>
          <a:lstStyle>
            <a:lvl1pPr marL="0" indent="0">
              <a:buNone/>
              <a:defRPr sz="2400" cap="all" spc="200" baseline="0">
                <a:solidFill>
                  <a:schemeClr val="bg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es-ES" noProof="0"/>
              <a:t>Haga clic para modificar los estilos de texto del patrón</a:t>
            </a:r>
          </a:p>
        </p:txBody>
      </p:sp>
      <p:sp>
        <p:nvSpPr>
          <p:cNvPr id="14" name="Rectángulo 13">
            <a:extLst>
              <a:ext uri="{FF2B5EF4-FFF2-40B4-BE49-F238E27FC236}">
                <a16:creationId xmlns:a16="http://schemas.microsoft.com/office/drawing/2014/main" id="{45757C57-BBBA-44C6-9A4D-12F5D1E400AA}"/>
              </a:ext>
            </a:extLst>
          </p:cNvPr>
          <p:cNvSpPr/>
          <p:nvPr userDrawn="1"/>
        </p:nvSpPr>
        <p:spPr>
          <a:xfrm>
            <a:off x="3752850" y="3469101"/>
            <a:ext cx="511810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spTree>
    <p:extLst>
      <p:ext uri="{BB962C8B-B14F-4D97-AF65-F5344CB8AC3E}">
        <p14:creationId xmlns:p14="http://schemas.microsoft.com/office/powerpoint/2010/main" val="2596984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Encabezado de sección">
    <p:bg>
      <p:bgPr>
        <a:solidFill>
          <a:schemeClr val="bg1"/>
        </a:solidFill>
        <a:effectLst/>
      </p:bgPr>
    </p:bg>
    <p:spTree>
      <p:nvGrpSpPr>
        <p:cNvPr id="1" name=""/>
        <p:cNvGrpSpPr/>
        <p:nvPr/>
      </p:nvGrpSpPr>
      <p:grpSpPr>
        <a:xfrm>
          <a:off x="0" y="0"/>
          <a:ext cx="0" cy="0"/>
          <a:chOff x="0" y="0"/>
          <a:chExt cx="0" cy="0"/>
        </a:xfrm>
      </p:grpSpPr>
      <p:sp>
        <p:nvSpPr>
          <p:cNvPr id="7" name="Marcador de fecha 6">
            <a:extLst>
              <a:ext uri="{FF2B5EF4-FFF2-40B4-BE49-F238E27FC236}">
                <a16:creationId xmlns:a16="http://schemas.microsoft.com/office/drawing/2014/main" id="{AAF2E137-EC28-48F8-9198-1F02539029B6}"/>
              </a:ext>
            </a:extLst>
          </p:cNvPr>
          <p:cNvSpPr>
            <a:spLocks noGrp="1"/>
          </p:cNvSpPr>
          <p:nvPr>
            <p:ph type="dt" sz="half" idx="10"/>
          </p:nvPr>
        </p:nvSpPr>
        <p:spPr/>
        <p:txBody>
          <a:bodyPr rtlCol="0"/>
          <a:lstStyle>
            <a:lvl1pPr>
              <a:defRPr>
                <a:solidFill>
                  <a:schemeClr val="tx1">
                    <a:lumMod val="75000"/>
                    <a:lumOff val="25000"/>
                  </a:schemeClr>
                </a:solidFill>
              </a:defRPr>
            </a:lvl1pPr>
          </a:lstStyle>
          <a:p>
            <a:pPr rtl="0"/>
            <a:fld id="{E9230D52-0E8C-4B0F-A472-ED12DE719FAA}" type="datetime1">
              <a:rPr lang="es-ES" noProof="0" smtClean="0"/>
              <a:t>23/5/22</a:t>
            </a:fld>
            <a:endParaRPr lang="es-ES" noProof="0" dirty="0"/>
          </a:p>
        </p:txBody>
      </p:sp>
      <p:sp>
        <p:nvSpPr>
          <p:cNvPr id="8" name="Marcador de pie de página 7">
            <a:extLst>
              <a:ext uri="{FF2B5EF4-FFF2-40B4-BE49-F238E27FC236}">
                <a16:creationId xmlns:a16="http://schemas.microsoft.com/office/drawing/2014/main" id="{189422CD-6F62-4DD6-89EF-07A60B42D219}"/>
              </a:ext>
            </a:extLst>
          </p:cNvPr>
          <p:cNvSpPr>
            <a:spLocks noGrp="1"/>
          </p:cNvSpPr>
          <p:nvPr>
            <p:ph type="ftr" sz="quarter" idx="11"/>
          </p:nvPr>
        </p:nvSpPr>
        <p:spPr/>
        <p:txBody>
          <a:bodyPr rtlCol="0"/>
          <a:lstStyle>
            <a:lvl1pPr>
              <a:defRPr>
                <a:solidFill>
                  <a:schemeClr val="tx1">
                    <a:lumMod val="75000"/>
                    <a:lumOff val="25000"/>
                  </a:schemeClr>
                </a:solidFill>
              </a:defRPr>
            </a:lvl1pPr>
          </a:lstStyle>
          <a:p>
            <a:pPr rtl="0"/>
            <a:r>
              <a:rPr lang="es-ES" noProof="0" dirty="0"/>
              <a:t>Pie de página</a:t>
            </a:r>
          </a:p>
        </p:txBody>
      </p:sp>
      <p:sp>
        <p:nvSpPr>
          <p:cNvPr id="11" name="Marcador de número de diapositiva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rtlCol="0"/>
          <a:lstStyle>
            <a:lvl1pPr>
              <a:defRPr>
                <a:solidFill>
                  <a:schemeClr val="tx1">
                    <a:lumMod val="75000"/>
                    <a:lumOff val="25000"/>
                  </a:schemeClr>
                </a:solidFill>
              </a:defRPr>
            </a:lvl1pPr>
          </a:lstStyle>
          <a:p>
            <a:pPr rtl="0"/>
            <a:fld id="{3A98EE3D-8CD1-4C3F-BD1C-C98C9596463C}" type="slidenum">
              <a:rPr lang="es-ES" noProof="0" smtClean="0"/>
              <a:pPr rtl="0"/>
              <a:t>‹Nº›</a:t>
            </a:fld>
            <a:endParaRPr lang="es-ES" noProof="0" dirty="0"/>
          </a:p>
        </p:txBody>
      </p:sp>
      <p:sp>
        <p:nvSpPr>
          <p:cNvPr id="12" name="Marcador de posición de imagen 9">
            <a:extLst>
              <a:ext uri="{FF2B5EF4-FFF2-40B4-BE49-F238E27FC236}">
                <a16:creationId xmlns:a16="http://schemas.microsoft.com/office/drawing/2014/main" id="{E76B772A-7600-4ECE-B5A2-34827D4C7103}"/>
              </a:ext>
            </a:extLst>
          </p:cNvPr>
          <p:cNvSpPr>
            <a:spLocks noGrp="1"/>
          </p:cNvSpPr>
          <p:nvPr>
            <p:ph type="pic" sz="quarter" idx="13"/>
          </p:nvPr>
        </p:nvSpPr>
        <p:spPr>
          <a:xfrm>
            <a:off x="0" y="0"/>
            <a:ext cx="12192000" cy="6858000"/>
          </a:xfrm>
        </p:spPr>
        <p:txBody>
          <a:bodyPr rtlCol="0"/>
          <a:lstStyle/>
          <a:p>
            <a:pPr rtl="0"/>
            <a:r>
              <a:rPr lang="es-ES" noProof="0"/>
              <a:t>Haga clic en el icono para agregar una imagen</a:t>
            </a:r>
            <a:endParaRPr lang="es-ES" noProof="0" dirty="0"/>
          </a:p>
        </p:txBody>
      </p:sp>
      <p:sp>
        <p:nvSpPr>
          <p:cNvPr id="13" name="Rectángulo 12">
            <a:extLst>
              <a:ext uri="{FF2B5EF4-FFF2-40B4-BE49-F238E27FC236}">
                <a16:creationId xmlns:a16="http://schemas.microsoft.com/office/drawing/2014/main" id="{33820398-8D1F-4543-ABA0-7A67C38769B3}"/>
              </a:ext>
            </a:extLst>
          </p:cNvPr>
          <p:cNvSpPr/>
          <p:nvPr userDrawn="1"/>
        </p:nvSpPr>
        <p:spPr>
          <a:xfrm>
            <a:off x="1735138" y="3568700"/>
            <a:ext cx="8721725" cy="23082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rtl="0"/>
            <a:endParaRPr lang="es-ES" sz="1400" noProof="0" dirty="0"/>
          </a:p>
        </p:txBody>
      </p:sp>
      <p:sp>
        <p:nvSpPr>
          <p:cNvPr id="2" name="Título 1"/>
          <p:cNvSpPr>
            <a:spLocks noGrp="1"/>
          </p:cNvSpPr>
          <p:nvPr>
            <p:ph type="title"/>
          </p:nvPr>
        </p:nvSpPr>
        <p:spPr>
          <a:xfrm>
            <a:off x="1930399" y="3746500"/>
            <a:ext cx="8331202" cy="1308100"/>
          </a:xfrm>
        </p:spPr>
        <p:txBody>
          <a:bodyPr rtlCol="0" anchor="b" anchorCtr="0">
            <a:noAutofit/>
          </a:bodyPr>
          <a:lstStyle>
            <a:lvl1pPr algn="ctr">
              <a:lnSpc>
                <a:spcPct val="90000"/>
              </a:lnSpc>
              <a:defRPr sz="4800" b="1">
                <a:solidFill>
                  <a:schemeClr val="bg1"/>
                </a:solidFill>
                <a:latin typeface="+mn-lt"/>
              </a:defRPr>
            </a:lvl1pPr>
          </a:lstStyle>
          <a:p>
            <a:pPr rtl="0"/>
            <a:r>
              <a:rPr lang="es-ES" noProof="0"/>
              <a:t>Haga clic para modificar el estilo de título del patrón</a:t>
            </a:r>
            <a:endParaRPr lang="es-ES" noProof="0" dirty="0"/>
          </a:p>
        </p:txBody>
      </p:sp>
      <p:sp>
        <p:nvSpPr>
          <p:cNvPr id="3" name="Marcador de posición de texto 2"/>
          <p:cNvSpPr>
            <a:spLocks noGrp="1"/>
          </p:cNvSpPr>
          <p:nvPr>
            <p:ph type="body" idx="1"/>
          </p:nvPr>
        </p:nvSpPr>
        <p:spPr>
          <a:xfrm>
            <a:off x="1930400" y="5219700"/>
            <a:ext cx="8331201" cy="586740"/>
          </a:xfrm>
        </p:spPr>
        <p:txBody>
          <a:bodyPr lIns="91440" rIns="91440" rtlCol="0" anchor="t" anchorCtr="0">
            <a:normAutofit/>
          </a:bodyPr>
          <a:lstStyle>
            <a:lvl1pPr marL="0" indent="0" algn="ctr">
              <a:buNone/>
              <a:defRPr sz="2400" cap="all" spc="200" baseline="0">
                <a:solidFill>
                  <a:schemeClr val="bg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es-ES" noProof="0"/>
              <a:t>Haga clic para modificar los estilos de texto del patrón</a:t>
            </a:r>
          </a:p>
        </p:txBody>
      </p:sp>
      <p:sp>
        <p:nvSpPr>
          <p:cNvPr id="14" name="Rectángulo 13">
            <a:extLst>
              <a:ext uri="{FF2B5EF4-FFF2-40B4-BE49-F238E27FC236}">
                <a16:creationId xmlns:a16="http://schemas.microsoft.com/office/drawing/2014/main" id="{45757C57-BBBA-44C6-9A4D-12F5D1E400AA}"/>
              </a:ext>
            </a:extLst>
          </p:cNvPr>
          <p:cNvSpPr/>
          <p:nvPr userDrawn="1"/>
        </p:nvSpPr>
        <p:spPr>
          <a:xfrm>
            <a:off x="3536950" y="3469101"/>
            <a:ext cx="511810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spTree>
    <p:extLst>
      <p:ext uri="{BB962C8B-B14F-4D97-AF65-F5344CB8AC3E}">
        <p14:creationId xmlns:p14="http://schemas.microsoft.com/office/powerpoint/2010/main" val="3766489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ítulo 7"/>
          <p:cNvSpPr>
            <a:spLocks noGrp="1"/>
          </p:cNvSpPr>
          <p:nvPr>
            <p:ph type="title"/>
          </p:nvPr>
        </p:nvSpPr>
        <p:spPr>
          <a:xfrm>
            <a:off x="1097280" y="286603"/>
            <a:ext cx="10058400" cy="1450757"/>
          </a:xfrm>
        </p:spPr>
        <p:txBody>
          <a:bodyPr rtlCol="0"/>
          <a:lstStyle/>
          <a:p>
            <a:pPr rtl="0"/>
            <a:r>
              <a:rPr lang="es-ES" noProof="0"/>
              <a:t>Haga clic para modificar el estilo de título del patrón</a:t>
            </a:r>
            <a:endParaRPr lang="es-ES" noProof="0" dirty="0"/>
          </a:p>
        </p:txBody>
      </p:sp>
      <p:sp>
        <p:nvSpPr>
          <p:cNvPr id="3" name="Marcador de posición de contenido 2"/>
          <p:cNvSpPr>
            <a:spLocks noGrp="1"/>
          </p:cNvSpPr>
          <p:nvPr>
            <p:ph sz="half" idx="1"/>
          </p:nvPr>
        </p:nvSpPr>
        <p:spPr>
          <a:xfrm>
            <a:off x="1097280" y="2120900"/>
            <a:ext cx="4639736" cy="3748193"/>
          </a:xfrm>
        </p:spPr>
        <p:txBody>
          <a:bodyPr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4" name="Marcador de posición de contenido 3"/>
          <p:cNvSpPr>
            <a:spLocks noGrp="1"/>
          </p:cNvSpPr>
          <p:nvPr>
            <p:ph sz="half" idx="2"/>
          </p:nvPr>
        </p:nvSpPr>
        <p:spPr>
          <a:xfrm>
            <a:off x="6515944" y="2120900"/>
            <a:ext cx="4639736" cy="3748194"/>
          </a:xfrm>
        </p:spPr>
        <p:txBody>
          <a:bodyPr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2" name="Marcador de fecha 1">
            <a:extLst>
              <a:ext uri="{FF2B5EF4-FFF2-40B4-BE49-F238E27FC236}">
                <a16:creationId xmlns:a16="http://schemas.microsoft.com/office/drawing/2014/main" id="{5782D47D-B0DC-4C40-BCC6-BBBA32584A38}"/>
              </a:ext>
            </a:extLst>
          </p:cNvPr>
          <p:cNvSpPr>
            <a:spLocks noGrp="1"/>
          </p:cNvSpPr>
          <p:nvPr>
            <p:ph type="dt" sz="half" idx="10"/>
          </p:nvPr>
        </p:nvSpPr>
        <p:spPr/>
        <p:txBody>
          <a:bodyPr rtlCol="0"/>
          <a:lstStyle/>
          <a:p>
            <a:pPr rtl="0"/>
            <a:fld id="{959F0671-7898-4BD8-8B19-67D3E88DB6EF}" type="datetime1">
              <a:rPr lang="es-ES" noProof="0" smtClean="0"/>
              <a:t>23/5/22</a:t>
            </a:fld>
            <a:endParaRPr lang="es-ES" noProof="0" dirty="0"/>
          </a:p>
        </p:txBody>
      </p:sp>
      <p:sp>
        <p:nvSpPr>
          <p:cNvPr id="9" name="Marcador de pie de página 8">
            <a:extLst>
              <a:ext uri="{FF2B5EF4-FFF2-40B4-BE49-F238E27FC236}">
                <a16:creationId xmlns:a16="http://schemas.microsoft.com/office/drawing/2014/main" id="{4690D34E-7EBD-44B2-83CA-4C126A18D7EF}"/>
              </a:ext>
            </a:extLst>
          </p:cNvPr>
          <p:cNvSpPr>
            <a:spLocks noGrp="1"/>
          </p:cNvSpPr>
          <p:nvPr>
            <p:ph type="ftr" sz="quarter" idx="11"/>
          </p:nvPr>
        </p:nvSpPr>
        <p:spPr/>
        <p:txBody>
          <a:bodyPr rtlCol="0"/>
          <a:lstStyle/>
          <a:p>
            <a:pPr rtl="0"/>
            <a:r>
              <a:rPr lang="es-ES" noProof="0" dirty="0"/>
              <a:t>Pie de página</a:t>
            </a:r>
          </a:p>
        </p:txBody>
      </p:sp>
      <p:sp>
        <p:nvSpPr>
          <p:cNvPr id="10" name="Marcador de número de diapositiva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rtlCol="0"/>
          <a:lstStyle/>
          <a:p>
            <a:pPr rtl="0"/>
            <a:fld id="{3A98EE3D-8CD1-4C3F-BD1C-C98C9596463C}" type="slidenum">
              <a:rPr lang="es-ES" noProof="0" smtClean="0"/>
              <a:t>‹Nº›</a:t>
            </a:fld>
            <a:endParaRPr lang="es-ES" noProof="0" dirty="0"/>
          </a:p>
        </p:txBody>
      </p:sp>
    </p:spTree>
    <p:extLst>
      <p:ext uri="{BB962C8B-B14F-4D97-AF65-F5344CB8AC3E}">
        <p14:creationId xmlns:p14="http://schemas.microsoft.com/office/powerpoint/2010/main" val="33879728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ítulo 9"/>
          <p:cNvSpPr>
            <a:spLocks noGrp="1"/>
          </p:cNvSpPr>
          <p:nvPr>
            <p:ph type="title"/>
          </p:nvPr>
        </p:nvSpPr>
        <p:spPr>
          <a:xfrm>
            <a:off x="1097280" y="286603"/>
            <a:ext cx="10058400" cy="1450757"/>
          </a:xfrm>
        </p:spPr>
        <p:txBody>
          <a:bodyPr rtlCol="0"/>
          <a:lstStyle/>
          <a:p>
            <a:pPr rtl="0"/>
            <a:r>
              <a:rPr lang="es-ES" noProof="0"/>
              <a:t>Haga clic para modificar el estilo de título del patrón</a:t>
            </a:r>
            <a:endParaRPr lang="es-ES" noProof="0" dirty="0"/>
          </a:p>
        </p:txBody>
      </p:sp>
      <p:sp>
        <p:nvSpPr>
          <p:cNvPr id="3" name="Marcador de posición de texto 2"/>
          <p:cNvSpPr>
            <a:spLocks noGrp="1"/>
          </p:cNvSpPr>
          <p:nvPr>
            <p:ph type="body" idx="1"/>
          </p:nvPr>
        </p:nvSpPr>
        <p:spPr>
          <a:xfrm>
            <a:off x="1097280" y="2057400"/>
            <a:ext cx="4639736" cy="736282"/>
          </a:xfrm>
        </p:spPr>
        <p:txBody>
          <a:bodyPr lIns="91440" rIns="91440" rtlCol="0" anchor="ctr">
            <a:noAutofit/>
          </a:bodyPr>
          <a:lstStyle>
            <a:lvl1pPr marL="0" indent="0" algn="l">
              <a:buNone/>
              <a:defRPr sz="24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4" name="Marcador de posición de contenido 3"/>
          <p:cNvSpPr>
            <a:spLocks noGrp="1"/>
          </p:cNvSpPr>
          <p:nvPr>
            <p:ph sz="half" idx="2"/>
          </p:nvPr>
        </p:nvSpPr>
        <p:spPr>
          <a:xfrm>
            <a:off x="1186731" y="2958274"/>
            <a:ext cx="4639736" cy="2910821"/>
          </a:xfrm>
        </p:spPr>
        <p:txBody>
          <a:bodyPr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5" name="Marcador de posición de texto 4"/>
          <p:cNvSpPr>
            <a:spLocks noGrp="1"/>
          </p:cNvSpPr>
          <p:nvPr>
            <p:ph type="body" sz="quarter" idx="3"/>
          </p:nvPr>
        </p:nvSpPr>
        <p:spPr>
          <a:xfrm>
            <a:off x="6515944" y="2057400"/>
            <a:ext cx="4639736" cy="736282"/>
          </a:xfrm>
        </p:spPr>
        <p:txBody>
          <a:bodyPr lIns="91440" rIns="91440" rtlCol="0" anchor="ctr">
            <a:noAutofit/>
          </a:bodyPr>
          <a:lstStyle>
            <a:lvl1pPr marL="0" indent="0">
              <a:buNone/>
              <a:defRPr sz="24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6" name="Marcador de posición de contenido 5"/>
          <p:cNvSpPr>
            <a:spLocks noGrp="1"/>
          </p:cNvSpPr>
          <p:nvPr>
            <p:ph sz="quarter" idx="4"/>
          </p:nvPr>
        </p:nvSpPr>
        <p:spPr>
          <a:xfrm>
            <a:off x="6605395" y="2958273"/>
            <a:ext cx="4639736" cy="2910821"/>
          </a:xfrm>
        </p:spPr>
        <p:txBody>
          <a:bodyPr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2" name="Marcador de fecha 1">
            <a:extLst>
              <a:ext uri="{FF2B5EF4-FFF2-40B4-BE49-F238E27FC236}">
                <a16:creationId xmlns:a16="http://schemas.microsoft.com/office/drawing/2014/main" id="{8AF8A515-AA94-45D1-9223-5C2272618D85}"/>
              </a:ext>
            </a:extLst>
          </p:cNvPr>
          <p:cNvSpPr>
            <a:spLocks noGrp="1"/>
          </p:cNvSpPr>
          <p:nvPr>
            <p:ph type="dt" sz="half" idx="10"/>
          </p:nvPr>
        </p:nvSpPr>
        <p:spPr/>
        <p:txBody>
          <a:bodyPr rtlCol="0"/>
          <a:lstStyle/>
          <a:p>
            <a:pPr rtl="0"/>
            <a:fld id="{AAACF1D0-530C-4FE3-AA47-BEA939D2E7CB}" type="datetime1">
              <a:rPr lang="es-ES" noProof="0" smtClean="0"/>
              <a:t>23/5/22</a:t>
            </a:fld>
            <a:endParaRPr lang="es-ES" noProof="0" dirty="0"/>
          </a:p>
        </p:txBody>
      </p:sp>
      <p:sp>
        <p:nvSpPr>
          <p:cNvPr id="11" name="Marcador de pie de página 10">
            <a:extLst>
              <a:ext uri="{FF2B5EF4-FFF2-40B4-BE49-F238E27FC236}">
                <a16:creationId xmlns:a16="http://schemas.microsoft.com/office/drawing/2014/main" id="{D052F5BC-98E0-4D60-AD67-9547738B7DD4}"/>
              </a:ext>
            </a:extLst>
          </p:cNvPr>
          <p:cNvSpPr>
            <a:spLocks noGrp="1"/>
          </p:cNvSpPr>
          <p:nvPr>
            <p:ph type="ftr" sz="quarter" idx="11"/>
          </p:nvPr>
        </p:nvSpPr>
        <p:spPr/>
        <p:txBody>
          <a:bodyPr rtlCol="0"/>
          <a:lstStyle/>
          <a:p>
            <a:pPr rtl="0"/>
            <a:r>
              <a:rPr lang="es-ES" noProof="0" dirty="0"/>
              <a:t>Pie de página</a:t>
            </a:r>
          </a:p>
        </p:txBody>
      </p:sp>
      <p:sp>
        <p:nvSpPr>
          <p:cNvPr id="12" name="Marcador de número de diapositiva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rtlCol="0"/>
          <a:lstStyle/>
          <a:p>
            <a:pPr rtl="0"/>
            <a:fld id="{3A98EE3D-8CD1-4C3F-BD1C-C98C9596463C}" type="slidenum">
              <a:rPr lang="es-ES" noProof="0" smtClean="0"/>
              <a:t>‹Nº›</a:t>
            </a:fld>
            <a:endParaRPr lang="es-ES" noProof="0" dirty="0"/>
          </a:p>
        </p:txBody>
      </p:sp>
    </p:spTree>
    <p:extLst>
      <p:ext uri="{BB962C8B-B14F-4D97-AF65-F5344CB8AC3E}">
        <p14:creationId xmlns:p14="http://schemas.microsoft.com/office/powerpoint/2010/main" val="2195941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a:t>Haga clic para modificar el estilo de título del patrón</a:t>
            </a:r>
            <a:endParaRPr lang="es-ES" noProof="0" dirty="0"/>
          </a:p>
        </p:txBody>
      </p:sp>
      <p:sp>
        <p:nvSpPr>
          <p:cNvPr id="6" name="Marcador de fecha 5">
            <a:extLst>
              <a:ext uri="{FF2B5EF4-FFF2-40B4-BE49-F238E27FC236}">
                <a16:creationId xmlns:a16="http://schemas.microsoft.com/office/drawing/2014/main" id="{7392073F-158F-44A3-8913-917AFFC1BC20}"/>
              </a:ext>
            </a:extLst>
          </p:cNvPr>
          <p:cNvSpPr>
            <a:spLocks noGrp="1"/>
          </p:cNvSpPr>
          <p:nvPr>
            <p:ph type="dt" sz="half" idx="10"/>
          </p:nvPr>
        </p:nvSpPr>
        <p:spPr/>
        <p:txBody>
          <a:bodyPr rtlCol="0"/>
          <a:lstStyle/>
          <a:p>
            <a:pPr rtl="0"/>
            <a:fld id="{268CB99F-7ED6-4949-823C-6BEA3754B46B}" type="datetime1">
              <a:rPr lang="es-ES" noProof="0" smtClean="0"/>
              <a:t>23/5/22</a:t>
            </a:fld>
            <a:endParaRPr lang="es-ES" noProof="0" dirty="0"/>
          </a:p>
        </p:txBody>
      </p:sp>
      <p:sp>
        <p:nvSpPr>
          <p:cNvPr id="7" name="Marcador de pie de página 6">
            <a:extLst>
              <a:ext uri="{FF2B5EF4-FFF2-40B4-BE49-F238E27FC236}">
                <a16:creationId xmlns:a16="http://schemas.microsoft.com/office/drawing/2014/main" id="{EED72207-24CA-42B7-A975-2F8E41CBA904}"/>
              </a:ext>
            </a:extLst>
          </p:cNvPr>
          <p:cNvSpPr>
            <a:spLocks noGrp="1"/>
          </p:cNvSpPr>
          <p:nvPr>
            <p:ph type="ftr" sz="quarter" idx="11"/>
          </p:nvPr>
        </p:nvSpPr>
        <p:spPr/>
        <p:txBody>
          <a:bodyPr rtlCol="0"/>
          <a:lstStyle/>
          <a:p>
            <a:pPr rtl="0"/>
            <a:r>
              <a:rPr lang="es-ES" noProof="0" dirty="0"/>
              <a:t>Pie de página</a:t>
            </a:r>
          </a:p>
        </p:txBody>
      </p:sp>
      <p:sp>
        <p:nvSpPr>
          <p:cNvPr id="8" name="Marcador de número de diapositiva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rtlCol="0"/>
          <a:lstStyle/>
          <a:p>
            <a:pPr rtl="0"/>
            <a:fld id="{3A98EE3D-8CD1-4C3F-BD1C-C98C9596463C}" type="slidenum">
              <a:rPr lang="es-ES" noProof="0" smtClean="0"/>
              <a:t>‹Nº›</a:t>
            </a:fld>
            <a:endParaRPr lang="es-ES" noProof="0" dirty="0"/>
          </a:p>
        </p:txBody>
      </p:sp>
    </p:spTree>
    <p:extLst>
      <p:ext uri="{BB962C8B-B14F-4D97-AF65-F5344CB8AC3E}">
        <p14:creationId xmlns:p14="http://schemas.microsoft.com/office/powerpoint/2010/main" val="11800130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6" name="Paralelogramo 14">
            <a:extLst>
              <a:ext uri="{FF2B5EF4-FFF2-40B4-BE49-F238E27FC236}">
                <a16:creationId xmlns:a16="http://schemas.microsoft.com/office/drawing/2014/main" id="{AF082EE3-41AA-4817-A1CC-C33DDB8F675F}"/>
              </a:ext>
            </a:extLst>
          </p:cNvPr>
          <p:cNvSpPr/>
          <p:nvPr userDrawn="1"/>
        </p:nvSpPr>
        <p:spPr>
          <a:xfrm>
            <a:off x="46672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s-ES" noProof="0" dirty="0"/>
          </a:p>
        </p:txBody>
      </p:sp>
      <p:sp>
        <p:nvSpPr>
          <p:cNvPr id="2" name="Marcador de fecha 1">
            <a:extLst>
              <a:ext uri="{FF2B5EF4-FFF2-40B4-BE49-F238E27FC236}">
                <a16:creationId xmlns:a16="http://schemas.microsoft.com/office/drawing/2014/main" id="{94E9223F-721F-47BF-9FD5-0F8D12FF0DE1}"/>
              </a:ext>
            </a:extLst>
          </p:cNvPr>
          <p:cNvSpPr>
            <a:spLocks noGrp="1"/>
          </p:cNvSpPr>
          <p:nvPr>
            <p:ph type="dt" sz="half" idx="10"/>
          </p:nvPr>
        </p:nvSpPr>
        <p:spPr/>
        <p:txBody>
          <a:bodyPr rtlCol="0"/>
          <a:lstStyle>
            <a:lvl1pPr>
              <a:defRPr>
                <a:solidFill>
                  <a:schemeClr val="tx1">
                    <a:lumMod val="75000"/>
                    <a:lumOff val="25000"/>
                  </a:schemeClr>
                </a:solidFill>
              </a:defRPr>
            </a:lvl1pPr>
          </a:lstStyle>
          <a:p>
            <a:pPr rtl="0"/>
            <a:fld id="{2557008F-643B-4E03-977F-B71017F47E61}" type="datetime1">
              <a:rPr lang="es-ES" noProof="0" smtClean="0"/>
              <a:t>23/5/22</a:t>
            </a:fld>
            <a:endParaRPr lang="es-ES" noProof="0" dirty="0"/>
          </a:p>
        </p:txBody>
      </p:sp>
      <p:sp>
        <p:nvSpPr>
          <p:cNvPr id="3" name="Marcador de pie de página 2">
            <a:extLst>
              <a:ext uri="{FF2B5EF4-FFF2-40B4-BE49-F238E27FC236}">
                <a16:creationId xmlns:a16="http://schemas.microsoft.com/office/drawing/2014/main" id="{05915714-6BBA-4593-8591-4E26F7D58D9F}"/>
              </a:ext>
            </a:extLst>
          </p:cNvPr>
          <p:cNvSpPr>
            <a:spLocks noGrp="1"/>
          </p:cNvSpPr>
          <p:nvPr>
            <p:ph type="ftr" sz="quarter" idx="11"/>
          </p:nvPr>
        </p:nvSpPr>
        <p:spPr/>
        <p:txBody>
          <a:bodyPr rtlCol="0"/>
          <a:lstStyle>
            <a:lvl1pPr>
              <a:defRPr>
                <a:solidFill>
                  <a:schemeClr val="tx1">
                    <a:lumMod val="75000"/>
                    <a:lumOff val="25000"/>
                  </a:schemeClr>
                </a:solidFill>
              </a:defRPr>
            </a:lvl1pPr>
          </a:lstStyle>
          <a:p>
            <a:pPr rtl="0"/>
            <a:r>
              <a:rPr lang="es-ES" noProof="0" dirty="0"/>
              <a:t>Pie de página</a:t>
            </a:r>
          </a:p>
        </p:txBody>
      </p:sp>
      <p:sp>
        <p:nvSpPr>
          <p:cNvPr id="4" name="Marcador de número de diapositiva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rtlCol="0"/>
          <a:lstStyle>
            <a:lvl1pPr>
              <a:defRPr>
                <a:solidFill>
                  <a:schemeClr val="tx1">
                    <a:lumMod val="75000"/>
                    <a:lumOff val="25000"/>
                  </a:schemeClr>
                </a:solidFill>
              </a:defRPr>
            </a:lvl1pPr>
          </a:lstStyle>
          <a:p>
            <a:pPr rtl="0"/>
            <a:fld id="{3A98EE3D-8CD1-4C3F-BD1C-C98C9596463C}" type="slidenum">
              <a:rPr lang="es-ES" noProof="0" smtClean="0"/>
              <a:pPr rtl="0"/>
              <a:t>‹Nº›</a:t>
            </a:fld>
            <a:endParaRPr lang="es-ES" noProof="0" dirty="0"/>
          </a:p>
        </p:txBody>
      </p:sp>
    </p:spTree>
    <p:extLst>
      <p:ext uri="{BB962C8B-B14F-4D97-AF65-F5344CB8AC3E}">
        <p14:creationId xmlns:p14="http://schemas.microsoft.com/office/powerpoint/2010/main" val="30105073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0" name="Paralelogramo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s-ES" noProof="0" dirty="0"/>
          </a:p>
        </p:txBody>
      </p:sp>
      <p:sp>
        <p:nvSpPr>
          <p:cNvPr id="8" name="Rectángulo 7">
            <a:extLst>
              <a:ext uri="{FF2B5EF4-FFF2-40B4-BE49-F238E27FC236}">
                <a16:creationId xmlns:a16="http://schemas.microsoft.com/office/drawing/2014/main" id="{16D90D66-BCB9-4229-A829-628874352AC0}"/>
              </a:ext>
            </a:extLst>
          </p:cNvPr>
          <p:cNvSpPr/>
          <p:nvPr/>
        </p:nvSpPr>
        <p:spPr>
          <a:xfrm>
            <a:off x="16" y="0"/>
            <a:ext cx="4654296" cy="5864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a:xfrm>
            <a:off x="1092200" y="786383"/>
            <a:ext cx="3068833" cy="2093975"/>
          </a:xfrm>
        </p:spPr>
        <p:txBody>
          <a:bodyPr rtlCol="0" anchor="b">
            <a:normAutofit/>
          </a:bodyPr>
          <a:lstStyle>
            <a:lvl1pPr>
              <a:lnSpc>
                <a:spcPct val="90000"/>
              </a:lnSpc>
              <a:defRPr sz="3600" b="0">
                <a:solidFill>
                  <a:srgbClr val="FFFFFF"/>
                </a:solidFill>
              </a:defRPr>
            </a:lvl1pPr>
          </a:lstStyle>
          <a:p>
            <a:pPr rtl="0"/>
            <a:r>
              <a:rPr lang="es-ES" noProof="0"/>
              <a:t>Haga clic para modificar el estilo de título del patrón</a:t>
            </a:r>
            <a:endParaRPr lang="es-ES" noProof="0" dirty="0"/>
          </a:p>
        </p:txBody>
      </p:sp>
      <p:sp>
        <p:nvSpPr>
          <p:cNvPr id="3" name="Marcador de posición de contenido 2"/>
          <p:cNvSpPr>
            <a:spLocks noGrp="1"/>
          </p:cNvSpPr>
          <p:nvPr>
            <p:ph idx="1"/>
          </p:nvPr>
        </p:nvSpPr>
        <p:spPr>
          <a:xfrm>
            <a:off x="5458984" y="812800"/>
            <a:ext cx="5713841" cy="4868609"/>
          </a:xfrm>
        </p:spPr>
        <p:txBody>
          <a:bodyPr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4" name="Marcador de texto 3"/>
          <p:cNvSpPr>
            <a:spLocks noGrp="1"/>
          </p:cNvSpPr>
          <p:nvPr>
            <p:ph type="body" sz="half" idx="2"/>
          </p:nvPr>
        </p:nvSpPr>
        <p:spPr>
          <a:xfrm>
            <a:off x="1092200" y="3043050"/>
            <a:ext cx="3068832" cy="2638359"/>
          </a:xfrm>
        </p:spPr>
        <p:txBody>
          <a:bodyPr lIns="91440" rIns="91440" rtlCol="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ES" noProof="0"/>
              <a:t>Haga clic para modificar los estilos de texto del patrón</a:t>
            </a:r>
          </a:p>
        </p:txBody>
      </p:sp>
      <p:sp>
        <p:nvSpPr>
          <p:cNvPr id="9" name="Rectángulo 8">
            <a:extLst>
              <a:ext uri="{FF2B5EF4-FFF2-40B4-BE49-F238E27FC236}">
                <a16:creationId xmlns:a16="http://schemas.microsoft.com/office/drawing/2014/main" id="{4DC51BA7-A5A7-4A7F-A707-DBBDEA7705F3}"/>
              </a:ext>
            </a:extLst>
          </p:cNvPr>
          <p:cNvSpPr/>
          <p:nvPr userDrawn="1"/>
        </p:nvSpPr>
        <p:spPr>
          <a:xfrm>
            <a:off x="0" y="1397000"/>
            <a:ext cx="1036320" cy="132948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sp>
        <p:nvSpPr>
          <p:cNvPr id="11" name="Rectángulo 10">
            <a:extLst>
              <a:ext uri="{FF2B5EF4-FFF2-40B4-BE49-F238E27FC236}">
                <a16:creationId xmlns:a16="http://schemas.microsoft.com/office/drawing/2014/main" id="{D23174BA-29D0-4C1A-95C9-5A86FD25E47A}"/>
              </a:ext>
            </a:extLst>
          </p:cNvPr>
          <p:cNvSpPr/>
          <p:nvPr userDrawn="1"/>
        </p:nvSpPr>
        <p:spPr>
          <a:xfrm>
            <a:off x="5458983" y="624142"/>
            <a:ext cx="571384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sp>
        <p:nvSpPr>
          <p:cNvPr id="12" name="Marcador de fech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D411EDAB-3C6B-4917-90C6-61B9152180C1}" type="datetime1">
              <a:rPr lang="es-ES" noProof="0" smtClean="0"/>
              <a:t>23/5/22</a:t>
            </a:fld>
            <a:endParaRPr lang="es-ES" noProof="0" dirty="0"/>
          </a:p>
        </p:txBody>
      </p:sp>
      <p:sp>
        <p:nvSpPr>
          <p:cNvPr id="13" name="Marcador de pie de página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rtlCol="0"/>
          <a:lstStyle>
            <a:lvl1pPr>
              <a:defRPr>
                <a:solidFill>
                  <a:schemeClr val="tx1">
                    <a:lumMod val="75000"/>
                    <a:lumOff val="25000"/>
                  </a:schemeClr>
                </a:solidFill>
              </a:defRPr>
            </a:lvl1pPr>
          </a:lstStyle>
          <a:p>
            <a:pPr rtl="0"/>
            <a:r>
              <a:rPr lang="es-ES" noProof="0" dirty="0"/>
              <a:t>Pie de página</a:t>
            </a:r>
          </a:p>
        </p:txBody>
      </p:sp>
      <p:sp>
        <p:nvSpPr>
          <p:cNvPr id="14" name="Marcador de número de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es-ES" noProof="0" smtClean="0"/>
              <a:pPr rtl="0"/>
              <a:t>‹Nº›</a:t>
            </a:fld>
            <a:endParaRPr lang="es-ES" noProof="0" dirty="0"/>
          </a:p>
        </p:txBody>
      </p:sp>
      <p:cxnSp>
        <p:nvCxnSpPr>
          <p:cNvPr id="15" name="Conector derecho 19">
            <a:extLst>
              <a:ext uri="{FF2B5EF4-FFF2-40B4-BE49-F238E27FC236}">
                <a16:creationId xmlns:a16="http://schemas.microsoft.com/office/drawing/2014/main" id="{D84C14C5-D99C-45CD-8001-AC745F4FB49B}"/>
              </a:ext>
            </a:extLst>
          </p:cNvPr>
          <p:cNvCxnSpPr>
            <a:cxnSpLocks/>
          </p:cNvCxnSpPr>
          <p:nvPr userDrawn="1"/>
        </p:nvCxnSpPr>
        <p:spPr>
          <a:xfrm flipH="1">
            <a:off x="1092200" y="6446838"/>
            <a:ext cx="1643438"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Conector derecho 19">
            <a:extLst>
              <a:ext uri="{FF2B5EF4-FFF2-40B4-BE49-F238E27FC236}">
                <a16:creationId xmlns:a16="http://schemas.microsoft.com/office/drawing/2014/main" id="{019842DD-D0AB-4E35-9AB2-7DBB6E266120}"/>
              </a:ext>
            </a:extLst>
          </p:cNvPr>
          <p:cNvCxnSpPr>
            <a:cxnSpLocks/>
          </p:cNvCxnSpPr>
          <p:nvPr userDrawn="1"/>
        </p:nvCxnSpPr>
        <p:spPr>
          <a:xfrm flipH="1">
            <a:off x="8420100" y="6429376"/>
            <a:ext cx="1000462"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7" name="Conector derecho 19">
            <a:extLst>
              <a:ext uri="{FF2B5EF4-FFF2-40B4-BE49-F238E27FC236}">
                <a16:creationId xmlns:a16="http://schemas.microsoft.com/office/drawing/2014/main" id="{832851A7-B301-4616-9843-9A0D06646DFD}"/>
              </a:ext>
            </a:extLst>
          </p:cNvPr>
          <p:cNvCxnSpPr>
            <a:cxnSpLocks/>
          </p:cNvCxnSpPr>
          <p:nvPr userDrawn="1"/>
        </p:nvCxnSpPr>
        <p:spPr>
          <a:xfrm flipH="1" flipV="1">
            <a:off x="10765675" y="6446838"/>
            <a:ext cx="407258" cy="635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92083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1_Título y contenido">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a:t>Haga clic para modificar el estilo de título del patrón</a:t>
            </a:r>
            <a:endParaRPr lang="es-ES" noProof="0" dirty="0"/>
          </a:p>
        </p:txBody>
      </p:sp>
      <p:sp>
        <p:nvSpPr>
          <p:cNvPr id="3" name="Marcador de posición de contenido 2"/>
          <p:cNvSpPr>
            <a:spLocks noGrp="1"/>
          </p:cNvSpPr>
          <p:nvPr>
            <p:ph idx="1"/>
          </p:nvPr>
        </p:nvSpPr>
        <p:spPr/>
        <p:txBody>
          <a:bodyPr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7" name="Marcador de fecha 6">
            <a:extLst>
              <a:ext uri="{FF2B5EF4-FFF2-40B4-BE49-F238E27FC236}">
                <a16:creationId xmlns:a16="http://schemas.microsoft.com/office/drawing/2014/main" id="{354D8B55-9EA8-4B81-8E84-9B93B0A27559}"/>
              </a:ext>
            </a:extLst>
          </p:cNvPr>
          <p:cNvSpPr>
            <a:spLocks noGrp="1"/>
          </p:cNvSpPr>
          <p:nvPr>
            <p:ph type="dt" sz="half" idx="10"/>
          </p:nvPr>
        </p:nvSpPr>
        <p:spPr/>
        <p:txBody>
          <a:bodyPr rtlCol="0"/>
          <a:lstStyle/>
          <a:p>
            <a:pPr rtl="0"/>
            <a:fld id="{531A9DED-E36B-438F-B08A-3397F5AC6183}" type="datetime1">
              <a:rPr lang="es-ES" noProof="0" smtClean="0"/>
              <a:t>23/5/22</a:t>
            </a:fld>
            <a:endParaRPr lang="es-ES" noProof="0" dirty="0"/>
          </a:p>
        </p:txBody>
      </p:sp>
      <p:sp>
        <p:nvSpPr>
          <p:cNvPr id="8" name="Marcador de pie de página 7">
            <a:extLst>
              <a:ext uri="{FF2B5EF4-FFF2-40B4-BE49-F238E27FC236}">
                <a16:creationId xmlns:a16="http://schemas.microsoft.com/office/drawing/2014/main" id="{062CA021-2578-47CB-822C-BDDFF7223B28}"/>
              </a:ext>
            </a:extLst>
          </p:cNvPr>
          <p:cNvSpPr>
            <a:spLocks noGrp="1"/>
          </p:cNvSpPr>
          <p:nvPr>
            <p:ph type="ftr" sz="quarter" idx="11"/>
          </p:nvPr>
        </p:nvSpPr>
        <p:spPr/>
        <p:txBody>
          <a:bodyPr rtlCol="0"/>
          <a:lstStyle/>
          <a:p>
            <a:pPr rtl="0"/>
            <a:r>
              <a:rPr lang="es-ES" noProof="0" dirty="0"/>
              <a:t>Pie de página</a:t>
            </a:r>
          </a:p>
        </p:txBody>
      </p:sp>
      <p:sp>
        <p:nvSpPr>
          <p:cNvPr id="9" name="Marcador de número de diapositiva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rtlCol="0"/>
          <a:lstStyle/>
          <a:p>
            <a:pPr rtl="0"/>
            <a:fld id="{3A98EE3D-8CD1-4C3F-BD1C-C98C9596463C}" type="slidenum">
              <a:rPr lang="es-ES" noProof="0" smtClean="0"/>
              <a:t>‹Nº›</a:t>
            </a:fld>
            <a:endParaRPr lang="es-ES" noProof="0" dirty="0"/>
          </a:p>
        </p:txBody>
      </p:sp>
    </p:spTree>
    <p:extLst>
      <p:ext uri="{BB962C8B-B14F-4D97-AF65-F5344CB8AC3E}">
        <p14:creationId xmlns:p14="http://schemas.microsoft.com/office/powerpoint/2010/main" val="12650827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Contenido con título">
    <p:spTree>
      <p:nvGrpSpPr>
        <p:cNvPr id="1" name=""/>
        <p:cNvGrpSpPr/>
        <p:nvPr/>
      </p:nvGrpSpPr>
      <p:grpSpPr>
        <a:xfrm>
          <a:off x="0" y="0"/>
          <a:ext cx="0" cy="0"/>
          <a:chOff x="0" y="0"/>
          <a:chExt cx="0" cy="0"/>
        </a:xfrm>
      </p:grpSpPr>
      <p:sp>
        <p:nvSpPr>
          <p:cNvPr id="10" name="Paralelogramo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s-ES" noProof="0" dirty="0"/>
          </a:p>
        </p:txBody>
      </p:sp>
      <p:sp>
        <p:nvSpPr>
          <p:cNvPr id="8" name="Rectángulo 7">
            <a:extLst>
              <a:ext uri="{FF2B5EF4-FFF2-40B4-BE49-F238E27FC236}">
                <a16:creationId xmlns:a16="http://schemas.microsoft.com/office/drawing/2014/main" id="{16D90D66-BCB9-4229-A829-628874352AC0}"/>
              </a:ext>
            </a:extLst>
          </p:cNvPr>
          <p:cNvSpPr/>
          <p:nvPr/>
        </p:nvSpPr>
        <p:spPr>
          <a:xfrm>
            <a:off x="16" y="0"/>
            <a:ext cx="4654296" cy="5864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Marcador de contenido 2"/>
          <p:cNvSpPr>
            <a:spLocks noGrp="1"/>
          </p:cNvSpPr>
          <p:nvPr>
            <p:ph idx="1"/>
          </p:nvPr>
        </p:nvSpPr>
        <p:spPr>
          <a:xfrm>
            <a:off x="5458984" y="497808"/>
            <a:ext cx="5713841" cy="4868609"/>
          </a:xfrm>
        </p:spPr>
        <p:txBody>
          <a:bodyPr rtlCol="0" anchor="ct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9" name="Rectángulo 8">
            <a:extLst>
              <a:ext uri="{FF2B5EF4-FFF2-40B4-BE49-F238E27FC236}">
                <a16:creationId xmlns:a16="http://schemas.microsoft.com/office/drawing/2014/main" id="{4DC51BA7-A5A7-4A7F-A707-DBBDEA7705F3}"/>
              </a:ext>
            </a:extLst>
          </p:cNvPr>
          <p:cNvSpPr/>
          <p:nvPr userDrawn="1"/>
        </p:nvSpPr>
        <p:spPr>
          <a:xfrm>
            <a:off x="0" y="2003424"/>
            <a:ext cx="1036320" cy="18573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sp>
        <p:nvSpPr>
          <p:cNvPr id="11" name="Rectángulo 10">
            <a:extLst>
              <a:ext uri="{FF2B5EF4-FFF2-40B4-BE49-F238E27FC236}">
                <a16:creationId xmlns:a16="http://schemas.microsoft.com/office/drawing/2014/main" id="{D23174BA-29D0-4C1A-95C9-5A86FD25E47A}"/>
              </a:ext>
            </a:extLst>
          </p:cNvPr>
          <p:cNvSpPr/>
          <p:nvPr userDrawn="1"/>
        </p:nvSpPr>
        <p:spPr>
          <a:xfrm>
            <a:off x="5458983" y="377398"/>
            <a:ext cx="571384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sp>
        <p:nvSpPr>
          <p:cNvPr id="12" name="Marcador de fech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A162FB4F-A2C6-41B3-BDE9-90E1E7570B9F}" type="datetime1">
              <a:rPr lang="es-ES" noProof="0" smtClean="0"/>
              <a:t>23/5/22</a:t>
            </a:fld>
            <a:endParaRPr lang="es-ES" noProof="0" dirty="0"/>
          </a:p>
        </p:txBody>
      </p:sp>
      <p:sp>
        <p:nvSpPr>
          <p:cNvPr id="13" name="Marcador de pie de página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rtlCol="0"/>
          <a:lstStyle>
            <a:lvl1pPr>
              <a:defRPr>
                <a:solidFill>
                  <a:schemeClr val="tx1">
                    <a:lumMod val="75000"/>
                    <a:lumOff val="25000"/>
                  </a:schemeClr>
                </a:solidFill>
              </a:defRPr>
            </a:lvl1pPr>
          </a:lstStyle>
          <a:p>
            <a:pPr rtl="0"/>
            <a:r>
              <a:rPr lang="es-ES" noProof="0" dirty="0"/>
              <a:t>Pie de página</a:t>
            </a:r>
          </a:p>
        </p:txBody>
      </p:sp>
      <p:sp>
        <p:nvSpPr>
          <p:cNvPr id="14" name="Marcador de número de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es-ES" noProof="0" smtClean="0"/>
              <a:pPr rtl="0"/>
              <a:t>‹Nº›</a:t>
            </a:fld>
            <a:endParaRPr lang="es-ES" noProof="0" dirty="0"/>
          </a:p>
        </p:txBody>
      </p:sp>
      <p:sp>
        <p:nvSpPr>
          <p:cNvPr id="5" name="Rectángulo 4">
            <a:extLst>
              <a:ext uri="{FF2B5EF4-FFF2-40B4-BE49-F238E27FC236}">
                <a16:creationId xmlns:a16="http://schemas.microsoft.com/office/drawing/2014/main" id="{6BC7DA98-7B92-4F45-80F8-1AEF72A601CF}"/>
              </a:ext>
            </a:extLst>
          </p:cNvPr>
          <p:cNvSpPr/>
          <p:nvPr userDrawn="1"/>
        </p:nvSpPr>
        <p:spPr>
          <a:xfrm>
            <a:off x="1078230" y="2003423"/>
            <a:ext cx="3576082" cy="1857378"/>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sp>
        <p:nvSpPr>
          <p:cNvPr id="2" name="Título 1"/>
          <p:cNvSpPr>
            <a:spLocks noGrp="1"/>
          </p:cNvSpPr>
          <p:nvPr>
            <p:ph type="title"/>
          </p:nvPr>
        </p:nvSpPr>
        <p:spPr>
          <a:xfrm>
            <a:off x="1092200" y="1885125"/>
            <a:ext cx="3314700" cy="2093975"/>
          </a:xfrm>
        </p:spPr>
        <p:txBody>
          <a:bodyPr rtlCol="0" anchor="ctr">
            <a:normAutofit/>
          </a:bodyPr>
          <a:lstStyle>
            <a:lvl1pPr>
              <a:lnSpc>
                <a:spcPct val="90000"/>
              </a:lnSpc>
              <a:defRPr sz="4400" b="1">
                <a:solidFill>
                  <a:srgbClr val="FFFFFF"/>
                </a:solidFill>
                <a:latin typeface="+mn-lt"/>
              </a:defRPr>
            </a:lvl1pPr>
          </a:lstStyle>
          <a:p>
            <a:pPr rtl="0"/>
            <a:r>
              <a:rPr lang="es-ES" noProof="0"/>
              <a:t>Haga clic para modificar el estilo de título del patrón</a:t>
            </a:r>
            <a:endParaRPr lang="es-ES" noProof="0" dirty="0"/>
          </a:p>
        </p:txBody>
      </p:sp>
      <p:sp>
        <p:nvSpPr>
          <p:cNvPr id="18" name="Rectángulo 17">
            <a:extLst>
              <a:ext uri="{FF2B5EF4-FFF2-40B4-BE49-F238E27FC236}">
                <a16:creationId xmlns:a16="http://schemas.microsoft.com/office/drawing/2014/main" id="{DF96815B-4256-4CE0-9FCF-3A2967CF5792}"/>
              </a:ext>
            </a:extLst>
          </p:cNvPr>
          <p:cNvSpPr/>
          <p:nvPr userDrawn="1"/>
        </p:nvSpPr>
        <p:spPr>
          <a:xfrm>
            <a:off x="1092200" y="993775"/>
            <a:ext cx="1036320" cy="936626"/>
          </a:xfrm>
          <a:prstGeom prst="rect">
            <a:avLst/>
          </a:prstGeom>
          <a:solidFill>
            <a:schemeClr val="tx2">
              <a:lumMod val="20000"/>
              <a:lumOff val="80000"/>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spTree>
    <p:extLst>
      <p:ext uri="{BB962C8B-B14F-4D97-AF65-F5344CB8AC3E}">
        <p14:creationId xmlns:p14="http://schemas.microsoft.com/office/powerpoint/2010/main" val="11812829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Contenido con título">
    <p:spTree>
      <p:nvGrpSpPr>
        <p:cNvPr id="1" name=""/>
        <p:cNvGrpSpPr/>
        <p:nvPr/>
      </p:nvGrpSpPr>
      <p:grpSpPr>
        <a:xfrm>
          <a:off x="0" y="0"/>
          <a:ext cx="0" cy="0"/>
          <a:chOff x="0" y="0"/>
          <a:chExt cx="0" cy="0"/>
        </a:xfrm>
      </p:grpSpPr>
      <p:sp>
        <p:nvSpPr>
          <p:cNvPr id="18" name="Marcador de posición de imagen 9">
            <a:extLst>
              <a:ext uri="{FF2B5EF4-FFF2-40B4-BE49-F238E27FC236}">
                <a16:creationId xmlns:a16="http://schemas.microsoft.com/office/drawing/2014/main" id="{4F173117-1383-4956-B947-1EA7A51D0D4A}"/>
              </a:ext>
            </a:extLst>
          </p:cNvPr>
          <p:cNvSpPr>
            <a:spLocks noGrp="1"/>
          </p:cNvSpPr>
          <p:nvPr>
            <p:ph type="pic" sz="quarter" idx="13"/>
          </p:nvPr>
        </p:nvSpPr>
        <p:spPr>
          <a:xfrm>
            <a:off x="0" y="0"/>
            <a:ext cx="4654296" cy="5864225"/>
          </a:xfrm>
        </p:spPr>
        <p:txBody>
          <a:bodyPr rtlCol="0"/>
          <a:lstStyle>
            <a:lvl1pPr>
              <a:defRPr>
                <a:solidFill>
                  <a:schemeClr val="bg1"/>
                </a:solidFill>
              </a:defRPr>
            </a:lvl1pPr>
          </a:lstStyle>
          <a:p>
            <a:pPr rtl="0"/>
            <a:r>
              <a:rPr lang="es-ES" noProof="0"/>
              <a:t>Haga clic en el icono para agregar una imagen</a:t>
            </a:r>
            <a:endParaRPr lang="es-ES" noProof="0" dirty="0"/>
          </a:p>
        </p:txBody>
      </p:sp>
      <p:sp>
        <p:nvSpPr>
          <p:cNvPr id="10" name="Paralelogramo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s-ES" noProof="0" dirty="0"/>
          </a:p>
        </p:txBody>
      </p:sp>
      <p:sp>
        <p:nvSpPr>
          <p:cNvPr id="3" name="Marcador de contenido 2"/>
          <p:cNvSpPr>
            <a:spLocks noGrp="1"/>
          </p:cNvSpPr>
          <p:nvPr>
            <p:ph idx="1"/>
          </p:nvPr>
        </p:nvSpPr>
        <p:spPr>
          <a:xfrm>
            <a:off x="5458984" y="497808"/>
            <a:ext cx="5713841" cy="4868609"/>
          </a:xfrm>
        </p:spPr>
        <p:txBody>
          <a:bodyPr rtlCol="0" anchor="ct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12" name="Marcador de fech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C376B528-0287-4BA1-9BC8-0487CF04A97A}" type="datetime1">
              <a:rPr lang="es-ES" noProof="0" smtClean="0"/>
              <a:t>23/5/22</a:t>
            </a:fld>
            <a:endParaRPr lang="es-ES" noProof="0" dirty="0"/>
          </a:p>
        </p:txBody>
      </p:sp>
      <p:sp>
        <p:nvSpPr>
          <p:cNvPr id="13" name="Marcador de pie de página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rtlCol="0"/>
          <a:lstStyle>
            <a:lvl1pPr>
              <a:defRPr>
                <a:solidFill>
                  <a:schemeClr val="tx1">
                    <a:lumMod val="75000"/>
                    <a:lumOff val="25000"/>
                  </a:schemeClr>
                </a:solidFill>
              </a:defRPr>
            </a:lvl1pPr>
          </a:lstStyle>
          <a:p>
            <a:pPr rtl="0"/>
            <a:r>
              <a:rPr lang="es-ES" noProof="0" dirty="0"/>
              <a:t>Pie de página</a:t>
            </a:r>
          </a:p>
        </p:txBody>
      </p:sp>
      <p:sp>
        <p:nvSpPr>
          <p:cNvPr id="14" name="Marcador de número de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es-ES" noProof="0" smtClean="0"/>
              <a:pPr rtl="0"/>
              <a:t>‹Nº›</a:t>
            </a:fld>
            <a:endParaRPr lang="es-ES" noProof="0" dirty="0"/>
          </a:p>
        </p:txBody>
      </p:sp>
      <p:sp>
        <p:nvSpPr>
          <p:cNvPr id="2" name="Título 1"/>
          <p:cNvSpPr>
            <a:spLocks noGrp="1"/>
          </p:cNvSpPr>
          <p:nvPr>
            <p:ph type="title"/>
          </p:nvPr>
        </p:nvSpPr>
        <p:spPr>
          <a:xfrm>
            <a:off x="1092200" y="1885125"/>
            <a:ext cx="3068833" cy="2093975"/>
          </a:xfrm>
        </p:spPr>
        <p:txBody>
          <a:bodyPr rtlCol="0" anchor="ctr">
            <a:normAutofit/>
          </a:bodyPr>
          <a:lstStyle>
            <a:lvl1pPr>
              <a:lnSpc>
                <a:spcPct val="90000"/>
              </a:lnSpc>
              <a:defRPr sz="4400" b="1" i="0">
                <a:solidFill>
                  <a:srgbClr val="FFFFFF"/>
                </a:solidFill>
                <a:latin typeface="+mn-lt"/>
              </a:defRPr>
            </a:lvl1pPr>
          </a:lstStyle>
          <a:p>
            <a:pPr rtl="0"/>
            <a:r>
              <a:rPr lang="es-ES" noProof="0"/>
              <a:t>Haga clic para modificar el estilo de título del patrón</a:t>
            </a:r>
            <a:endParaRPr lang="es-ES" noProof="0" dirty="0"/>
          </a:p>
        </p:txBody>
      </p:sp>
    </p:spTree>
    <p:extLst>
      <p:ext uri="{BB962C8B-B14F-4D97-AF65-F5344CB8AC3E}">
        <p14:creationId xmlns:p14="http://schemas.microsoft.com/office/powerpoint/2010/main" val="39543055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6_Contenido con título">
    <p:spTree>
      <p:nvGrpSpPr>
        <p:cNvPr id="1" name=""/>
        <p:cNvGrpSpPr/>
        <p:nvPr/>
      </p:nvGrpSpPr>
      <p:grpSpPr>
        <a:xfrm>
          <a:off x="0" y="0"/>
          <a:ext cx="0" cy="0"/>
          <a:chOff x="0" y="0"/>
          <a:chExt cx="0" cy="0"/>
        </a:xfrm>
      </p:grpSpPr>
      <p:sp>
        <p:nvSpPr>
          <p:cNvPr id="10" name="Paralelogramo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s-ES" noProof="0" dirty="0"/>
          </a:p>
        </p:txBody>
      </p:sp>
      <p:sp>
        <p:nvSpPr>
          <p:cNvPr id="2" name="Título 1"/>
          <p:cNvSpPr>
            <a:spLocks noGrp="1"/>
          </p:cNvSpPr>
          <p:nvPr>
            <p:ph type="title"/>
          </p:nvPr>
        </p:nvSpPr>
        <p:spPr>
          <a:xfrm>
            <a:off x="4984722" y="548355"/>
            <a:ext cx="6054846" cy="634336"/>
          </a:xfrm>
        </p:spPr>
        <p:txBody>
          <a:bodyPr rtlCol="0" anchor="ctr">
            <a:noAutofit/>
          </a:bodyPr>
          <a:lstStyle>
            <a:lvl1pPr>
              <a:lnSpc>
                <a:spcPct val="90000"/>
              </a:lnSpc>
              <a:defRPr sz="3600" b="1" i="0">
                <a:solidFill>
                  <a:srgbClr val="FFFFFF"/>
                </a:solidFill>
                <a:latin typeface="+mn-lt"/>
              </a:defRPr>
            </a:lvl1pPr>
          </a:lstStyle>
          <a:p>
            <a:pPr rtl="0"/>
            <a:r>
              <a:rPr lang="es-ES" noProof="0"/>
              <a:t>Haga clic para modificar el estilo de título del patrón</a:t>
            </a:r>
            <a:endParaRPr lang="es-ES" noProof="0" dirty="0"/>
          </a:p>
        </p:txBody>
      </p:sp>
      <p:sp>
        <p:nvSpPr>
          <p:cNvPr id="3" name="Marcador de posición de contenido 2"/>
          <p:cNvSpPr>
            <a:spLocks noGrp="1"/>
          </p:cNvSpPr>
          <p:nvPr>
            <p:ph idx="1"/>
          </p:nvPr>
        </p:nvSpPr>
        <p:spPr>
          <a:xfrm>
            <a:off x="5100833" y="1611313"/>
            <a:ext cx="6072099" cy="3755104"/>
          </a:xfrm>
        </p:spPr>
        <p:txBody>
          <a:bodyPr rtlCol="0" anchor="t">
            <a:normAutofit/>
          </a:bodyPr>
          <a:lstStyle>
            <a:lvl1pPr>
              <a:defRPr sz="2400"/>
            </a:lvl1pPr>
            <a:lvl2pPr>
              <a:defRPr sz="2000"/>
            </a:lvl2pPr>
            <a:lvl3pPr>
              <a:defRPr sz="1600"/>
            </a:lvl3pPr>
            <a:lvl4pPr>
              <a:defRPr sz="1600"/>
            </a:lvl4pPr>
            <a:lvl5pPr>
              <a:defRPr sz="1600"/>
            </a:lvl5p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12" name="Marcador de fech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EC1EA121-E927-46C5-B1F6-A17F5B7DAD66}" type="datetime1">
              <a:rPr lang="es-ES" noProof="0" smtClean="0"/>
              <a:t>23/5/22</a:t>
            </a:fld>
            <a:endParaRPr lang="es-ES" noProof="0" dirty="0"/>
          </a:p>
        </p:txBody>
      </p:sp>
      <p:sp>
        <p:nvSpPr>
          <p:cNvPr id="13" name="Marcador de pie de página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rtlCol="0"/>
          <a:lstStyle>
            <a:lvl1pPr>
              <a:defRPr>
                <a:solidFill>
                  <a:schemeClr val="tx1">
                    <a:lumMod val="75000"/>
                    <a:lumOff val="25000"/>
                  </a:schemeClr>
                </a:solidFill>
              </a:defRPr>
            </a:lvl1pPr>
          </a:lstStyle>
          <a:p>
            <a:pPr rtl="0"/>
            <a:r>
              <a:rPr lang="es-ES" noProof="0" dirty="0"/>
              <a:t>Pie de página</a:t>
            </a:r>
          </a:p>
        </p:txBody>
      </p:sp>
      <p:sp>
        <p:nvSpPr>
          <p:cNvPr id="14" name="Marcador de número de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es-ES" noProof="0" smtClean="0"/>
              <a:pPr rtl="0"/>
              <a:t>‹Nº›</a:t>
            </a:fld>
            <a:endParaRPr lang="es-ES" noProof="0" dirty="0"/>
          </a:p>
        </p:txBody>
      </p:sp>
      <p:sp>
        <p:nvSpPr>
          <p:cNvPr id="18" name="Marcador de posición de imagen 9">
            <a:extLst>
              <a:ext uri="{FF2B5EF4-FFF2-40B4-BE49-F238E27FC236}">
                <a16:creationId xmlns:a16="http://schemas.microsoft.com/office/drawing/2014/main" id="{4F173117-1383-4956-B947-1EA7A51D0D4A}"/>
              </a:ext>
            </a:extLst>
          </p:cNvPr>
          <p:cNvSpPr>
            <a:spLocks noGrp="1"/>
          </p:cNvSpPr>
          <p:nvPr>
            <p:ph type="pic" sz="quarter" idx="13"/>
          </p:nvPr>
        </p:nvSpPr>
        <p:spPr>
          <a:xfrm>
            <a:off x="0" y="0"/>
            <a:ext cx="4654296" cy="5864225"/>
          </a:xfrm>
        </p:spPr>
        <p:txBody>
          <a:bodyPr rtlCol="0"/>
          <a:lstStyle>
            <a:lvl1pPr>
              <a:defRPr>
                <a:solidFill>
                  <a:schemeClr val="tx1">
                    <a:lumMod val="75000"/>
                    <a:lumOff val="25000"/>
                  </a:schemeClr>
                </a:solidFill>
              </a:defRPr>
            </a:lvl1pPr>
          </a:lstStyle>
          <a:p>
            <a:pPr rtl="0"/>
            <a:r>
              <a:rPr lang="es-ES" noProof="0"/>
              <a:t>Haga clic en el icono para agregar una imagen</a:t>
            </a:r>
            <a:endParaRPr lang="es-ES" noProof="0" dirty="0"/>
          </a:p>
        </p:txBody>
      </p:sp>
    </p:spTree>
    <p:extLst>
      <p:ext uri="{BB962C8B-B14F-4D97-AF65-F5344CB8AC3E}">
        <p14:creationId xmlns:p14="http://schemas.microsoft.com/office/powerpoint/2010/main" val="17510465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7_Contenido con título">
    <p:spTree>
      <p:nvGrpSpPr>
        <p:cNvPr id="1" name=""/>
        <p:cNvGrpSpPr/>
        <p:nvPr/>
      </p:nvGrpSpPr>
      <p:grpSpPr>
        <a:xfrm>
          <a:off x="0" y="0"/>
          <a:ext cx="0" cy="0"/>
          <a:chOff x="0" y="0"/>
          <a:chExt cx="0" cy="0"/>
        </a:xfrm>
      </p:grpSpPr>
      <p:sp>
        <p:nvSpPr>
          <p:cNvPr id="18" name="Marcador de posición de imagen 9">
            <a:extLst>
              <a:ext uri="{FF2B5EF4-FFF2-40B4-BE49-F238E27FC236}">
                <a16:creationId xmlns:a16="http://schemas.microsoft.com/office/drawing/2014/main" id="{4F173117-1383-4956-B947-1EA7A51D0D4A}"/>
              </a:ext>
            </a:extLst>
          </p:cNvPr>
          <p:cNvSpPr>
            <a:spLocks noGrp="1"/>
          </p:cNvSpPr>
          <p:nvPr>
            <p:ph type="pic" sz="quarter" idx="13"/>
          </p:nvPr>
        </p:nvSpPr>
        <p:spPr>
          <a:xfrm>
            <a:off x="0" y="0"/>
            <a:ext cx="12192000" cy="3541486"/>
          </a:xfrm>
        </p:spPr>
        <p:txBody>
          <a:bodyPr rtlCol="0"/>
          <a:lstStyle>
            <a:lvl1pPr>
              <a:defRPr>
                <a:solidFill>
                  <a:schemeClr val="tx1">
                    <a:lumMod val="75000"/>
                    <a:lumOff val="25000"/>
                  </a:schemeClr>
                </a:solidFill>
              </a:defRPr>
            </a:lvl1pPr>
          </a:lstStyle>
          <a:p>
            <a:pPr rtl="0"/>
            <a:r>
              <a:rPr lang="es-ES" noProof="0"/>
              <a:t>Haga clic en el icono para agregar una imagen</a:t>
            </a:r>
            <a:endParaRPr lang="es-ES" noProof="0" dirty="0"/>
          </a:p>
        </p:txBody>
      </p:sp>
      <p:sp>
        <p:nvSpPr>
          <p:cNvPr id="10" name="Paralelogramo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s-ES" noProof="0" dirty="0"/>
          </a:p>
        </p:txBody>
      </p:sp>
      <p:sp>
        <p:nvSpPr>
          <p:cNvPr id="2" name="Título 1"/>
          <p:cNvSpPr>
            <a:spLocks noGrp="1"/>
          </p:cNvSpPr>
          <p:nvPr>
            <p:ph type="title"/>
          </p:nvPr>
        </p:nvSpPr>
        <p:spPr>
          <a:xfrm>
            <a:off x="3068577" y="880375"/>
            <a:ext cx="6054846" cy="634336"/>
          </a:xfrm>
        </p:spPr>
        <p:txBody>
          <a:bodyPr rtlCol="0" anchor="ctr">
            <a:noAutofit/>
          </a:bodyPr>
          <a:lstStyle>
            <a:lvl1pPr algn="ctr">
              <a:lnSpc>
                <a:spcPct val="90000"/>
              </a:lnSpc>
              <a:defRPr sz="3600" b="1" i="0">
                <a:solidFill>
                  <a:schemeClr val="tx1">
                    <a:lumMod val="75000"/>
                    <a:lumOff val="25000"/>
                  </a:schemeClr>
                </a:solidFill>
                <a:latin typeface="+mn-lt"/>
              </a:defRPr>
            </a:lvl1pPr>
          </a:lstStyle>
          <a:p>
            <a:pPr rtl="0"/>
            <a:r>
              <a:rPr lang="es-ES" noProof="0"/>
              <a:t>Haga clic para modificar el estilo de título del patrón</a:t>
            </a:r>
            <a:endParaRPr lang="es-ES" noProof="0" dirty="0"/>
          </a:p>
        </p:txBody>
      </p:sp>
      <p:sp>
        <p:nvSpPr>
          <p:cNvPr id="12" name="Marcador de fech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5361B3DF-A332-486E-B396-1D4B9C8FD680}" type="datetime1">
              <a:rPr lang="es-ES" noProof="0" smtClean="0"/>
              <a:t>23/5/22</a:t>
            </a:fld>
            <a:endParaRPr lang="es-ES" noProof="0" dirty="0"/>
          </a:p>
        </p:txBody>
      </p:sp>
      <p:sp>
        <p:nvSpPr>
          <p:cNvPr id="13" name="Marcador de pie de página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rtlCol="0"/>
          <a:lstStyle>
            <a:lvl1pPr>
              <a:defRPr>
                <a:solidFill>
                  <a:schemeClr val="tx1">
                    <a:lumMod val="75000"/>
                    <a:lumOff val="25000"/>
                  </a:schemeClr>
                </a:solidFill>
              </a:defRPr>
            </a:lvl1pPr>
          </a:lstStyle>
          <a:p>
            <a:pPr rtl="0"/>
            <a:r>
              <a:rPr lang="es-ES" noProof="0" dirty="0"/>
              <a:t>Pie de página</a:t>
            </a:r>
          </a:p>
        </p:txBody>
      </p:sp>
      <p:sp>
        <p:nvSpPr>
          <p:cNvPr id="14" name="Marcador de número de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es-ES" noProof="0" smtClean="0"/>
              <a:pPr rtl="0"/>
              <a:t>‹Nº›</a:t>
            </a:fld>
            <a:endParaRPr lang="es-ES" noProof="0" dirty="0"/>
          </a:p>
        </p:txBody>
      </p:sp>
      <p:sp>
        <p:nvSpPr>
          <p:cNvPr id="19" name="Rectángulo 18">
            <a:extLst>
              <a:ext uri="{FF2B5EF4-FFF2-40B4-BE49-F238E27FC236}">
                <a16:creationId xmlns:a16="http://schemas.microsoft.com/office/drawing/2014/main" id="{AF446475-024F-4C71-99D3-501468ACAD11}"/>
              </a:ext>
            </a:extLst>
          </p:cNvPr>
          <p:cNvSpPr/>
          <p:nvPr userDrawn="1"/>
        </p:nvSpPr>
        <p:spPr>
          <a:xfrm>
            <a:off x="5577840" y="0"/>
            <a:ext cx="1036320" cy="685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spTree>
    <p:extLst>
      <p:ext uri="{BB962C8B-B14F-4D97-AF65-F5344CB8AC3E}">
        <p14:creationId xmlns:p14="http://schemas.microsoft.com/office/powerpoint/2010/main" val="7676028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3_Contenido con título">
    <p:spTree>
      <p:nvGrpSpPr>
        <p:cNvPr id="1" name=""/>
        <p:cNvGrpSpPr/>
        <p:nvPr/>
      </p:nvGrpSpPr>
      <p:grpSpPr>
        <a:xfrm>
          <a:off x="0" y="0"/>
          <a:ext cx="0" cy="0"/>
          <a:chOff x="0" y="0"/>
          <a:chExt cx="0" cy="0"/>
        </a:xfrm>
      </p:grpSpPr>
      <p:sp>
        <p:nvSpPr>
          <p:cNvPr id="10" name="Paralelogramo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s-ES" noProof="0" dirty="0"/>
          </a:p>
        </p:txBody>
      </p:sp>
      <p:sp>
        <p:nvSpPr>
          <p:cNvPr id="4" name="Rectángulo 3">
            <a:extLst>
              <a:ext uri="{FF2B5EF4-FFF2-40B4-BE49-F238E27FC236}">
                <a16:creationId xmlns:a16="http://schemas.microsoft.com/office/drawing/2014/main" id="{648F6D61-9E88-4632-A0A8-CB2E0CC5DEAF}"/>
              </a:ext>
            </a:extLst>
          </p:cNvPr>
          <p:cNvSpPr/>
          <p:nvPr userDrawn="1"/>
        </p:nvSpPr>
        <p:spPr>
          <a:xfrm>
            <a:off x="4654312" y="507333"/>
            <a:ext cx="7537688" cy="48495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sp>
        <p:nvSpPr>
          <p:cNvPr id="8" name="Rectángulo 7">
            <a:extLst>
              <a:ext uri="{FF2B5EF4-FFF2-40B4-BE49-F238E27FC236}">
                <a16:creationId xmlns:a16="http://schemas.microsoft.com/office/drawing/2014/main" id="{16D90D66-BCB9-4229-A829-628874352AC0}"/>
              </a:ext>
            </a:extLst>
          </p:cNvPr>
          <p:cNvSpPr/>
          <p:nvPr/>
        </p:nvSpPr>
        <p:spPr>
          <a:xfrm>
            <a:off x="16" y="0"/>
            <a:ext cx="4654296" cy="5864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a:xfrm>
            <a:off x="1092200" y="1885125"/>
            <a:ext cx="3068833" cy="2093975"/>
          </a:xfrm>
        </p:spPr>
        <p:txBody>
          <a:bodyPr rtlCol="0" anchor="ctr">
            <a:normAutofit/>
          </a:bodyPr>
          <a:lstStyle>
            <a:lvl1pPr>
              <a:lnSpc>
                <a:spcPct val="90000"/>
              </a:lnSpc>
              <a:defRPr sz="4400" b="1" i="0">
                <a:solidFill>
                  <a:srgbClr val="FFFFFF"/>
                </a:solidFill>
                <a:latin typeface="+mn-lt"/>
              </a:defRPr>
            </a:lvl1pPr>
          </a:lstStyle>
          <a:p>
            <a:pPr rtl="0"/>
            <a:r>
              <a:rPr lang="es-ES" noProof="0"/>
              <a:t>Haga clic para modificar el estilo de título del patrón</a:t>
            </a:r>
            <a:endParaRPr lang="es-ES" noProof="0" dirty="0"/>
          </a:p>
        </p:txBody>
      </p:sp>
      <p:sp>
        <p:nvSpPr>
          <p:cNvPr id="3" name="Marcador de contenido 2"/>
          <p:cNvSpPr>
            <a:spLocks noGrp="1"/>
          </p:cNvSpPr>
          <p:nvPr>
            <p:ph idx="1"/>
          </p:nvPr>
        </p:nvSpPr>
        <p:spPr>
          <a:xfrm>
            <a:off x="6473373" y="943430"/>
            <a:ext cx="4699452" cy="3977366"/>
          </a:xfrm>
        </p:spPr>
        <p:txBody>
          <a:bodyPr rtlCol="0" anchor="ctr">
            <a:normAutofit/>
          </a:bodyPr>
          <a:lstStyle>
            <a:lvl1pPr>
              <a:defRPr sz="2400"/>
            </a:lvl1pPr>
            <a:lvl2pPr>
              <a:defRPr sz="2000"/>
            </a:lvl2pPr>
            <a:lvl3pPr>
              <a:defRPr sz="1600"/>
            </a:lvl3pPr>
            <a:lvl4pPr>
              <a:defRPr sz="1600"/>
            </a:lvl4pPr>
            <a:lvl5pPr>
              <a:defRPr sz="1600"/>
            </a:lvl5p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12" name="Marcador de fech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A785CAB3-9417-477D-AEED-2127B649F6C8}" type="datetime1">
              <a:rPr lang="es-ES" noProof="0" smtClean="0"/>
              <a:t>23/5/22</a:t>
            </a:fld>
            <a:endParaRPr lang="es-ES" noProof="0" dirty="0"/>
          </a:p>
        </p:txBody>
      </p:sp>
      <p:sp>
        <p:nvSpPr>
          <p:cNvPr id="13" name="Marcador de pie de página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rtlCol="0"/>
          <a:lstStyle>
            <a:lvl1pPr>
              <a:defRPr>
                <a:solidFill>
                  <a:schemeClr val="tx1">
                    <a:lumMod val="75000"/>
                    <a:lumOff val="25000"/>
                  </a:schemeClr>
                </a:solidFill>
              </a:defRPr>
            </a:lvl1pPr>
          </a:lstStyle>
          <a:p>
            <a:pPr rtl="0"/>
            <a:r>
              <a:rPr lang="es-ES" noProof="0" dirty="0"/>
              <a:t>Pie de página</a:t>
            </a:r>
          </a:p>
        </p:txBody>
      </p:sp>
      <p:sp>
        <p:nvSpPr>
          <p:cNvPr id="14" name="Marcador de número de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es-ES" noProof="0" smtClean="0"/>
              <a:pPr rtl="0"/>
              <a:t>‹Nº›</a:t>
            </a:fld>
            <a:endParaRPr lang="es-ES" noProof="0" dirty="0"/>
          </a:p>
        </p:txBody>
      </p:sp>
      <p:sp>
        <p:nvSpPr>
          <p:cNvPr id="20" name="Rectángulo 19">
            <a:extLst>
              <a:ext uri="{FF2B5EF4-FFF2-40B4-BE49-F238E27FC236}">
                <a16:creationId xmlns:a16="http://schemas.microsoft.com/office/drawing/2014/main" id="{EF73BF96-A07C-4AAA-A37F-65151BD22A70}"/>
              </a:ext>
            </a:extLst>
          </p:cNvPr>
          <p:cNvSpPr/>
          <p:nvPr userDrawn="1"/>
        </p:nvSpPr>
        <p:spPr>
          <a:xfrm>
            <a:off x="4370251" y="2322780"/>
            <a:ext cx="1348378" cy="1218664"/>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spTree>
    <p:extLst>
      <p:ext uri="{BB962C8B-B14F-4D97-AF65-F5344CB8AC3E}">
        <p14:creationId xmlns:p14="http://schemas.microsoft.com/office/powerpoint/2010/main" val="40127715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4_Contenido con título">
    <p:spTree>
      <p:nvGrpSpPr>
        <p:cNvPr id="1" name=""/>
        <p:cNvGrpSpPr/>
        <p:nvPr/>
      </p:nvGrpSpPr>
      <p:grpSpPr>
        <a:xfrm>
          <a:off x="0" y="0"/>
          <a:ext cx="0" cy="0"/>
          <a:chOff x="0" y="0"/>
          <a:chExt cx="0" cy="0"/>
        </a:xfrm>
      </p:grpSpPr>
      <p:sp>
        <p:nvSpPr>
          <p:cNvPr id="10" name="Paralelogramo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s-ES" noProof="0" dirty="0"/>
          </a:p>
        </p:txBody>
      </p:sp>
      <p:sp>
        <p:nvSpPr>
          <p:cNvPr id="4" name="Rectángulo 3">
            <a:extLst>
              <a:ext uri="{FF2B5EF4-FFF2-40B4-BE49-F238E27FC236}">
                <a16:creationId xmlns:a16="http://schemas.microsoft.com/office/drawing/2014/main" id="{648F6D61-9E88-4632-A0A8-CB2E0CC5DEAF}"/>
              </a:ext>
            </a:extLst>
          </p:cNvPr>
          <p:cNvSpPr/>
          <p:nvPr userDrawn="1"/>
        </p:nvSpPr>
        <p:spPr>
          <a:xfrm>
            <a:off x="4654312" y="507333"/>
            <a:ext cx="7537688" cy="48495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sp>
        <p:nvSpPr>
          <p:cNvPr id="8" name="Rectángulo 7">
            <a:extLst>
              <a:ext uri="{FF2B5EF4-FFF2-40B4-BE49-F238E27FC236}">
                <a16:creationId xmlns:a16="http://schemas.microsoft.com/office/drawing/2014/main" id="{16D90D66-BCB9-4229-A829-628874352AC0}"/>
              </a:ext>
            </a:extLst>
          </p:cNvPr>
          <p:cNvSpPr/>
          <p:nvPr userDrawn="1"/>
        </p:nvSpPr>
        <p:spPr>
          <a:xfrm>
            <a:off x="16" y="0"/>
            <a:ext cx="4654296" cy="58642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a:xfrm>
            <a:off x="1092200" y="1885125"/>
            <a:ext cx="3068833" cy="2093975"/>
          </a:xfrm>
        </p:spPr>
        <p:txBody>
          <a:bodyPr rtlCol="0" anchor="ctr">
            <a:normAutofit/>
          </a:bodyPr>
          <a:lstStyle>
            <a:lvl1pPr>
              <a:lnSpc>
                <a:spcPct val="90000"/>
              </a:lnSpc>
              <a:defRPr sz="4400" b="1" i="0">
                <a:solidFill>
                  <a:srgbClr val="FFFFFF"/>
                </a:solidFill>
                <a:latin typeface="+mn-lt"/>
              </a:defRPr>
            </a:lvl1pPr>
          </a:lstStyle>
          <a:p>
            <a:pPr rtl="0"/>
            <a:r>
              <a:rPr lang="es-ES" noProof="0"/>
              <a:t>Haga clic para modificar el estilo de título del patrón</a:t>
            </a:r>
            <a:endParaRPr lang="es-ES" noProof="0" dirty="0"/>
          </a:p>
        </p:txBody>
      </p:sp>
      <p:sp>
        <p:nvSpPr>
          <p:cNvPr id="3" name="Marcador de contenido 2"/>
          <p:cNvSpPr>
            <a:spLocks noGrp="1"/>
          </p:cNvSpPr>
          <p:nvPr>
            <p:ph idx="1"/>
          </p:nvPr>
        </p:nvSpPr>
        <p:spPr>
          <a:xfrm>
            <a:off x="6518529" y="943430"/>
            <a:ext cx="4654296" cy="3977366"/>
          </a:xfrm>
        </p:spPr>
        <p:txBody>
          <a:bodyPr rtlCol="0" anchor="ctr">
            <a:normAutofit/>
          </a:bodyPr>
          <a:lstStyle>
            <a:lvl1pPr>
              <a:defRPr sz="2400"/>
            </a:lvl1pPr>
            <a:lvl2pPr>
              <a:defRPr sz="2000"/>
            </a:lvl2pPr>
            <a:lvl3pPr>
              <a:defRPr sz="1600"/>
            </a:lvl3pPr>
            <a:lvl4pPr>
              <a:defRPr sz="1600"/>
            </a:lvl4pPr>
            <a:lvl5pPr>
              <a:defRPr sz="1600"/>
            </a:lvl5p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12" name="Marcador de fech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7F18A85B-765D-40FC-AD09-6091B3410ECC}" type="datetime1">
              <a:rPr lang="es-ES" noProof="0" smtClean="0"/>
              <a:t>23/5/22</a:t>
            </a:fld>
            <a:endParaRPr lang="es-ES" noProof="0" dirty="0"/>
          </a:p>
        </p:txBody>
      </p:sp>
      <p:sp>
        <p:nvSpPr>
          <p:cNvPr id="13" name="Marcador de pie de página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rtlCol="0"/>
          <a:lstStyle>
            <a:lvl1pPr>
              <a:defRPr>
                <a:solidFill>
                  <a:schemeClr val="tx1">
                    <a:lumMod val="75000"/>
                    <a:lumOff val="25000"/>
                  </a:schemeClr>
                </a:solidFill>
              </a:defRPr>
            </a:lvl1pPr>
          </a:lstStyle>
          <a:p>
            <a:pPr rtl="0"/>
            <a:r>
              <a:rPr lang="es-ES" noProof="0" dirty="0"/>
              <a:t>Pie de página</a:t>
            </a:r>
          </a:p>
        </p:txBody>
      </p:sp>
      <p:sp>
        <p:nvSpPr>
          <p:cNvPr id="14" name="Marcador de número de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es-ES" noProof="0" smtClean="0"/>
              <a:pPr rtl="0"/>
              <a:t>‹Nº›</a:t>
            </a:fld>
            <a:endParaRPr lang="es-ES" noProof="0" dirty="0"/>
          </a:p>
        </p:txBody>
      </p:sp>
      <p:sp>
        <p:nvSpPr>
          <p:cNvPr id="18" name="Rectángulo 17">
            <a:extLst>
              <a:ext uri="{FF2B5EF4-FFF2-40B4-BE49-F238E27FC236}">
                <a16:creationId xmlns:a16="http://schemas.microsoft.com/office/drawing/2014/main" id="{6127F28F-6C7B-471B-9839-EF88426C1976}"/>
              </a:ext>
            </a:extLst>
          </p:cNvPr>
          <p:cNvSpPr/>
          <p:nvPr userDrawn="1"/>
        </p:nvSpPr>
        <p:spPr>
          <a:xfrm>
            <a:off x="4370251" y="2322780"/>
            <a:ext cx="1348378" cy="121866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spTree>
    <p:extLst>
      <p:ext uri="{BB962C8B-B14F-4D97-AF65-F5344CB8AC3E}">
        <p14:creationId xmlns:p14="http://schemas.microsoft.com/office/powerpoint/2010/main" val="34986162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picTx" preserve="1">
  <p:cSld name="Imagen con leyenda">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Marcador de posición de imagen 2"/>
          <p:cNvSpPr>
            <a:spLocks noGrp="1" noChangeAspect="1"/>
          </p:cNvSpPr>
          <p:nvPr>
            <p:ph type="pic" idx="1"/>
          </p:nvPr>
        </p:nvSpPr>
        <p:spPr>
          <a:xfrm>
            <a:off x="15" y="0"/>
            <a:ext cx="12191985" cy="4578350"/>
          </a:xfrm>
          <a:solidFill>
            <a:schemeClr val="bg1"/>
          </a:solidFill>
        </p:spPr>
        <p:txBody>
          <a:bodyPr lIns="457200" tIns="457200" rtlCol="0" anchor="t">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s-ES" noProof="0"/>
              <a:t>Haga clic en el icono para agregar una imagen</a:t>
            </a:r>
            <a:endParaRPr lang="es-ES" noProof="0" dirty="0"/>
          </a:p>
        </p:txBody>
      </p:sp>
      <p:sp>
        <p:nvSpPr>
          <p:cNvPr id="2" name="Título 1"/>
          <p:cNvSpPr>
            <a:spLocks noGrp="1"/>
          </p:cNvSpPr>
          <p:nvPr>
            <p:ph type="title"/>
          </p:nvPr>
        </p:nvSpPr>
        <p:spPr>
          <a:xfrm>
            <a:off x="1097279" y="4799362"/>
            <a:ext cx="10113645" cy="743682"/>
          </a:xfrm>
        </p:spPr>
        <p:txBody>
          <a:bodyPr tIns="0" bIns="0" rtlCol="0" anchor="b">
            <a:noAutofit/>
          </a:bodyPr>
          <a:lstStyle>
            <a:lvl1pPr algn="ctr">
              <a:defRPr sz="4400" b="1">
                <a:solidFill>
                  <a:srgbClr val="FFFFFF"/>
                </a:solidFill>
              </a:defRPr>
            </a:lvl1pPr>
          </a:lstStyle>
          <a:p>
            <a:pPr rtl="0"/>
            <a:r>
              <a:rPr lang="es-ES" noProof="0"/>
              <a:t>Haga clic para modificar el estilo de título del patrón</a:t>
            </a:r>
            <a:endParaRPr lang="es-ES" noProof="0" dirty="0"/>
          </a:p>
        </p:txBody>
      </p:sp>
      <p:sp>
        <p:nvSpPr>
          <p:cNvPr id="4" name="Marcador de posición de texto 3"/>
          <p:cNvSpPr>
            <a:spLocks noGrp="1"/>
          </p:cNvSpPr>
          <p:nvPr>
            <p:ph type="body" sz="half" idx="2"/>
          </p:nvPr>
        </p:nvSpPr>
        <p:spPr>
          <a:xfrm>
            <a:off x="1097279" y="5715000"/>
            <a:ext cx="10113264" cy="609600"/>
          </a:xfrm>
        </p:spPr>
        <p:txBody>
          <a:bodyPr lIns="91440" tIns="0" rIns="91440" bIns="0" rtlCol="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ES" noProof="0"/>
              <a:t>Haga clic para modificar los estilos de texto del patrón</a:t>
            </a:r>
          </a:p>
        </p:txBody>
      </p:sp>
      <p:sp>
        <p:nvSpPr>
          <p:cNvPr id="5" name="Marcador de fecha 4"/>
          <p:cNvSpPr>
            <a:spLocks noGrp="1"/>
          </p:cNvSpPr>
          <p:nvPr>
            <p:ph type="dt" sz="half" idx="10"/>
          </p:nvPr>
        </p:nvSpPr>
        <p:spPr/>
        <p:txBody>
          <a:bodyPr rtlCol="0"/>
          <a:lstStyle>
            <a:lvl1pPr>
              <a:defRPr>
                <a:solidFill>
                  <a:schemeClr val="bg1"/>
                </a:solidFill>
              </a:defRPr>
            </a:lvl1pPr>
          </a:lstStyle>
          <a:p>
            <a:pPr rtl="0"/>
            <a:fld id="{5A176532-3C26-418B-B78D-51AF847B2DBF}" type="datetime1">
              <a:rPr lang="es-ES" noProof="0" smtClean="0"/>
              <a:t>23/5/22</a:t>
            </a:fld>
            <a:endParaRPr lang="es-ES" noProof="0" dirty="0"/>
          </a:p>
        </p:txBody>
      </p:sp>
      <p:sp>
        <p:nvSpPr>
          <p:cNvPr id="6" name="Marcador de pie de página 5"/>
          <p:cNvSpPr>
            <a:spLocks noGrp="1"/>
          </p:cNvSpPr>
          <p:nvPr>
            <p:ph type="ftr" sz="quarter" idx="11"/>
          </p:nvPr>
        </p:nvSpPr>
        <p:spPr>
          <a:xfrm>
            <a:off x="1097279" y="6446838"/>
            <a:ext cx="6818262" cy="365125"/>
          </a:xfrm>
        </p:spPr>
        <p:txBody>
          <a:bodyPr rtlCol="0"/>
          <a:lstStyle>
            <a:lvl1pPr>
              <a:defRPr>
                <a:solidFill>
                  <a:schemeClr val="bg1"/>
                </a:solidFill>
              </a:defRPr>
            </a:lvl1pPr>
          </a:lstStyle>
          <a:p>
            <a:pPr rtl="0"/>
            <a:r>
              <a:rPr lang="es-ES" noProof="0" dirty="0"/>
              <a:t>Pie de página</a:t>
            </a:r>
          </a:p>
        </p:txBody>
      </p:sp>
      <p:sp>
        <p:nvSpPr>
          <p:cNvPr id="7" name="Marcador de número de diapositiva 6"/>
          <p:cNvSpPr>
            <a:spLocks noGrp="1"/>
          </p:cNvSpPr>
          <p:nvPr>
            <p:ph type="sldNum" sz="quarter" idx="12"/>
          </p:nvPr>
        </p:nvSpPr>
        <p:spPr/>
        <p:txBody>
          <a:bodyPr rtlCol="0"/>
          <a:lstStyle>
            <a:lvl1pPr>
              <a:defRPr>
                <a:solidFill>
                  <a:schemeClr val="bg1"/>
                </a:solidFill>
              </a:defRPr>
            </a:lvl1pPr>
          </a:lstStyle>
          <a:p>
            <a:pPr rtl="0"/>
            <a:fld id="{3A98EE3D-8CD1-4C3F-BD1C-C98C9596463C}" type="slidenum">
              <a:rPr lang="es-ES" noProof="0" smtClean="0"/>
              <a:pPr rtl="0"/>
              <a:t>‹Nº›</a:t>
            </a:fld>
            <a:endParaRPr lang="es-ES" noProof="0" dirty="0"/>
          </a:p>
        </p:txBody>
      </p:sp>
      <p:sp>
        <p:nvSpPr>
          <p:cNvPr id="9" name="Rectángulo 8">
            <a:extLst>
              <a:ext uri="{FF2B5EF4-FFF2-40B4-BE49-F238E27FC236}">
                <a16:creationId xmlns:a16="http://schemas.microsoft.com/office/drawing/2014/main" id="{B4A4DE4A-F8EF-47D5-8C37-A9021C2BB6A3}"/>
              </a:ext>
            </a:extLst>
          </p:cNvPr>
          <p:cNvSpPr/>
          <p:nvPr userDrawn="1"/>
        </p:nvSpPr>
        <p:spPr>
          <a:xfrm>
            <a:off x="3536950" y="4535901"/>
            <a:ext cx="5118100" cy="1256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spTree>
    <p:extLst>
      <p:ext uri="{BB962C8B-B14F-4D97-AF65-F5344CB8AC3E}">
        <p14:creationId xmlns:p14="http://schemas.microsoft.com/office/powerpoint/2010/main" val="5986956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a:t>Haga clic para modificar el estilo de título del patrón</a:t>
            </a:r>
            <a:endParaRPr lang="es-ES" noProof="0" dirty="0"/>
          </a:p>
        </p:txBody>
      </p:sp>
      <p:sp>
        <p:nvSpPr>
          <p:cNvPr id="3" name="Marcador de posición de texto vertical 2"/>
          <p:cNvSpPr>
            <a:spLocks noGrp="1"/>
          </p:cNvSpPr>
          <p:nvPr>
            <p:ph type="body" orient="vert" idx="1"/>
          </p:nvPr>
        </p:nvSpPr>
        <p:spPr/>
        <p:txBody>
          <a:bodyPr vert="eaVert" lIns="45720" tIns="0" rIns="45720" bIns="0"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7" name="Marcador de fecha 6">
            <a:extLst>
              <a:ext uri="{FF2B5EF4-FFF2-40B4-BE49-F238E27FC236}">
                <a16:creationId xmlns:a16="http://schemas.microsoft.com/office/drawing/2014/main" id="{7D5506EE-1026-4F35-9ACC-BD05BE0F9B36}"/>
              </a:ext>
            </a:extLst>
          </p:cNvPr>
          <p:cNvSpPr>
            <a:spLocks noGrp="1"/>
          </p:cNvSpPr>
          <p:nvPr>
            <p:ph type="dt" sz="half" idx="10"/>
          </p:nvPr>
        </p:nvSpPr>
        <p:spPr/>
        <p:txBody>
          <a:bodyPr rtlCol="0"/>
          <a:lstStyle/>
          <a:p>
            <a:pPr rtl="0"/>
            <a:fld id="{FA9F1920-5CAD-40D9-875E-0DBDF695FDC3}" type="datetime1">
              <a:rPr lang="es-ES" noProof="0" smtClean="0"/>
              <a:t>23/5/22</a:t>
            </a:fld>
            <a:endParaRPr lang="es-ES" noProof="0" dirty="0"/>
          </a:p>
        </p:txBody>
      </p:sp>
      <p:sp>
        <p:nvSpPr>
          <p:cNvPr id="8" name="Marcador de pie de página 7">
            <a:extLst>
              <a:ext uri="{FF2B5EF4-FFF2-40B4-BE49-F238E27FC236}">
                <a16:creationId xmlns:a16="http://schemas.microsoft.com/office/drawing/2014/main" id="{B7696E5F-8D95-4450-AE52-5438E6EDE2BF}"/>
              </a:ext>
            </a:extLst>
          </p:cNvPr>
          <p:cNvSpPr>
            <a:spLocks noGrp="1"/>
          </p:cNvSpPr>
          <p:nvPr>
            <p:ph type="ftr" sz="quarter" idx="11"/>
          </p:nvPr>
        </p:nvSpPr>
        <p:spPr/>
        <p:txBody>
          <a:bodyPr rtlCol="0"/>
          <a:lstStyle/>
          <a:p>
            <a:pPr rtl="0"/>
            <a:r>
              <a:rPr lang="es-ES" noProof="0" dirty="0"/>
              <a:t>Pie de página</a:t>
            </a:r>
          </a:p>
        </p:txBody>
      </p:sp>
      <p:sp>
        <p:nvSpPr>
          <p:cNvPr id="9" name="Marcador de número de diapositiva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rtlCol="0"/>
          <a:lstStyle/>
          <a:p>
            <a:pPr rtl="0"/>
            <a:fld id="{3A98EE3D-8CD1-4C3F-BD1C-C98C9596463C}" type="slidenum">
              <a:rPr lang="es-ES" noProof="0" smtClean="0"/>
              <a:t>‹Nº›</a:t>
            </a:fld>
            <a:endParaRPr lang="es-ES" noProof="0" dirty="0"/>
          </a:p>
        </p:txBody>
      </p:sp>
    </p:spTree>
    <p:extLst>
      <p:ext uri="{BB962C8B-B14F-4D97-AF65-F5344CB8AC3E}">
        <p14:creationId xmlns:p14="http://schemas.microsoft.com/office/powerpoint/2010/main" val="5560409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1346200"/>
            <a:ext cx="2448033" cy="4530725"/>
          </a:xfrm>
        </p:spPr>
        <p:txBody>
          <a:bodyPr vert="eaVert" rtlCol="0"/>
          <a:lstStyle/>
          <a:p>
            <a:pPr rtl="0"/>
            <a:r>
              <a:rPr lang="es-ES" noProof="0"/>
              <a:t>Haga clic para modificar el estilo de título del patrón</a:t>
            </a:r>
            <a:endParaRPr lang="es-ES" noProof="0" dirty="0"/>
          </a:p>
        </p:txBody>
      </p:sp>
      <p:sp>
        <p:nvSpPr>
          <p:cNvPr id="3" name="Marcador de posición de texto vertical 2"/>
          <p:cNvSpPr>
            <a:spLocks noGrp="1"/>
          </p:cNvSpPr>
          <p:nvPr>
            <p:ph type="body" orient="vert" idx="1"/>
          </p:nvPr>
        </p:nvSpPr>
        <p:spPr>
          <a:xfrm>
            <a:off x="1092200" y="1346200"/>
            <a:ext cx="7480300" cy="4530723"/>
          </a:xfrm>
        </p:spPr>
        <p:txBody>
          <a:bodyPr vert="eaVert" lIns="45720" tIns="0" rIns="45720" bIns="0"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7" name="Marcador de fecha 6">
            <a:extLst>
              <a:ext uri="{FF2B5EF4-FFF2-40B4-BE49-F238E27FC236}">
                <a16:creationId xmlns:a16="http://schemas.microsoft.com/office/drawing/2014/main" id="{AF33D6B0-F070-45C4-A472-19F432BE3932}"/>
              </a:ext>
            </a:extLst>
          </p:cNvPr>
          <p:cNvSpPr>
            <a:spLocks noGrp="1"/>
          </p:cNvSpPr>
          <p:nvPr>
            <p:ph type="dt" sz="half" idx="10"/>
          </p:nvPr>
        </p:nvSpPr>
        <p:spPr/>
        <p:txBody>
          <a:bodyPr rtlCol="0"/>
          <a:lstStyle/>
          <a:p>
            <a:pPr rtl="0"/>
            <a:fld id="{8B68A775-6EE5-4AA5-AD9F-BA353347F31F}" type="datetime1">
              <a:rPr lang="es-ES" noProof="0" smtClean="0"/>
              <a:t>23/5/22</a:t>
            </a:fld>
            <a:endParaRPr lang="es-ES" noProof="0" dirty="0"/>
          </a:p>
        </p:txBody>
      </p:sp>
      <p:sp>
        <p:nvSpPr>
          <p:cNvPr id="8" name="Marcador de pie de página 7">
            <a:extLst>
              <a:ext uri="{FF2B5EF4-FFF2-40B4-BE49-F238E27FC236}">
                <a16:creationId xmlns:a16="http://schemas.microsoft.com/office/drawing/2014/main" id="{9975399F-DAB2-410D-967F-ED17E6F796E7}"/>
              </a:ext>
            </a:extLst>
          </p:cNvPr>
          <p:cNvSpPr>
            <a:spLocks noGrp="1"/>
          </p:cNvSpPr>
          <p:nvPr>
            <p:ph type="ftr" sz="quarter" idx="11"/>
          </p:nvPr>
        </p:nvSpPr>
        <p:spPr/>
        <p:txBody>
          <a:bodyPr rtlCol="0"/>
          <a:lstStyle/>
          <a:p>
            <a:pPr rtl="0"/>
            <a:r>
              <a:rPr lang="es-ES" noProof="0" dirty="0"/>
              <a:t>Pie de página</a:t>
            </a:r>
          </a:p>
        </p:txBody>
      </p:sp>
      <p:sp>
        <p:nvSpPr>
          <p:cNvPr id="10" name="Marcador de número de diapositiva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rtlCol="0"/>
          <a:lstStyle/>
          <a:p>
            <a:pPr rtl="0"/>
            <a:fld id="{3A98EE3D-8CD1-4C3F-BD1C-C98C9596463C}" type="slidenum">
              <a:rPr lang="es-ES" noProof="0" smtClean="0"/>
              <a:t>‹Nº›</a:t>
            </a:fld>
            <a:endParaRPr lang="es-ES" noProof="0" dirty="0"/>
          </a:p>
        </p:txBody>
      </p:sp>
      <p:sp>
        <p:nvSpPr>
          <p:cNvPr id="14" name="Rectángulo 13">
            <a:extLst>
              <a:ext uri="{FF2B5EF4-FFF2-40B4-BE49-F238E27FC236}">
                <a16:creationId xmlns:a16="http://schemas.microsoft.com/office/drawing/2014/main" id="{6B443CC6-CDCA-4595-ADAE-DCB961FF1A8E}"/>
              </a:ext>
            </a:extLst>
          </p:cNvPr>
          <p:cNvSpPr/>
          <p:nvPr userDrawn="1"/>
        </p:nvSpPr>
        <p:spPr>
          <a:xfrm rot="16200000">
            <a:off x="8871481" y="-146580"/>
            <a:ext cx="1036320" cy="132948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spTree>
    <p:extLst>
      <p:ext uri="{BB962C8B-B14F-4D97-AF65-F5344CB8AC3E}">
        <p14:creationId xmlns:p14="http://schemas.microsoft.com/office/powerpoint/2010/main" val="29406879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Paralelogramo 14">
            <a:extLst>
              <a:ext uri="{FF2B5EF4-FFF2-40B4-BE49-F238E27FC236}">
                <a16:creationId xmlns:a16="http://schemas.microsoft.com/office/drawing/2014/main" id="{D20796F3-5674-4AF5-9623-575731F82E52}"/>
              </a:ext>
            </a:extLst>
          </p:cNvPr>
          <p:cNvSpPr/>
          <p:nvPr userDrawn="1"/>
        </p:nvSpPr>
        <p:spPr>
          <a:xfrm>
            <a:off x="46672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s-ES" noProof="0" dirty="0"/>
          </a:p>
        </p:txBody>
      </p:sp>
      <p:sp>
        <p:nvSpPr>
          <p:cNvPr id="2" name="Marcador de título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pPr rtl="0"/>
            <a:r>
              <a:rPr lang="es-ES" noProof="0" dirty="0"/>
              <a:t>Haga clic para modificar el estilo de título del patrón</a:t>
            </a:r>
          </a:p>
        </p:txBody>
      </p:sp>
      <p:sp>
        <p:nvSpPr>
          <p:cNvPr id="3" name="Marcador de texto 2"/>
          <p:cNvSpPr>
            <a:spLocks noGrp="1"/>
          </p:cNvSpPr>
          <p:nvPr>
            <p:ph type="body" idx="1"/>
          </p:nvPr>
        </p:nvSpPr>
        <p:spPr>
          <a:xfrm>
            <a:off x="1216548" y="2108201"/>
            <a:ext cx="10058400" cy="3760891"/>
          </a:xfrm>
          <a:prstGeom prst="rect">
            <a:avLst/>
          </a:prstGeom>
        </p:spPr>
        <p:txBody>
          <a:bodyPr vert="horz" lIns="0" tIns="45720" rIns="0" bIns="45720" rtlCol="0">
            <a:normAutofit/>
          </a:bodyPr>
          <a:lstStyle/>
          <a:p>
            <a:pPr lvl="0" rtl="0"/>
            <a:r>
              <a:rPr lang="es-ES" noProof="0" dirty="0"/>
              <a:t>Haga clic para modificar los estilos de texto del patrón</a:t>
            </a:r>
          </a:p>
          <a:p>
            <a:pPr lvl="1" rtl="0"/>
            <a:r>
              <a:rPr lang="es-ES" noProof="0" dirty="0"/>
              <a:t>Segundo nivel</a:t>
            </a:r>
          </a:p>
          <a:p>
            <a:pPr lvl="2" rtl="0"/>
            <a:r>
              <a:rPr lang="es-ES" noProof="0" dirty="0"/>
              <a:t>Tercer nivel</a:t>
            </a:r>
          </a:p>
          <a:p>
            <a:pPr lvl="3" rtl="0"/>
            <a:r>
              <a:rPr lang="es-ES" noProof="0" dirty="0"/>
              <a:t>Cuarto nivel</a:t>
            </a:r>
          </a:p>
          <a:p>
            <a:pPr lvl="4" rtl="0"/>
            <a:r>
              <a:rPr lang="es-ES" noProof="0" dirty="0"/>
              <a:t>Quinto nivel</a:t>
            </a:r>
          </a:p>
        </p:txBody>
      </p:sp>
      <p:sp>
        <p:nvSpPr>
          <p:cNvPr id="4" name="Marcador de fecha 3"/>
          <p:cNvSpPr>
            <a:spLocks noGrp="1"/>
          </p:cNvSpPr>
          <p:nvPr>
            <p:ph type="dt" sz="half" idx="2"/>
          </p:nvPr>
        </p:nvSpPr>
        <p:spPr>
          <a:xfrm>
            <a:off x="6834126" y="6446838"/>
            <a:ext cx="258485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pPr rtl="0"/>
            <a:fld id="{C0FCDE46-386F-4D8B-915D-AF4E96FAE0AB}" type="datetime1">
              <a:rPr lang="es-ES" noProof="0" smtClean="0"/>
              <a:t>23/5/22</a:t>
            </a:fld>
            <a:endParaRPr lang="es-ES" noProof="0" dirty="0"/>
          </a:p>
        </p:txBody>
      </p:sp>
      <p:sp>
        <p:nvSpPr>
          <p:cNvPr id="5" name="Marcador de pie de página 4"/>
          <p:cNvSpPr>
            <a:spLocks noGrp="1"/>
          </p:cNvSpPr>
          <p:nvPr>
            <p:ph type="ftr" sz="quarter" idx="3"/>
          </p:nvPr>
        </p:nvSpPr>
        <p:spPr>
          <a:xfrm>
            <a:off x="1097279" y="6446838"/>
            <a:ext cx="4846321" cy="365125"/>
          </a:xfrm>
          <a:prstGeom prst="rect">
            <a:avLst/>
          </a:prstGeom>
        </p:spPr>
        <p:txBody>
          <a:bodyPr vert="horz" lIns="91440" tIns="45720" rIns="91440" bIns="45720" rtlCol="0" anchor="ctr"/>
          <a:lstStyle>
            <a:lvl1pPr algn="l">
              <a:defRPr sz="900" cap="all" baseline="0">
                <a:solidFill>
                  <a:schemeClr val="tx1">
                    <a:lumMod val="75000"/>
                    <a:lumOff val="25000"/>
                  </a:schemeClr>
                </a:solidFill>
              </a:defRPr>
            </a:lvl1pPr>
          </a:lstStyle>
          <a:p>
            <a:pPr rtl="0"/>
            <a:r>
              <a:rPr lang="es-ES" noProof="0" dirty="0"/>
              <a:t>Pie de página</a:t>
            </a:r>
          </a:p>
        </p:txBody>
      </p:sp>
      <p:sp>
        <p:nvSpPr>
          <p:cNvPr id="6" name="Marcador de número de diapositiva 5"/>
          <p:cNvSpPr>
            <a:spLocks noGrp="1"/>
          </p:cNvSpPr>
          <p:nvPr>
            <p:ph type="sldNum" sz="quarter" idx="4"/>
          </p:nvPr>
        </p:nvSpPr>
        <p:spPr>
          <a:xfrm>
            <a:off x="10375670" y="6446838"/>
            <a:ext cx="780010" cy="365125"/>
          </a:xfrm>
          <a:prstGeom prst="rect">
            <a:avLst/>
          </a:prstGeom>
        </p:spPr>
        <p:txBody>
          <a:bodyPr vert="horz" lIns="91440" tIns="45720" rIns="91440" bIns="45720" rtlCol="0" anchor="ctr"/>
          <a:lstStyle>
            <a:lvl1pPr algn="r">
              <a:defRPr sz="1050">
                <a:solidFill>
                  <a:schemeClr val="tx1">
                    <a:lumMod val="75000"/>
                    <a:lumOff val="25000"/>
                  </a:schemeClr>
                </a:solidFill>
              </a:defRPr>
            </a:lvl1pPr>
          </a:lstStyle>
          <a:p>
            <a:pPr rtl="0"/>
            <a:fld id="{3A98EE3D-8CD1-4C3F-BD1C-C98C9596463C}" type="slidenum">
              <a:rPr lang="es-ES" noProof="0" smtClean="0"/>
              <a:pPr rtl="0"/>
              <a:t>‹Nº›</a:t>
            </a:fld>
            <a:endParaRPr lang="es-ES" noProof="0" dirty="0"/>
          </a:p>
        </p:txBody>
      </p:sp>
      <p:sp>
        <p:nvSpPr>
          <p:cNvPr id="8" name="Rectángulo 7">
            <a:extLst>
              <a:ext uri="{FF2B5EF4-FFF2-40B4-BE49-F238E27FC236}">
                <a16:creationId xmlns:a16="http://schemas.microsoft.com/office/drawing/2014/main" id="{0F25E55C-1C16-46C6-B789-A4B2BCEF8F86}"/>
              </a:ext>
            </a:extLst>
          </p:cNvPr>
          <p:cNvSpPr/>
          <p:nvPr userDrawn="1"/>
        </p:nvSpPr>
        <p:spPr>
          <a:xfrm>
            <a:off x="0" y="1011981"/>
            <a:ext cx="1036320" cy="685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noProof="0" dirty="0"/>
          </a:p>
        </p:txBody>
      </p:sp>
    </p:spTree>
    <p:extLst>
      <p:ext uri="{BB962C8B-B14F-4D97-AF65-F5344CB8AC3E}">
        <p14:creationId xmlns:p14="http://schemas.microsoft.com/office/powerpoint/2010/main" val="1690285712"/>
      </p:ext>
    </p:extLst>
  </p:cSld>
  <p:clrMap bg1="lt1" tx1="dk1" bg2="lt2" tx2="dk2" accent1="accent1" accent2="accent2" accent3="accent3" accent4="accent4" accent5="accent5" accent6="accent6" hlink="hlink" folHlink="folHlink"/>
  <p:sldLayoutIdLst>
    <p:sldLayoutId id="2147483706" r:id="rId1"/>
    <p:sldLayoutId id="2147483718" r:id="rId2"/>
    <p:sldLayoutId id="2147483707" r:id="rId3"/>
    <p:sldLayoutId id="2147483708" r:id="rId4"/>
    <p:sldLayoutId id="2147483719" r:id="rId5"/>
    <p:sldLayoutId id="2147483709" r:id="rId6"/>
    <p:sldLayoutId id="2147483716" r:id="rId7"/>
    <p:sldLayoutId id="2147483710" r:id="rId8"/>
    <p:sldLayoutId id="2147483711" r:id="rId9"/>
    <p:sldLayoutId id="2147483712" r:id="rId10"/>
    <p:sldLayoutId id="2147483727" r:id="rId11"/>
    <p:sldLayoutId id="2147483720" r:id="rId12"/>
    <p:sldLayoutId id="2147483721" r:id="rId13"/>
    <p:sldLayoutId id="2147483725" r:id="rId14"/>
    <p:sldLayoutId id="2147483726" r:id="rId15"/>
    <p:sldLayoutId id="2147483722" r:id="rId16"/>
    <p:sldLayoutId id="2147483723" r:id="rId17"/>
    <p:sldLayoutId id="2147483715" r:id="rId18"/>
    <p:sldLayoutId id="2147483713" r:id="rId19"/>
    <p:sldLayoutId id="2147483714" r:id="rId20"/>
  </p:sldLayoutIdLst>
  <p:hf sldNum="0" hdr="0" ftr="0" dt="0"/>
  <p:txStyles>
    <p:title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p:titleStyle>
    <p:bodyStyle>
      <a:lvl1pPr marL="266700" indent="-266700" algn="l" defTabSz="914400" rtl="0" eaLnBrk="1" latinLnBrk="0" hangingPunct="1">
        <a:lnSpc>
          <a:spcPct val="100000"/>
        </a:lnSpc>
        <a:spcBef>
          <a:spcPts val="1200"/>
        </a:spcBef>
        <a:spcAft>
          <a:spcPts val="200"/>
        </a:spcAft>
        <a:buClr>
          <a:schemeClr val="accent1"/>
        </a:buClr>
        <a:buSzPct val="100000"/>
        <a:buFont typeface="Wingdings" panose="05000000000000000000" pitchFamily="2" charset="2"/>
        <a:buChar char="§"/>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87" userDrawn="1">
          <p15:clr>
            <a:srgbClr val="F26B43"/>
          </p15:clr>
        </p15:guide>
        <p15:guide id="2" pos="688" userDrawn="1">
          <p15:clr>
            <a:srgbClr val="F26B43"/>
          </p15:clr>
        </p15:guide>
        <p15:guide id="3" pos="7038" userDrawn="1">
          <p15:clr>
            <a:srgbClr val="F26B43"/>
          </p15:clr>
        </p15:guide>
        <p15:guide id="4" orient="horz" pos="3702" userDrawn="1">
          <p15:clr>
            <a:srgbClr val="F26B43"/>
          </p15:clr>
        </p15:guide>
        <p15:guide id="5" orient="horz" pos="4065"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3.xml"/></Relationships>
</file>

<file path=ppt/slides/_rels/slide120.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3.xml"/></Relationships>
</file>

<file path=ppt/slides/_rels/slide122.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3.xml"/></Relationships>
</file>

<file path=ppt/slides/_rels/slide123.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3.xml"/></Relationships>
</file>

<file path=ppt/slides/_rels/slide124.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3.xml"/></Relationships>
</file>

<file path=ppt/slides/_rels/slide125.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3.xml"/></Relationships>
</file>

<file path=ppt/slides/_rels/slide126.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3.xml"/></Relationships>
</file>

<file path=ppt/slides/_rels/slide127.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3.xml"/></Relationships>
</file>

<file path=ppt/slides/_rels/slide128.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3.xml"/></Relationships>
</file>

<file path=ppt/slides/_rels/slide129.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3.xml"/></Relationships>
</file>

<file path=ppt/slides/_rels/slide130.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3.xml"/></Relationships>
</file>

<file path=ppt/slides/_rels/slide131.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3.xml"/></Relationships>
</file>

<file path=ppt/slides/_rels/slide132.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3.xml"/></Relationships>
</file>

<file path=ppt/slides/_rels/slide133.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3.xml"/></Relationships>
</file>

<file path=ppt/slides/_rels/slide134.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3.xml"/></Relationships>
</file>

<file path=ppt/slides/_rels/slide135.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10.xml"/></Relationships>
</file>

<file path=ppt/slides/_rels/slide136.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13.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8.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3.xml"/></Relationships>
</file>

<file path=ppt/slides/_rels/slide139.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3.xml"/></Relationships>
</file>

<file path=ppt/slides/_rels/slide140.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6.xml"/></Relationships>
</file>

<file path=ppt/slides/_rels/slide141.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3.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4.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3.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6.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3.xml"/></Relationships>
</file>

<file path=ppt/slides/_rels/slide14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8.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3.xml"/></Relationships>
</file>

<file path=ppt/slides/_rels/slide149.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3.xml"/></Relationships>
</file>

<file path=ppt/slides/_rels/slide150.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3.xml"/></Relationships>
</file>

<file path=ppt/slides/_rels/slide151.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3.xml"/></Relationships>
</file>

<file path=ppt/slides/_rels/slide152.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3.xml"/></Relationships>
</file>

<file path=ppt/slides/_rels/slide153.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3.xml"/></Relationships>
</file>

<file path=ppt/slides/_rels/slide154.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3.xml"/></Relationships>
</file>

<file path=ppt/slides/_rels/slide155.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3.xml"/></Relationships>
</file>

<file path=ppt/slides/_rels/slide156.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3.xml"/></Relationships>
</file>

<file path=ppt/slides/_rels/slide157.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3.xml"/></Relationships>
</file>

<file path=ppt/slides/_rels/slide158.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3.xml"/></Relationships>
</file>

<file path=ppt/slides/_rels/slide159.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3.xml"/></Relationships>
</file>

<file path=ppt/slides/_rels/slide160.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3.xml"/></Relationships>
</file>

<file path=ppt/slides/_rels/slide161.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3.xml"/></Relationships>
</file>

<file path=ppt/slides/_rels/slide162.xml.rels><?xml version="1.0" encoding="UTF-8" standalone="yes"?>
<Relationships xmlns="http://schemas.openxmlformats.org/package/2006/relationships"><Relationship Id="rId2" Type="http://schemas.openxmlformats.org/officeDocument/2006/relationships/image" Target="../media/image152.png"/><Relationship Id="rId1" Type="http://schemas.openxmlformats.org/officeDocument/2006/relationships/slideLayout" Target="../slideLayouts/slideLayout3.xml"/></Relationships>
</file>

<file path=ppt/slides/_rels/slide163.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3.xml"/></Relationships>
</file>

<file path=ppt/slides/_rels/slide164.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3.xml"/></Relationships>
</file>

<file path=ppt/slides/_rels/slide165.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3.xml"/></Relationships>
</file>

<file path=ppt/slides/_rels/slide16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6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3.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69.xml.rels><?xml version="1.0" encoding="UTF-8" standalone="yes"?>
<Relationships xmlns="http://schemas.openxmlformats.org/package/2006/relationships"><Relationship Id="rId2" Type="http://schemas.openxmlformats.org/officeDocument/2006/relationships/image" Target="../media/image155.jpeg"/><Relationship Id="rId1" Type="http://schemas.openxmlformats.org/officeDocument/2006/relationships/slideLayout" Target="../slideLayouts/slideLayout3.xml"/></Relationships>
</file>

<file path=ppt/slides/_rels/slide170.xml.rels><?xml version="1.0" encoding="UTF-8" standalone="yes"?>
<Relationships xmlns="http://schemas.openxmlformats.org/package/2006/relationships"><Relationship Id="rId2" Type="http://schemas.openxmlformats.org/officeDocument/2006/relationships/image" Target="../media/image156.png"/><Relationship Id="rId1" Type="http://schemas.openxmlformats.org/officeDocument/2006/relationships/slideLayout" Target="../slideLayouts/slideLayout3.xml"/></Relationships>
</file>

<file path=ppt/slides/_rels/slide171.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3.xml"/></Relationships>
</file>

<file path=ppt/slides/_rels/slide172.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3.xml"/></Relationships>
</file>

<file path=ppt/slides/_rels/slide173.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159.png"/><Relationship Id="rId1" Type="http://schemas.openxmlformats.org/officeDocument/2006/relationships/slideLayout" Target="../slideLayouts/slideLayout3.xml"/></Relationships>
</file>

<file path=ppt/slides/_rels/slide174.xml.rels><?xml version="1.0" encoding="UTF-8" standalone="yes"?>
<Relationships xmlns="http://schemas.openxmlformats.org/package/2006/relationships"><Relationship Id="rId2" Type="http://schemas.openxmlformats.org/officeDocument/2006/relationships/image" Target="../media/image161.png"/><Relationship Id="rId1" Type="http://schemas.openxmlformats.org/officeDocument/2006/relationships/slideLayout" Target="../slideLayouts/slideLayout3.xml"/></Relationships>
</file>

<file path=ppt/slides/_rels/slide175.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62.png"/><Relationship Id="rId1" Type="http://schemas.openxmlformats.org/officeDocument/2006/relationships/slideLayout" Target="../slideLayouts/slideLayout3.xml"/></Relationships>
</file>

<file path=ppt/slides/_rels/slide176.xml.rels><?xml version="1.0" encoding="UTF-8" standalone="yes"?>
<Relationships xmlns="http://schemas.openxmlformats.org/package/2006/relationships"><Relationship Id="rId2" Type="http://schemas.openxmlformats.org/officeDocument/2006/relationships/image" Target="../media/image164.png"/><Relationship Id="rId1" Type="http://schemas.openxmlformats.org/officeDocument/2006/relationships/slideLayout" Target="../slideLayouts/slideLayout3.xml"/></Relationships>
</file>

<file path=ppt/slides/_rels/slide177.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14.xml"/></Relationships>
</file>

<file path=ppt/slides/_rels/slide178.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12.xml"/></Relationships>
</file>

<file path=ppt/slides/_rels/slide179.xml.rels><?xml version="1.0" encoding="UTF-8" standalone="yes"?>
<Relationships xmlns="http://schemas.openxmlformats.org/package/2006/relationships"><Relationship Id="rId2" Type="http://schemas.openxmlformats.org/officeDocument/2006/relationships/image" Target="../media/image167.png"/><Relationship Id="rId1" Type="http://schemas.openxmlformats.org/officeDocument/2006/relationships/slideLayout" Target="../slideLayouts/slideLayout3.xml"/></Relationships>
</file>

<file path=ppt/slides/_rels/slide180.xml.rels><?xml version="1.0" encoding="UTF-8" standalone="yes"?>
<Relationships xmlns="http://schemas.openxmlformats.org/package/2006/relationships"><Relationship Id="rId2" Type="http://schemas.openxmlformats.org/officeDocument/2006/relationships/image" Target="../media/image168.png"/><Relationship Id="rId1" Type="http://schemas.openxmlformats.org/officeDocument/2006/relationships/slideLayout" Target="../slideLayouts/slideLayout3.xml"/></Relationships>
</file>

<file path=ppt/slides/_rels/slide181.xml.rels><?xml version="1.0" encoding="UTF-8" standalone="yes"?>
<Relationships xmlns="http://schemas.openxmlformats.org/package/2006/relationships"><Relationship Id="rId2" Type="http://schemas.openxmlformats.org/officeDocument/2006/relationships/image" Target="../media/image169.png"/><Relationship Id="rId1" Type="http://schemas.openxmlformats.org/officeDocument/2006/relationships/slideLayout" Target="../slideLayouts/slideLayout3.xml"/></Relationships>
</file>

<file path=ppt/slides/_rels/slide182.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3.xml"/></Relationships>
</file>

<file path=ppt/slides/_rels/slide183.xml.rels><?xml version="1.0" encoding="UTF-8" standalone="yes"?>
<Relationships xmlns="http://schemas.openxmlformats.org/package/2006/relationships"><Relationship Id="rId2" Type="http://schemas.openxmlformats.org/officeDocument/2006/relationships/image" Target="../media/image171.png"/><Relationship Id="rId1" Type="http://schemas.openxmlformats.org/officeDocument/2006/relationships/slideLayout" Target="../slideLayouts/slideLayout3.xml"/></Relationships>
</file>

<file path=ppt/slides/_rels/slide184.xml.rels><?xml version="1.0" encoding="UTF-8" standalone="yes"?>
<Relationships xmlns="http://schemas.openxmlformats.org/package/2006/relationships"><Relationship Id="rId2" Type="http://schemas.openxmlformats.org/officeDocument/2006/relationships/image" Target="../media/image172.png"/><Relationship Id="rId1" Type="http://schemas.openxmlformats.org/officeDocument/2006/relationships/slideLayout" Target="../slideLayouts/slideLayout3.xml"/></Relationships>
</file>

<file path=ppt/slides/_rels/slide185.xml.rels><?xml version="1.0" encoding="UTF-8" standalone="yes"?>
<Relationships xmlns="http://schemas.openxmlformats.org/package/2006/relationships"><Relationship Id="rId2" Type="http://schemas.openxmlformats.org/officeDocument/2006/relationships/image" Target="../media/image173.png"/><Relationship Id="rId1" Type="http://schemas.openxmlformats.org/officeDocument/2006/relationships/slideLayout" Target="../slideLayouts/slideLayout3.xml"/></Relationships>
</file>

<file path=ppt/slides/_rels/slide186.xml.rels><?xml version="1.0" encoding="UTF-8" standalone="yes"?>
<Relationships xmlns="http://schemas.openxmlformats.org/package/2006/relationships"><Relationship Id="rId2" Type="http://schemas.openxmlformats.org/officeDocument/2006/relationships/image" Target="../media/image174.png"/><Relationship Id="rId1" Type="http://schemas.openxmlformats.org/officeDocument/2006/relationships/slideLayout" Target="../slideLayouts/slideLayout3.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8.xml.rels><?xml version="1.0" encoding="UTF-8" standalone="yes"?>
<Relationships xmlns="http://schemas.openxmlformats.org/package/2006/relationships"><Relationship Id="rId2" Type="http://schemas.openxmlformats.org/officeDocument/2006/relationships/image" Target="../media/image175.png"/><Relationship Id="rId1" Type="http://schemas.openxmlformats.org/officeDocument/2006/relationships/slideLayout" Target="../slideLayouts/slideLayout3.xml"/></Relationships>
</file>

<file path=ppt/slides/_rels/slide189.xml.rels><?xml version="1.0" encoding="UTF-8" standalone="yes"?>
<Relationships xmlns="http://schemas.openxmlformats.org/package/2006/relationships"><Relationship Id="rId2" Type="http://schemas.openxmlformats.org/officeDocument/2006/relationships/image" Target="../media/image176.png"/><Relationship Id="rId1" Type="http://schemas.openxmlformats.org/officeDocument/2006/relationships/slideLayout" Target="../slideLayouts/slideLayout3.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1.xml.rels><?xml version="1.0" encoding="UTF-8" standalone="yes"?>
<Relationships xmlns="http://schemas.openxmlformats.org/package/2006/relationships"><Relationship Id="rId2" Type="http://schemas.openxmlformats.org/officeDocument/2006/relationships/image" Target="../media/image177.png"/><Relationship Id="rId1" Type="http://schemas.openxmlformats.org/officeDocument/2006/relationships/slideLayout" Target="../slideLayouts/slideLayout3.xml"/></Relationships>
</file>

<file path=ppt/slides/_rels/slide192.xml.rels><?xml version="1.0" encoding="UTF-8" standalone="yes"?>
<Relationships xmlns="http://schemas.openxmlformats.org/package/2006/relationships"><Relationship Id="rId2" Type="http://schemas.openxmlformats.org/officeDocument/2006/relationships/image" Target="../media/image178.png"/><Relationship Id="rId1" Type="http://schemas.openxmlformats.org/officeDocument/2006/relationships/slideLayout" Target="../slideLayouts/slideLayout3.xml"/></Relationships>
</file>

<file path=ppt/slides/_rels/slide193.xml.rels><?xml version="1.0" encoding="UTF-8" standalone="yes"?>
<Relationships xmlns="http://schemas.openxmlformats.org/package/2006/relationships"><Relationship Id="rId2" Type="http://schemas.openxmlformats.org/officeDocument/2006/relationships/image" Target="../media/image179.png"/><Relationship Id="rId1" Type="http://schemas.openxmlformats.org/officeDocument/2006/relationships/slideLayout" Target="../slideLayouts/slideLayout3.xml"/></Relationships>
</file>

<file path=ppt/slides/_rels/slide194.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3.xml"/></Relationships>
</file>

<file path=ppt/slides/_rels/slide195.xml.rels><?xml version="1.0" encoding="UTF-8" standalone="yes"?>
<Relationships xmlns="http://schemas.openxmlformats.org/package/2006/relationships"><Relationship Id="rId2" Type="http://schemas.openxmlformats.org/officeDocument/2006/relationships/image" Target="../media/image181.png"/><Relationship Id="rId1" Type="http://schemas.openxmlformats.org/officeDocument/2006/relationships/slideLayout" Target="../slideLayouts/slideLayout3.xml"/></Relationships>
</file>

<file path=ppt/slides/_rels/slide196.xml.rels><?xml version="1.0" encoding="UTF-8" standalone="yes"?>
<Relationships xmlns="http://schemas.openxmlformats.org/package/2006/relationships"><Relationship Id="rId2" Type="http://schemas.openxmlformats.org/officeDocument/2006/relationships/image" Target="../media/image182.png"/><Relationship Id="rId1" Type="http://schemas.openxmlformats.org/officeDocument/2006/relationships/slideLayout" Target="../slideLayouts/slideLayout3.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9.xml.rels><?xml version="1.0" encoding="UTF-8" standalone="yes"?>
<Relationships xmlns="http://schemas.openxmlformats.org/package/2006/relationships"><Relationship Id="rId2" Type="http://schemas.openxmlformats.org/officeDocument/2006/relationships/image" Target="../media/image183.png"/><Relationship Id="rId1" Type="http://schemas.openxmlformats.org/officeDocument/2006/relationships/slideLayout" Target="../slideLayouts/slideLayout3.xml"/></Relationships>
</file>

<file path=ppt/slides/_rels/slide200.xml.rels><?xml version="1.0" encoding="UTF-8" standalone="yes"?>
<Relationships xmlns="http://schemas.openxmlformats.org/package/2006/relationships"><Relationship Id="rId2" Type="http://schemas.openxmlformats.org/officeDocument/2006/relationships/image" Target="../media/image184.png"/><Relationship Id="rId1" Type="http://schemas.openxmlformats.org/officeDocument/2006/relationships/slideLayout" Target="../slideLayouts/slideLayout3.xml"/></Relationships>
</file>

<file path=ppt/slides/_rels/slide201.xml.rels><?xml version="1.0" encoding="UTF-8" standalone="yes"?>
<Relationships xmlns="http://schemas.openxmlformats.org/package/2006/relationships"><Relationship Id="rId2" Type="http://schemas.openxmlformats.org/officeDocument/2006/relationships/image" Target="../media/image185.png"/><Relationship Id="rId1" Type="http://schemas.openxmlformats.org/officeDocument/2006/relationships/slideLayout" Target="../slideLayouts/slideLayout3.xml"/></Relationships>
</file>

<file path=ppt/slides/_rels/slide202.xml.rels><?xml version="1.0" encoding="UTF-8" standalone="yes"?>
<Relationships xmlns="http://schemas.openxmlformats.org/package/2006/relationships"><Relationship Id="rId2" Type="http://schemas.openxmlformats.org/officeDocument/2006/relationships/image" Target="../media/image186.png"/><Relationship Id="rId1" Type="http://schemas.openxmlformats.org/officeDocument/2006/relationships/slideLayout" Target="../slideLayouts/slideLayout6.xml"/></Relationships>
</file>

<file path=ppt/slides/_rels/slide203.xml.rels><?xml version="1.0" encoding="UTF-8" standalone="yes"?>
<Relationships xmlns="http://schemas.openxmlformats.org/package/2006/relationships"><Relationship Id="rId2" Type="http://schemas.openxmlformats.org/officeDocument/2006/relationships/image" Target="../media/image187.png"/><Relationship Id="rId1" Type="http://schemas.openxmlformats.org/officeDocument/2006/relationships/slideLayout" Target="../slideLayouts/slideLayout6.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5.xml.rels><?xml version="1.0" encoding="UTF-8" standalone="yes"?>
<Relationships xmlns="http://schemas.openxmlformats.org/package/2006/relationships"><Relationship Id="rId2" Type="http://schemas.openxmlformats.org/officeDocument/2006/relationships/image" Target="../media/image188.png"/><Relationship Id="rId1" Type="http://schemas.openxmlformats.org/officeDocument/2006/relationships/slideLayout" Target="../slideLayouts/slideLayout11.xml"/></Relationships>
</file>

<file path=ppt/slides/_rels/slide206.xml.rels><?xml version="1.0" encoding="UTF-8" standalone="yes"?>
<Relationships xmlns="http://schemas.openxmlformats.org/package/2006/relationships"><Relationship Id="rId2" Type="http://schemas.openxmlformats.org/officeDocument/2006/relationships/image" Target="../media/image189.jpeg"/><Relationship Id="rId1" Type="http://schemas.openxmlformats.org/officeDocument/2006/relationships/slideLayout" Target="../slideLayouts/slideLayout11.xml"/></Relationships>
</file>

<file path=ppt/slides/_rels/slide207.xml.rels><?xml version="1.0" encoding="UTF-8" standalone="yes"?>
<Relationships xmlns="http://schemas.openxmlformats.org/package/2006/relationships"><Relationship Id="rId2" Type="http://schemas.openxmlformats.org/officeDocument/2006/relationships/image" Target="../media/image190.jpeg"/><Relationship Id="rId1" Type="http://schemas.openxmlformats.org/officeDocument/2006/relationships/slideLayout" Target="../slideLayouts/slideLayout11.xml"/></Relationships>
</file>

<file path=ppt/slides/_rels/slide208.xml.rels><?xml version="1.0" encoding="UTF-8" standalone="yes"?>
<Relationships xmlns="http://schemas.openxmlformats.org/package/2006/relationships"><Relationship Id="rId2" Type="http://schemas.openxmlformats.org/officeDocument/2006/relationships/image" Target="../media/image191.png"/><Relationship Id="rId1" Type="http://schemas.openxmlformats.org/officeDocument/2006/relationships/slideLayout" Target="../slideLayouts/slideLayout11.xml"/></Relationships>
</file>

<file path=ppt/slides/_rels/slide209.xml.rels><?xml version="1.0" encoding="UTF-8" standalone="yes"?>
<Relationships xmlns="http://schemas.openxmlformats.org/package/2006/relationships"><Relationship Id="rId2" Type="http://schemas.openxmlformats.org/officeDocument/2006/relationships/image" Target="../media/image192.jpeg"/><Relationship Id="rId1" Type="http://schemas.openxmlformats.org/officeDocument/2006/relationships/slideLayout" Target="../slideLayouts/slideLayout11.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1.xml.rels><?xml version="1.0" encoding="UTF-8" standalone="yes"?>
<Relationships xmlns="http://schemas.openxmlformats.org/package/2006/relationships"><Relationship Id="rId2" Type="http://schemas.openxmlformats.org/officeDocument/2006/relationships/image" Target="../media/image193.png"/><Relationship Id="rId1" Type="http://schemas.openxmlformats.org/officeDocument/2006/relationships/slideLayout" Target="../slideLayouts/slideLayout6.xml"/></Relationships>
</file>

<file path=ppt/slides/_rels/slide212.xml.rels><?xml version="1.0" encoding="UTF-8" standalone="yes"?>
<Relationships xmlns="http://schemas.openxmlformats.org/package/2006/relationships"><Relationship Id="rId2" Type="http://schemas.openxmlformats.org/officeDocument/2006/relationships/image" Target="../media/image194.png"/><Relationship Id="rId1" Type="http://schemas.openxmlformats.org/officeDocument/2006/relationships/slideLayout" Target="../slideLayouts/slideLayout6.xml"/></Relationships>
</file>

<file path=ppt/slides/_rels/slide213.xml.rels><?xml version="1.0" encoding="UTF-8" standalone="yes"?>
<Relationships xmlns="http://schemas.openxmlformats.org/package/2006/relationships"><Relationship Id="rId2" Type="http://schemas.openxmlformats.org/officeDocument/2006/relationships/image" Target="../media/image195.png"/><Relationship Id="rId1" Type="http://schemas.openxmlformats.org/officeDocument/2006/relationships/slideLayout" Target="../slideLayouts/slideLayout6.xml"/></Relationships>
</file>

<file path=ppt/slides/_rels/slide214.xml.rels><?xml version="1.0" encoding="UTF-8" standalone="yes"?>
<Relationships xmlns="http://schemas.openxmlformats.org/package/2006/relationships"><Relationship Id="rId2" Type="http://schemas.openxmlformats.org/officeDocument/2006/relationships/image" Target="../media/image196.png"/><Relationship Id="rId1" Type="http://schemas.openxmlformats.org/officeDocument/2006/relationships/slideLayout" Target="../slideLayouts/slideLayout6.xml"/></Relationships>
</file>

<file path=ppt/slides/_rels/slide215.xml.rels><?xml version="1.0" encoding="UTF-8" standalone="yes"?>
<Relationships xmlns="http://schemas.openxmlformats.org/package/2006/relationships"><Relationship Id="rId2" Type="http://schemas.openxmlformats.org/officeDocument/2006/relationships/image" Target="../media/image197.png"/><Relationship Id="rId1" Type="http://schemas.openxmlformats.org/officeDocument/2006/relationships/slideLayout" Target="../slideLayouts/slideLayout6.xml"/></Relationships>
</file>

<file path=ppt/slides/_rels/slide216.xml.rels><?xml version="1.0" encoding="UTF-8" standalone="yes"?>
<Relationships xmlns="http://schemas.openxmlformats.org/package/2006/relationships"><Relationship Id="rId2" Type="http://schemas.openxmlformats.org/officeDocument/2006/relationships/image" Target="../media/image198.png"/><Relationship Id="rId1" Type="http://schemas.openxmlformats.org/officeDocument/2006/relationships/slideLayout" Target="../slideLayouts/slideLayout6.xml"/></Relationships>
</file>

<file path=ppt/slides/_rels/slide217.xml.rels><?xml version="1.0" encoding="UTF-8" standalone="yes"?>
<Relationships xmlns="http://schemas.openxmlformats.org/package/2006/relationships"><Relationship Id="rId2" Type="http://schemas.openxmlformats.org/officeDocument/2006/relationships/image" Target="../media/image199.png"/><Relationship Id="rId1" Type="http://schemas.openxmlformats.org/officeDocument/2006/relationships/slideLayout" Target="../slideLayouts/slideLayout6.xml"/></Relationships>
</file>

<file path=ppt/slides/_rels/slide218.xml.rels><?xml version="1.0" encoding="UTF-8" standalone="yes"?>
<Relationships xmlns="http://schemas.openxmlformats.org/package/2006/relationships"><Relationship Id="rId2" Type="http://schemas.openxmlformats.org/officeDocument/2006/relationships/image" Target="../media/image200.png"/><Relationship Id="rId1" Type="http://schemas.openxmlformats.org/officeDocument/2006/relationships/slideLayout" Target="../slideLayouts/slideLayout6.xml"/></Relationships>
</file>

<file path=ppt/slides/_rels/slide219.xml.rels><?xml version="1.0" encoding="UTF-8" standalone="yes"?>
<Relationships xmlns="http://schemas.openxmlformats.org/package/2006/relationships"><Relationship Id="rId2" Type="http://schemas.openxmlformats.org/officeDocument/2006/relationships/image" Target="../media/image201.png"/><Relationship Id="rId1" Type="http://schemas.openxmlformats.org/officeDocument/2006/relationships/slideLayout" Target="../slideLayouts/slideLayout6.xml"/></Relationships>
</file>

<file path=ppt/slides/_rels/slide220.xml.rels><?xml version="1.0" encoding="UTF-8" standalone="yes"?>
<Relationships xmlns="http://schemas.openxmlformats.org/package/2006/relationships"><Relationship Id="rId2" Type="http://schemas.openxmlformats.org/officeDocument/2006/relationships/image" Target="../media/image202.png"/><Relationship Id="rId1" Type="http://schemas.openxmlformats.org/officeDocument/2006/relationships/slideLayout" Target="../slideLayouts/slideLayout6.xml"/></Relationships>
</file>

<file path=ppt/slides/_rels/slide221.xml.rels><?xml version="1.0" encoding="UTF-8" standalone="yes"?>
<Relationships xmlns="http://schemas.openxmlformats.org/package/2006/relationships"><Relationship Id="rId2" Type="http://schemas.openxmlformats.org/officeDocument/2006/relationships/image" Target="../media/image203.png"/><Relationship Id="rId1" Type="http://schemas.openxmlformats.org/officeDocument/2006/relationships/slideLayout" Target="../slideLayouts/slideLayout6.xml"/></Relationships>
</file>

<file path=ppt/slides/_rels/slide222.xml.rels><?xml version="1.0" encoding="UTF-8" standalone="yes"?>
<Relationships xmlns="http://schemas.openxmlformats.org/package/2006/relationships"><Relationship Id="rId2" Type="http://schemas.openxmlformats.org/officeDocument/2006/relationships/image" Target="../media/image204.png"/><Relationship Id="rId1" Type="http://schemas.openxmlformats.org/officeDocument/2006/relationships/slideLayout" Target="../slideLayouts/slideLayout6.xml"/></Relationships>
</file>

<file path=ppt/slides/_rels/slide223.xml.rels><?xml version="1.0" encoding="UTF-8" standalone="yes"?>
<Relationships xmlns="http://schemas.openxmlformats.org/package/2006/relationships"><Relationship Id="rId2" Type="http://schemas.openxmlformats.org/officeDocument/2006/relationships/image" Target="../media/image205.png"/><Relationship Id="rId1" Type="http://schemas.openxmlformats.org/officeDocument/2006/relationships/slideLayout" Target="../slideLayouts/slideLayout6.xml"/></Relationships>
</file>

<file path=ppt/slides/_rels/slide224.xml.rels><?xml version="1.0" encoding="UTF-8" standalone="yes"?>
<Relationships xmlns="http://schemas.openxmlformats.org/package/2006/relationships"><Relationship Id="rId2" Type="http://schemas.openxmlformats.org/officeDocument/2006/relationships/image" Target="../media/image206.png"/><Relationship Id="rId1" Type="http://schemas.openxmlformats.org/officeDocument/2006/relationships/slideLayout" Target="../slideLayouts/slideLayout6.xml"/></Relationships>
</file>

<file path=ppt/slides/_rels/slide225.xml.rels><?xml version="1.0" encoding="UTF-8" standalone="yes"?>
<Relationships xmlns="http://schemas.openxmlformats.org/package/2006/relationships"><Relationship Id="rId2" Type="http://schemas.openxmlformats.org/officeDocument/2006/relationships/image" Target="../media/image207.png"/><Relationship Id="rId1" Type="http://schemas.openxmlformats.org/officeDocument/2006/relationships/slideLayout" Target="../slideLayouts/slideLayout6.xml"/></Relationships>
</file>

<file path=ppt/slides/_rels/slide226.xml.rels><?xml version="1.0" encoding="UTF-8" standalone="yes"?>
<Relationships xmlns="http://schemas.openxmlformats.org/package/2006/relationships"><Relationship Id="rId2" Type="http://schemas.openxmlformats.org/officeDocument/2006/relationships/image" Target="../media/image208.png"/><Relationship Id="rId1" Type="http://schemas.openxmlformats.org/officeDocument/2006/relationships/slideLayout" Target="../slideLayouts/slideLayout6.xml"/></Relationships>
</file>

<file path=ppt/slides/_rels/slide227.xml.rels><?xml version="1.0" encoding="UTF-8" standalone="yes"?>
<Relationships xmlns="http://schemas.openxmlformats.org/package/2006/relationships"><Relationship Id="rId2" Type="http://schemas.openxmlformats.org/officeDocument/2006/relationships/image" Target="../media/image209.jpeg"/><Relationship Id="rId1" Type="http://schemas.openxmlformats.org/officeDocument/2006/relationships/slideLayout" Target="../slideLayouts/slideLayout6.xml"/></Relationships>
</file>

<file path=ppt/slides/_rels/slide228.xml.rels><?xml version="1.0" encoding="UTF-8" standalone="yes"?>
<Relationships xmlns="http://schemas.openxmlformats.org/package/2006/relationships"><Relationship Id="rId2" Type="http://schemas.openxmlformats.org/officeDocument/2006/relationships/image" Target="../media/image210.png"/><Relationship Id="rId1" Type="http://schemas.openxmlformats.org/officeDocument/2006/relationships/slideLayout" Target="../slideLayouts/slideLayout6.xml"/></Relationships>
</file>

<file path=ppt/slides/_rels/slide229.xml.rels><?xml version="1.0" encoding="UTF-8" standalone="yes"?>
<Relationships xmlns="http://schemas.openxmlformats.org/package/2006/relationships"><Relationship Id="rId2" Type="http://schemas.openxmlformats.org/officeDocument/2006/relationships/image" Target="../media/image211.png"/><Relationship Id="rId1" Type="http://schemas.openxmlformats.org/officeDocument/2006/relationships/slideLayout" Target="../slideLayouts/slideLayout6.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1.xml.rels><?xml version="1.0" encoding="UTF-8" standalone="yes"?>
<Relationships xmlns="http://schemas.openxmlformats.org/package/2006/relationships"><Relationship Id="rId2" Type="http://schemas.openxmlformats.org/officeDocument/2006/relationships/image" Target="../media/image212.png"/><Relationship Id="rId1" Type="http://schemas.openxmlformats.org/officeDocument/2006/relationships/slideLayout" Target="../slideLayouts/slideLayout11.xml"/></Relationships>
</file>

<file path=ppt/slides/_rels/slide232.xml.rels><?xml version="1.0" encoding="UTF-8" standalone="yes"?>
<Relationships xmlns="http://schemas.openxmlformats.org/package/2006/relationships"><Relationship Id="rId2" Type="http://schemas.openxmlformats.org/officeDocument/2006/relationships/image" Target="../media/image213.png"/><Relationship Id="rId1" Type="http://schemas.openxmlformats.org/officeDocument/2006/relationships/slideLayout" Target="../slideLayouts/slideLayout11.xml"/></Relationships>
</file>

<file path=ppt/slides/_rels/slide233.xml.rels><?xml version="1.0" encoding="UTF-8" standalone="yes"?>
<Relationships xmlns="http://schemas.openxmlformats.org/package/2006/relationships"><Relationship Id="rId2" Type="http://schemas.openxmlformats.org/officeDocument/2006/relationships/image" Target="../media/image214.png"/><Relationship Id="rId1" Type="http://schemas.openxmlformats.org/officeDocument/2006/relationships/slideLayout" Target="../slideLayouts/slideLayout11.xml"/></Relationships>
</file>

<file path=ppt/slides/_rels/slide234.xml.rels><?xml version="1.0" encoding="UTF-8" standalone="yes"?>
<Relationships xmlns="http://schemas.openxmlformats.org/package/2006/relationships"><Relationship Id="rId2" Type="http://schemas.openxmlformats.org/officeDocument/2006/relationships/image" Target="../media/image215.png"/><Relationship Id="rId1" Type="http://schemas.openxmlformats.org/officeDocument/2006/relationships/slideLayout" Target="../slideLayouts/slideLayout11.xml"/></Relationships>
</file>

<file path=ppt/slides/_rels/slide235.xml.rels><?xml version="1.0" encoding="UTF-8" standalone="yes"?>
<Relationships xmlns="http://schemas.openxmlformats.org/package/2006/relationships"><Relationship Id="rId2" Type="http://schemas.openxmlformats.org/officeDocument/2006/relationships/image" Target="../media/image216.png"/><Relationship Id="rId1" Type="http://schemas.openxmlformats.org/officeDocument/2006/relationships/slideLayout" Target="../slideLayouts/slideLayout11.xml"/></Relationships>
</file>

<file path=ppt/slides/_rels/slide236.xml.rels><?xml version="1.0" encoding="UTF-8" standalone="yes"?>
<Relationships xmlns="http://schemas.openxmlformats.org/package/2006/relationships"><Relationship Id="rId2" Type="http://schemas.openxmlformats.org/officeDocument/2006/relationships/image" Target="../media/image217.png"/><Relationship Id="rId1" Type="http://schemas.openxmlformats.org/officeDocument/2006/relationships/slideLayout" Target="../slideLayouts/slideLayout11.xml"/></Relationships>
</file>

<file path=ppt/slides/_rels/slide237.xml.rels><?xml version="1.0" encoding="UTF-8" standalone="yes"?>
<Relationships xmlns="http://schemas.openxmlformats.org/package/2006/relationships"><Relationship Id="rId2" Type="http://schemas.openxmlformats.org/officeDocument/2006/relationships/image" Target="../media/image218.png"/><Relationship Id="rId1" Type="http://schemas.openxmlformats.org/officeDocument/2006/relationships/slideLayout" Target="../slideLayouts/slideLayout11.xml"/></Relationships>
</file>

<file path=ppt/slides/_rels/slide238.xml.rels><?xml version="1.0" encoding="UTF-8" standalone="yes"?>
<Relationships xmlns="http://schemas.openxmlformats.org/package/2006/relationships"><Relationship Id="rId2" Type="http://schemas.openxmlformats.org/officeDocument/2006/relationships/image" Target="../media/image219.png"/><Relationship Id="rId1" Type="http://schemas.openxmlformats.org/officeDocument/2006/relationships/slideLayout" Target="../slideLayouts/slideLayout11.xml"/></Relationships>
</file>

<file path=ppt/slides/_rels/slide239.xml.rels><?xml version="1.0" encoding="UTF-8" standalone="yes"?>
<Relationships xmlns="http://schemas.openxmlformats.org/package/2006/relationships"><Relationship Id="rId2" Type="http://schemas.openxmlformats.org/officeDocument/2006/relationships/image" Target="../media/image220.png"/><Relationship Id="rId1" Type="http://schemas.openxmlformats.org/officeDocument/2006/relationships/slideLayout" Target="../slideLayouts/slideLayout11.xml"/></Relationships>
</file>

<file path=ppt/slides/_rels/slide240.xml.rels><?xml version="1.0" encoding="UTF-8" standalone="yes"?>
<Relationships xmlns="http://schemas.openxmlformats.org/package/2006/relationships"><Relationship Id="rId2" Type="http://schemas.openxmlformats.org/officeDocument/2006/relationships/image" Target="../media/image221.png"/><Relationship Id="rId1" Type="http://schemas.openxmlformats.org/officeDocument/2006/relationships/slideLayout" Target="../slideLayouts/slideLayout11.xml"/></Relationships>
</file>

<file path=ppt/slides/_rels/slide241.xml.rels><?xml version="1.0" encoding="UTF-8" standalone="yes"?>
<Relationships xmlns="http://schemas.openxmlformats.org/package/2006/relationships"><Relationship Id="rId3" Type="http://schemas.openxmlformats.org/officeDocument/2006/relationships/image" Target="../media/image223.png"/><Relationship Id="rId2" Type="http://schemas.openxmlformats.org/officeDocument/2006/relationships/image" Target="../media/image222.png"/><Relationship Id="rId1" Type="http://schemas.openxmlformats.org/officeDocument/2006/relationships/slideLayout" Target="../slideLayouts/slideLayout11.xml"/></Relationships>
</file>

<file path=ppt/slides/_rels/slide242.xml.rels><?xml version="1.0" encoding="UTF-8" standalone="yes"?>
<Relationships xmlns="http://schemas.openxmlformats.org/package/2006/relationships"><Relationship Id="rId2" Type="http://schemas.openxmlformats.org/officeDocument/2006/relationships/image" Target="../media/image224.png"/><Relationship Id="rId1" Type="http://schemas.openxmlformats.org/officeDocument/2006/relationships/slideLayout" Target="../slideLayouts/slideLayout11.xml"/></Relationships>
</file>

<file path=ppt/slides/_rels/slide243.xml.rels><?xml version="1.0" encoding="UTF-8" standalone="yes"?>
<Relationships xmlns="http://schemas.openxmlformats.org/package/2006/relationships"><Relationship Id="rId2" Type="http://schemas.openxmlformats.org/officeDocument/2006/relationships/image" Target="../media/image225.png"/><Relationship Id="rId1" Type="http://schemas.openxmlformats.org/officeDocument/2006/relationships/slideLayout" Target="../slideLayouts/slideLayout11.xml"/></Relationships>
</file>

<file path=ppt/slides/_rels/slide244.xml.rels><?xml version="1.0" encoding="UTF-8" standalone="yes"?>
<Relationships xmlns="http://schemas.openxmlformats.org/package/2006/relationships"><Relationship Id="rId2" Type="http://schemas.openxmlformats.org/officeDocument/2006/relationships/image" Target="../media/image226.png"/><Relationship Id="rId1" Type="http://schemas.openxmlformats.org/officeDocument/2006/relationships/slideLayout" Target="../slideLayouts/slideLayout11.xml"/></Relationships>
</file>

<file path=ppt/slides/_rels/slide245.xml.rels><?xml version="1.0" encoding="UTF-8" standalone="yes"?>
<Relationships xmlns="http://schemas.openxmlformats.org/package/2006/relationships"><Relationship Id="rId2" Type="http://schemas.openxmlformats.org/officeDocument/2006/relationships/image" Target="../media/image227.png"/><Relationship Id="rId1" Type="http://schemas.openxmlformats.org/officeDocument/2006/relationships/slideLayout" Target="../slideLayouts/slideLayout11.xml"/></Relationships>
</file>

<file path=ppt/slides/_rels/slide246.xml.rels><?xml version="1.0" encoding="UTF-8" standalone="yes"?>
<Relationships xmlns="http://schemas.openxmlformats.org/package/2006/relationships"><Relationship Id="rId2" Type="http://schemas.openxmlformats.org/officeDocument/2006/relationships/image" Target="../media/image228.png"/><Relationship Id="rId1" Type="http://schemas.openxmlformats.org/officeDocument/2006/relationships/slideLayout" Target="../slideLayouts/slideLayout11.xml"/></Relationships>
</file>

<file path=ppt/slides/_rels/slide247.xml.rels><?xml version="1.0" encoding="UTF-8" standalone="yes"?>
<Relationships xmlns="http://schemas.openxmlformats.org/package/2006/relationships"><Relationship Id="rId2" Type="http://schemas.openxmlformats.org/officeDocument/2006/relationships/image" Target="../media/image229.png"/><Relationship Id="rId1" Type="http://schemas.openxmlformats.org/officeDocument/2006/relationships/slideLayout" Target="../slideLayouts/slideLayout11.xml"/></Relationships>
</file>

<file path=ppt/slides/_rels/slide248.xml.rels><?xml version="1.0" encoding="UTF-8" standalone="yes"?>
<Relationships xmlns="http://schemas.openxmlformats.org/package/2006/relationships"><Relationship Id="rId2" Type="http://schemas.openxmlformats.org/officeDocument/2006/relationships/image" Target="../media/image230.png"/><Relationship Id="rId1" Type="http://schemas.openxmlformats.org/officeDocument/2006/relationships/slideLayout" Target="../slideLayouts/slideLayout11.xml"/></Relationships>
</file>

<file path=ppt/slides/_rels/slide249.xml.rels><?xml version="1.0" encoding="UTF-8" standalone="yes"?>
<Relationships xmlns="http://schemas.openxmlformats.org/package/2006/relationships"><Relationship Id="rId2" Type="http://schemas.openxmlformats.org/officeDocument/2006/relationships/image" Target="../media/image231.png"/><Relationship Id="rId1" Type="http://schemas.openxmlformats.org/officeDocument/2006/relationships/slideLayout" Target="../slideLayouts/slideLayout11.xml"/></Relationships>
</file>

<file path=ppt/slides/_rels/slide25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3.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5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3.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5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3.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53.xml.rels><?xml version="1.0" encoding="UTF-8" standalone="yes"?>
<Relationships xmlns="http://schemas.openxmlformats.org/package/2006/relationships"><Relationship Id="rId2" Type="http://schemas.openxmlformats.org/officeDocument/2006/relationships/image" Target="../media/image232.png"/><Relationship Id="rId1" Type="http://schemas.openxmlformats.org/officeDocument/2006/relationships/slideLayout" Target="../slideLayouts/slideLayout3.xml"/></Relationships>
</file>

<file path=ppt/slides/_rels/slide254.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3.xml"/></Relationships>
</file>

<file path=ppt/slides/_rels/slide255.xml.rels><?xml version="1.0" encoding="UTF-8" standalone="yes"?>
<Relationships xmlns="http://schemas.openxmlformats.org/package/2006/relationships"><Relationship Id="rId2" Type="http://schemas.openxmlformats.org/officeDocument/2006/relationships/image" Target="../media/image233.png"/><Relationship Id="rId1" Type="http://schemas.openxmlformats.org/officeDocument/2006/relationships/slideLayout" Target="../slideLayouts/slideLayout3.xml"/></Relationships>
</file>

<file path=ppt/slides/_rels/slide256.xml.rels><?xml version="1.0" encoding="UTF-8" standalone="yes"?>
<Relationships xmlns="http://schemas.openxmlformats.org/package/2006/relationships"><Relationship Id="rId2" Type="http://schemas.openxmlformats.org/officeDocument/2006/relationships/image" Target="../media/image234.png"/><Relationship Id="rId1" Type="http://schemas.openxmlformats.org/officeDocument/2006/relationships/slideLayout" Target="../slideLayouts/slideLayout3.xml"/></Relationships>
</file>

<file path=ppt/slides/_rels/slide257.xml.rels><?xml version="1.0" encoding="UTF-8" standalone="yes"?>
<Relationships xmlns="http://schemas.openxmlformats.org/package/2006/relationships"><Relationship Id="rId2" Type="http://schemas.openxmlformats.org/officeDocument/2006/relationships/image" Target="../media/image235.png"/><Relationship Id="rId1" Type="http://schemas.openxmlformats.org/officeDocument/2006/relationships/slideLayout" Target="../slideLayouts/slideLayout3.xml"/></Relationships>
</file>

<file path=ppt/slides/_rels/slide258.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3.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59.xml.rels><?xml version="1.0" encoding="UTF-8" standalone="yes"?>
<Relationships xmlns="http://schemas.openxmlformats.org/package/2006/relationships"><Relationship Id="rId2" Type="http://schemas.openxmlformats.org/officeDocument/2006/relationships/image" Target="../media/image236.png"/><Relationship Id="rId1" Type="http://schemas.openxmlformats.org/officeDocument/2006/relationships/slideLayout" Target="../slideLayouts/slideLayout3.xml"/></Relationships>
</file>

<file path=ppt/slides/_rels/slide260.xml.rels><?xml version="1.0" encoding="UTF-8" standalone="yes"?>
<Relationships xmlns="http://schemas.openxmlformats.org/package/2006/relationships"><Relationship Id="rId2" Type="http://schemas.openxmlformats.org/officeDocument/2006/relationships/image" Target="../media/image237.png"/><Relationship Id="rId1" Type="http://schemas.openxmlformats.org/officeDocument/2006/relationships/slideLayout" Target="../slideLayouts/slideLayout3.xml"/></Relationships>
</file>

<file path=ppt/slides/_rels/slide261.xml.rels><?xml version="1.0" encoding="UTF-8" standalone="yes"?>
<Relationships xmlns="http://schemas.openxmlformats.org/package/2006/relationships"><Relationship Id="rId2" Type="http://schemas.openxmlformats.org/officeDocument/2006/relationships/image" Target="../media/image238.png"/><Relationship Id="rId1" Type="http://schemas.openxmlformats.org/officeDocument/2006/relationships/slideLayout" Target="../slideLayouts/slideLayout3.xml"/></Relationships>
</file>

<file path=ppt/slides/_rels/slide262.xml.rels><?xml version="1.0" encoding="UTF-8" standalone="yes"?>
<Relationships xmlns="http://schemas.openxmlformats.org/package/2006/relationships"><Relationship Id="rId2" Type="http://schemas.openxmlformats.org/officeDocument/2006/relationships/image" Target="../media/image239.png"/><Relationship Id="rId1" Type="http://schemas.openxmlformats.org/officeDocument/2006/relationships/slideLayout" Target="../slideLayouts/slideLayout3.xml"/></Relationships>
</file>

<file path=ppt/slides/_rels/slide263.xml.rels><?xml version="1.0" encoding="UTF-8" standalone="yes"?>
<Relationships xmlns="http://schemas.openxmlformats.org/package/2006/relationships"><Relationship Id="rId2" Type="http://schemas.openxmlformats.org/officeDocument/2006/relationships/image" Target="../media/image240.jpeg"/><Relationship Id="rId1" Type="http://schemas.openxmlformats.org/officeDocument/2006/relationships/slideLayout" Target="../slideLayouts/slideLayout3.xml"/></Relationships>
</file>

<file path=ppt/slides/_rels/slide264.xml.rels><?xml version="1.0" encoding="UTF-8" standalone="yes"?>
<Relationships xmlns="http://schemas.openxmlformats.org/package/2006/relationships"><Relationship Id="rId2" Type="http://schemas.openxmlformats.org/officeDocument/2006/relationships/image" Target="../media/image241.png"/><Relationship Id="rId1" Type="http://schemas.openxmlformats.org/officeDocument/2006/relationships/slideLayout" Target="../slideLayouts/slideLayout3.xml"/></Relationships>
</file>

<file path=ppt/slides/_rels/slide265.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3.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66.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3.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67.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3.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68.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3.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69.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3.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70.xml.rels><?xml version="1.0" encoding="UTF-8" standalone="yes"?>
<Relationships xmlns="http://schemas.openxmlformats.org/package/2006/relationships"><Relationship Id="rId2" Type="http://schemas.openxmlformats.org/officeDocument/2006/relationships/image" Target="../media/image242.png"/><Relationship Id="rId1" Type="http://schemas.openxmlformats.org/officeDocument/2006/relationships/slideLayout" Target="../slideLayouts/slideLayout3.xml"/></Relationships>
</file>

<file path=ppt/slides/_rels/slide271.xml.rels><?xml version="1.0" encoding="UTF-8" standalone="yes"?>
<Relationships xmlns="http://schemas.openxmlformats.org/package/2006/relationships"><Relationship Id="rId2" Type="http://schemas.openxmlformats.org/officeDocument/2006/relationships/image" Target="../media/image243.png"/><Relationship Id="rId1" Type="http://schemas.openxmlformats.org/officeDocument/2006/relationships/slideLayout" Target="../slideLayouts/slideLayout3.xml"/></Relationships>
</file>

<file path=ppt/slides/_rels/slide272.xml.rels><?xml version="1.0" encoding="UTF-8" standalone="yes"?>
<Relationships xmlns="http://schemas.openxmlformats.org/package/2006/relationships"><Relationship Id="rId2" Type="http://schemas.openxmlformats.org/officeDocument/2006/relationships/image" Target="../media/image244.jpeg"/><Relationship Id="rId1" Type="http://schemas.openxmlformats.org/officeDocument/2006/relationships/slideLayout" Target="../slideLayouts/slideLayout3.xml"/></Relationships>
</file>

<file path=ppt/slides/_rels/slide273.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3.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274.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3.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275.xml.rels><?xml version="1.0" encoding="UTF-8" standalone="yes"?>
<Relationships xmlns="http://schemas.openxmlformats.org/package/2006/relationships"><Relationship Id="rId2" Type="http://schemas.openxmlformats.org/officeDocument/2006/relationships/image" Target="../media/image245.png"/><Relationship Id="rId1" Type="http://schemas.openxmlformats.org/officeDocument/2006/relationships/slideLayout" Target="../slideLayouts/slideLayout3.xml"/></Relationships>
</file>

<file path=ppt/slides/_rels/slide276.xml.rels><?xml version="1.0" encoding="UTF-8" standalone="yes"?>
<Relationships xmlns="http://schemas.openxmlformats.org/package/2006/relationships"><Relationship Id="rId2" Type="http://schemas.openxmlformats.org/officeDocument/2006/relationships/image" Target="../media/image246.png"/><Relationship Id="rId1" Type="http://schemas.openxmlformats.org/officeDocument/2006/relationships/slideLayout" Target="../slideLayouts/slideLayout3.xml"/></Relationships>
</file>

<file path=ppt/slides/_rels/slide277.xml.rels><?xml version="1.0" encoding="UTF-8" standalone="yes"?>
<Relationships xmlns="http://schemas.openxmlformats.org/package/2006/relationships"><Relationship Id="rId3" Type="http://schemas.openxmlformats.org/officeDocument/2006/relationships/image" Target="../media/image247.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78.xml.rels><?xml version="1.0" encoding="UTF-8" standalone="yes"?>
<Relationships xmlns="http://schemas.openxmlformats.org/package/2006/relationships"><Relationship Id="rId2" Type="http://schemas.openxmlformats.org/officeDocument/2006/relationships/image" Target="../media/image248.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92C1C3-0ADF-45A1-ADE3-2F7C7954D6DB}"/>
              </a:ext>
            </a:extLst>
          </p:cNvPr>
          <p:cNvSpPr>
            <a:spLocks noGrp="1"/>
          </p:cNvSpPr>
          <p:nvPr>
            <p:ph type="title"/>
          </p:nvPr>
        </p:nvSpPr>
        <p:spPr>
          <a:xfrm>
            <a:off x="1097280" y="286603"/>
            <a:ext cx="10058400" cy="1450757"/>
          </a:xfrm>
        </p:spPr>
        <p:txBody>
          <a:bodyPr anchor="b">
            <a:normAutofit/>
          </a:bodyPr>
          <a:lstStyle/>
          <a:p>
            <a:r>
              <a:rPr lang="en-US" u="sng">
                <a:effectLst>
                  <a:outerShdw blurRad="38100" dist="38100" dir="2700000" algn="tl">
                    <a:srgbClr val="000000">
                      <a:alpha val="43137"/>
                    </a:srgbClr>
                  </a:outerShdw>
                </a:effectLst>
              </a:rPr>
              <a:t>ORDENAMIENTO JURIDICO</a:t>
            </a:r>
          </a:p>
        </p:txBody>
      </p:sp>
      <p:sp>
        <p:nvSpPr>
          <p:cNvPr id="3" name="Marcador de contenido 2">
            <a:extLst>
              <a:ext uri="{FF2B5EF4-FFF2-40B4-BE49-F238E27FC236}">
                <a16:creationId xmlns:a16="http://schemas.microsoft.com/office/drawing/2014/main" id="{DBF74B6A-F675-48C9-AE9C-0198A64401B4}"/>
              </a:ext>
            </a:extLst>
          </p:cNvPr>
          <p:cNvSpPr>
            <a:spLocks noGrp="1"/>
          </p:cNvSpPr>
          <p:nvPr>
            <p:ph sz="half" idx="1"/>
          </p:nvPr>
        </p:nvSpPr>
        <p:spPr>
          <a:xfrm>
            <a:off x="1097280" y="2120900"/>
            <a:ext cx="4639736" cy="3748193"/>
          </a:xfrm>
        </p:spPr>
        <p:txBody>
          <a:bodyPr>
            <a:normAutofit/>
          </a:bodyPr>
          <a:lstStyle/>
          <a:p>
            <a:pPr marL="0" indent="0">
              <a:buNone/>
            </a:pPr>
            <a:endParaRPr lang="en-US" dirty="0"/>
          </a:p>
          <a:p>
            <a:pPr algn="just"/>
            <a:r>
              <a:rPr lang="en-US" dirty="0"/>
              <a:t>La </a:t>
            </a:r>
            <a:r>
              <a:rPr lang="en-US" dirty="0" err="1"/>
              <a:t>realidad</a:t>
            </a:r>
            <a:r>
              <a:rPr lang="en-US" dirty="0"/>
              <a:t> es </a:t>
            </a:r>
            <a:r>
              <a:rPr lang="en-US" dirty="0" err="1"/>
              <a:t>cambiante</a:t>
            </a:r>
            <a:r>
              <a:rPr lang="en-US" dirty="0"/>
              <a:t>. </a:t>
            </a:r>
          </a:p>
          <a:p>
            <a:pPr algn="just"/>
            <a:r>
              <a:rPr lang="en-US" dirty="0"/>
              <a:t>El O.J. </a:t>
            </a:r>
            <a:r>
              <a:rPr lang="en-US" dirty="0" err="1"/>
              <a:t>responde</a:t>
            </a:r>
            <a:r>
              <a:rPr lang="en-US" dirty="0"/>
              <a:t> a los </a:t>
            </a:r>
            <a:r>
              <a:rPr lang="en-US" dirty="0" err="1"/>
              <a:t>valores</a:t>
            </a:r>
            <a:r>
              <a:rPr lang="en-US" dirty="0"/>
              <a:t> y </a:t>
            </a:r>
            <a:r>
              <a:rPr lang="en-US" dirty="0" err="1"/>
              <a:t>hechos</a:t>
            </a:r>
            <a:r>
              <a:rPr lang="en-US" dirty="0"/>
              <a:t> que se dan </a:t>
            </a:r>
            <a:r>
              <a:rPr lang="en-US" dirty="0" err="1"/>
              <a:t>en</a:t>
            </a:r>
            <a:r>
              <a:rPr lang="en-US" dirty="0"/>
              <a:t> la </a:t>
            </a:r>
            <a:r>
              <a:rPr lang="en-US" dirty="0" err="1"/>
              <a:t>realidad</a:t>
            </a:r>
            <a:r>
              <a:rPr lang="en-US" dirty="0"/>
              <a:t> social.</a:t>
            </a:r>
          </a:p>
          <a:p>
            <a:pPr algn="just"/>
            <a:r>
              <a:rPr lang="en-US" dirty="0" err="1"/>
              <a:t>Estos</a:t>
            </a:r>
            <a:r>
              <a:rPr lang="en-US" dirty="0"/>
              <a:t> </a:t>
            </a:r>
            <a:r>
              <a:rPr lang="en-US" dirty="0" err="1"/>
              <a:t>valores</a:t>
            </a:r>
            <a:r>
              <a:rPr lang="en-US" dirty="0"/>
              <a:t> y </a:t>
            </a:r>
            <a:r>
              <a:rPr lang="en-US" dirty="0" err="1"/>
              <a:t>hechos</a:t>
            </a:r>
            <a:r>
              <a:rPr lang="en-US" dirty="0"/>
              <a:t> son </a:t>
            </a:r>
            <a:r>
              <a:rPr lang="en-US" dirty="0" err="1"/>
              <a:t>mutables</a:t>
            </a:r>
            <a:r>
              <a:rPr lang="en-US" dirty="0"/>
              <a:t>.</a:t>
            </a:r>
          </a:p>
          <a:p>
            <a:pPr algn="just"/>
            <a:r>
              <a:rPr lang="en-US" dirty="0"/>
              <a:t>El Sistema </a:t>
            </a:r>
            <a:r>
              <a:rPr lang="en-US" dirty="0" err="1"/>
              <a:t>jurídico</a:t>
            </a:r>
            <a:r>
              <a:rPr lang="en-US" dirty="0"/>
              <a:t> no es </a:t>
            </a:r>
            <a:r>
              <a:rPr lang="en-US" dirty="0" err="1"/>
              <a:t>estático</a:t>
            </a:r>
            <a:r>
              <a:rPr lang="en-US" dirty="0"/>
              <a:t>, es un Sistema variable.</a:t>
            </a:r>
          </a:p>
          <a:p>
            <a:endParaRPr lang="en-US" dirty="0"/>
          </a:p>
        </p:txBody>
      </p:sp>
      <p:pic>
        <p:nvPicPr>
          <p:cNvPr id="1026" name="Picture 2" descr="Sociedad: Concepto, Características e Importancia">
            <a:extLst>
              <a:ext uri="{FF2B5EF4-FFF2-40B4-BE49-F238E27FC236}">
                <a16:creationId xmlns:a16="http://schemas.microsoft.com/office/drawing/2014/main" id="{8CBCB6BB-3CFD-43C9-A855-6AE0C8A9513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307" r="13801" b="2"/>
          <a:stretch/>
        </p:blipFill>
        <p:spPr bwMode="auto">
          <a:xfrm>
            <a:off x="6515944" y="2120900"/>
            <a:ext cx="4639736" cy="3748194"/>
          </a:xfrm>
          <a:prstGeom prst="rect">
            <a:avLst/>
          </a:prstGeom>
          <a:solidFill>
            <a:srgbClr val="FFFFFF"/>
          </a:solidFill>
        </p:spPr>
      </p:pic>
    </p:spTree>
    <p:extLst>
      <p:ext uri="{BB962C8B-B14F-4D97-AF65-F5344CB8AC3E}">
        <p14:creationId xmlns:p14="http://schemas.microsoft.com/office/powerpoint/2010/main" val="20499765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1449C3A-719D-451E-8CAA-BC0A55742C4C}"/>
              </a:ext>
            </a:extLst>
          </p:cNvPr>
          <p:cNvSpPr>
            <a:spLocks noGrp="1"/>
          </p:cNvSpPr>
          <p:nvPr>
            <p:ph type="title"/>
          </p:nvPr>
        </p:nvSpPr>
        <p:spPr>
          <a:xfrm>
            <a:off x="1280160" y="2891790"/>
            <a:ext cx="10058400" cy="107442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dk1"/>
          </a:lnRef>
          <a:fillRef idx="3">
            <a:schemeClr val="dk1"/>
          </a:fillRef>
          <a:effectRef idx="3">
            <a:schemeClr val="dk1"/>
          </a:effectRef>
          <a:fontRef idx="minor">
            <a:schemeClr val="lt1"/>
          </a:fontRef>
        </p:style>
        <p:txBody>
          <a:bodyPr>
            <a:normAutofit/>
          </a:bodyPr>
          <a:lstStyle/>
          <a:p>
            <a:pPr algn="ctr"/>
            <a:r>
              <a:rPr lang="en-US" sz="3200" u="sng" dirty="0">
                <a:effectLst>
                  <a:outerShdw blurRad="38100" dist="38100" dir="2700000" algn="tl">
                    <a:srgbClr val="000000">
                      <a:alpha val="43137"/>
                    </a:srgbClr>
                  </a:outerShdw>
                </a:effectLst>
              </a:rPr>
              <a:t>CONCEPTOS BASICOS DEL DERECHO PRIVADO COSTARRICENSE (TITULO PRELIMINAR DEL CODIGO CIVIL).</a:t>
            </a:r>
          </a:p>
        </p:txBody>
      </p:sp>
    </p:spTree>
    <p:extLst>
      <p:ext uri="{BB962C8B-B14F-4D97-AF65-F5344CB8AC3E}">
        <p14:creationId xmlns:p14="http://schemas.microsoft.com/office/powerpoint/2010/main" val="41451982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AE3D52-7737-4B0C-9BBE-1415CC96CB4B}"/>
              </a:ext>
            </a:extLst>
          </p:cNvPr>
          <p:cNvSpPr>
            <a:spLocks noGrp="1"/>
          </p:cNvSpPr>
          <p:nvPr>
            <p:ph type="title"/>
          </p:nvPr>
        </p:nvSpPr>
        <p:spPr>
          <a:xfrm>
            <a:off x="1097280" y="988908"/>
            <a:ext cx="10058400" cy="7484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6">
              <a:shade val="50000"/>
            </a:schemeClr>
          </a:lnRef>
          <a:fillRef idx="1">
            <a:schemeClr val="accent6"/>
          </a:fillRef>
          <a:effectRef idx="0">
            <a:schemeClr val="accent6"/>
          </a:effectRef>
          <a:fontRef idx="minor">
            <a:schemeClr val="lt1"/>
          </a:fontRef>
        </p:style>
        <p:txBody>
          <a:bodyPr>
            <a:normAutofit fontScale="90000"/>
          </a:bodyPr>
          <a:lstStyle/>
          <a:p>
            <a:pPr algn="ctr"/>
            <a:r>
              <a:rPr lang="en-US" dirty="0"/>
              <a:t>Campo de </a:t>
            </a:r>
            <a:r>
              <a:rPr lang="en-US" dirty="0" err="1"/>
              <a:t>Aplicación</a:t>
            </a:r>
            <a:endParaRPr lang="en-US" dirty="0"/>
          </a:p>
        </p:txBody>
      </p:sp>
      <p:sp>
        <p:nvSpPr>
          <p:cNvPr id="3" name="Marcador de contenido 2">
            <a:extLst>
              <a:ext uri="{FF2B5EF4-FFF2-40B4-BE49-F238E27FC236}">
                <a16:creationId xmlns:a16="http://schemas.microsoft.com/office/drawing/2014/main" id="{37E32DB0-0701-4549-8B50-A5E04915FE69}"/>
              </a:ext>
            </a:extLst>
          </p:cNvPr>
          <p:cNvSpPr>
            <a:spLocks noGrp="1"/>
          </p:cNvSpPr>
          <p:nvPr>
            <p:ph idx="1"/>
          </p:nvPr>
        </p:nvSpPr>
        <p:spPr>
          <a:xfrm>
            <a:off x="1216548" y="2108201"/>
            <a:ext cx="7401672" cy="3760891"/>
          </a:xfrm>
        </p:spPr>
        <p:txBody>
          <a:bodyPr>
            <a:normAutofit lnSpcReduction="10000"/>
          </a:bodyPr>
          <a:lstStyle/>
          <a:p>
            <a:pPr algn="just"/>
            <a:r>
              <a:rPr lang="es-ES" dirty="0"/>
              <a:t>El título preliminar es aplicable tanto a todo el derecho privado como el ordenamiento jurídico en general. </a:t>
            </a:r>
          </a:p>
          <a:p>
            <a:pPr algn="just"/>
            <a:r>
              <a:rPr lang="es-ES" dirty="0"/>
              <a:t>El Código Civil tiene rango de ley. </a:t>
            </a:r>
          </a:p>
          <a:p>
            <a:pPr algn="just"/>
            <a:r>
              <a:rPr lang="es-ES" dirty="0"/>
              <a:t>El título preliminar del Cód. Civil de CR ratifica el principio de legalidad y aleja al sistema costarricense del </a:t>
            </a:r>
            <a:r>
              <a:rPr lang="es-ES" dirty="0" err="1"/>
              <a:t>common</a:t>
            </a:r>
            <a:r>
              <a:rPr lang="es-ES" dirty="0"/>
              <a:t> </a:t>
            </a:r>
            <a:r>
              <a:rPr lang="es-ES" dirty="0" err="1"/>
              <a:t>law</a:t>
            </a:r>
            <a:r>
              <a:rPr lang="es-ES" dirty="0"/>
              <a:t>. </a:t>
            </a:r>
          </a:p>
          <a:p>
            <a:pPr algn="just"/>
            <a:r>
              <a:rPr lang="es-ES" dirty="0"/>
              <a:t>Producto de esto:</a:t>
            </a:r>
          </a:p>
          <a:p>
            <a:pPr marL="0" indent="0" algn="just">
              <a:buNone/>
            </a:pPr>
            <a:endParaRPr lang="es-ES" dirty="0"/>
          </a:p>
          <a:p>
            <a:pPr lvl="1" algn="just"/>
            <a:r>
              <a:rPr lang="es-ES" dirty="0"/>
              <a:t>Se impone en tribunales el deber de resolver con las fuentes del derecho. </a:t>
            </a:r>
          </a:p>
          <a:p>
            <a:pPr lvl="1" algn="just"/>
            <a:r>
              <a:rPr lang="es-ES" dirty="0"/>
              <a:t>Las fuentes no escritas llenan las lagunas de ley. </a:t>
            </a:r>
          </a:p>
          <a:p>
            <a:pPr lvl="1" algn="just"/>
            <a:r>
              <a:rPr lang="es-ES" dirty="0"/>
              <a:t>La jurisprudencia y doctrina informan al ordenamiento jurídico.</a:t>
            </a:r>
            <a:endParaRPr lang="en-US" dirty="0"/>
          </a:p>
        </p:txBody>
      </p:sp>
      <p:pic>
        <p:nvPicPr>
          <p:cNvPr id="5" name="Imagen 4">
            <a:extLst>
              <a:ext uri="{FF2B5EF4-FFF2-40B4-BE49-F238E27FC236}">
                <a16:creationId xmlns:a16="http://schemas.microsoft.com/office/drawing/2014/main" id="{E7F84E16-EB39-4AD0-8BC2-DBE79B51BD29}"/>
              </a:ext>
            </a:extLst>
          </p:cNvPr>
          <p:cNvPicPr>
            <a:picLocks noChangeAspect="1"/>
          </p:cNvPicPr>
          <p:nvPr/>
        </p:nvPicPr>
        <p:blipFill>
          <a:blip r:embed="rId2"/>
          <a:stretch>
            <a:fillRect/>
          </a:stretch>
        </p:blipFill>
        <p:spPr>
          <a:xfrm>
            <a:off x="8618220" y="2603235"/>
            <a:ext cx="2979420" cy="2770822"/>
          </a:xfrm>
          <a:prstGeom prst="rect">
            <a:avLst/>
          </a:prstGeom>
        </p:spPr>
      </p:pic>
    </p:spTree>
    <p:extLst>
      <p:ext uri="{BB962C8B-B14F-4D97-AF65-F5344CB8AC3E}">
        <p14:creationId xmlns:p14="http://schemas.microsoft.com/office/powerpoint/2010/main" val="1630098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69E372-EC71-4F83-A878-A177E5E13D87}"/>
              </a:ext>
            </a:extLst>
          </p:cNvPr>
          <p:cNvSpPr>
            <a:spLocks noGrp="1"/>
          </p:cNvSpPr>
          <p:nvPr>
            <p:ph type="title"/>
          </p:nvPr>
        </p:nvSpPr>
        <p:spPr>
          <a:xfrm>
            <a:off x="1097280" y="988908"/>
            <a:ext cx="10058400" cy="7484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6">
              <a:shade val="50000"/>
            </a:schemeClr>
          </a:lnRef>
          <a:fillRef idx="1">
            <a:schemeClr val="accent6"/>
          </a:fillRef>
          <a:effectRef idx="0">
            <a:schemeClr val="accent6"/>
          </a:effectRef>
          <a:fontRef idx="minor">
            <a:schemeClr val="lt1"/>
          </a:fontRef>
        </p:style>
        <p:txBody>
          <a:bodyPr>
            <a:normAutofit fontScale="90000"/>
          </a:bodyPr>
          <a:lstStyle/>
          <a:p>
            <a:pPr algn="ctr"/>
            <a:r>
              <a:rPr lang="en-US" u="sng" dirty="0" err="1">
                <a:effectLst>
                  <a:outerShdw blurRad="38100" dist="38100" dir="2700000" algn="tl">
                    <a:srgbClr val="000000">
                      <a:alpha val="43137"/>
                    </a:srgbClr>
                  </a:outerShdw>
                </a:effectLst>
              </a:rPr>
              <a:t>Ideales</a:t>
            </a:r>
            <a:r>
              <a:rPr lang="en-US" u="sng" dirty="0">
                <a:effectLst>
                  <a:outerShdw blurRad="38100" dist="38100" dir="2700000" algn="tl">
                    <a:srgbClr val="000000">
                      <a:alpha val="43137"/>
                    </a:srgbClr>
                  </a:outerShdw>
                </a:effectLst>
              </a:rPr>
              <a:t> </a:t>
            </a:r>
            <a:r>
              <a:rPr lang="en-US" u="sng" dirty="0" err="1">
                <a:effectLst>
                  <a:outerShdw blurRad="38100" dist="38100" dir="2700000" algn="tl">
                    <a:srgbClr val="000000">
                      <a:alpha val="43137"/>
                    </a:srgbClr>
                  </a:outerShdw>
                </a:effectLst>
              </a:rPr>
              <a:t>Legislativos</a:t>
            </a:r>
            <a:r>
              <a:rPr lang="en-US" u="sng" dirty="0">
                <a:effectLst>
                  <a:outerShdw blurRad="38100" dist="38100" dir="2700000" algn="tl">
                    <a:srgbClr val="000000">
                      <a:alpha val="43137"/>
                    </a:srgbClr>
                  </a:outerShdw>
                </a:effectLst>
              </a:rPr>
              <a:t> del </a:t>
            </a:r>
            <a:r>
              <a:rPr lang="en-US" u="sng" dirty="0" err="1">
                <a:effectLst>
                  <a:outerShdw blurRad="38100" dist="38100" dir="2700000" algn="tl">
                    <a:srgbClr val="000000">
                      <a:alpha val="43137"/>
                    </a:srgbClr>
                  </a:outerShdw>
                </a:effectLst>
              </a:rPr>
              <a:t>Título</a:t>
            </a:r>
            <a:r>
              <a:rPr lang="en-US" u="sng" dirty="0">
                <a:effectLst>
                  <a:outerShdw blurRad="38100" dist="38100" dir="2700000" algn="tl">
                    <a:srgbClr val="000000">
                      <a:alpha val="43137"/>
                    </a:srgbClr>
                  </a:outerShdw>
                </a:effectLst>
              </a:rPr>
              <a:t> </a:t>
            </a:r>
            <a:r>
              <a:rPr lang="en-US" u="sng" dirty="0" err="1">
                <a:effectLst>
                  <a:outerShdw blurRad="38100" dist="38100" dir="2700000" algn="tl">
                    <a:srgbClr val="000000">
                      <a:alpha val="43137"/>
                    </a:srgbClr>
                  </a:outerShdw>
                </a:effectLst>
              </a:rPr>
              <a:t>Preliminar</a:t>
            </a:r>
            <a:endParaRPr lang="en-US" u="sng"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9BDA9682-1DAB-460F-9CD5-489D70DCD7F3}"/>
              </a:ext>
            </a:extLst>
          </p:cNvPr>
          <p:cNvSpPr>
            <a:spLocks noGrp="1"/>
          </p:cNvSpPr>
          <p:nvPr>
            <p:ph idx="1"/>
          </p:nvPr>
        </p:nvSpPr>
        <p:spPr>
          <a:xfrm>
            <a:off x="5069952" y="2594225"/>
            <a:ext cx="6085728" cy="3760891"/>
          </a:xfrm>
        </p:spPr>
        <p:txBody>
          <a:bodyPr/>
          <a:lstStyle/>
          <a:p>
            <a:pPr marL="0" indent="0" algn="just">
              <a:buNone/>
            </a:pPr>
            <a:r>
              <a:rPr lang="es-ES" dirty="0"/>
              <a:t>El carácter social se divide en 2 conceptos: </a:t>
            </a:r>
          </a:p>
          <a:p>
            <a:pPr marL="457200" indent="-457200" algn="just">
              <a:buFont typeface="+mj-lt"/>
              <a:buAutoNum type="arabicPeriod"/>
            </a:pPr>
            <a:r>
              <a:rPr lang="es-ES" b="1" u="sng" dirty="0">
                <a:solidFill>
                  <a:schemeClr val="accent4">
                    <a:lumMod val="75000"/>
                  </a:schemeClr>
                </a:solidFill>
                <a:effectLst>
                  <a:outerShdw blurRad="38100" dist="38100" dir="2700000" algn="tl">
                    <a:srgbClr val="000000">
                      <a:alpha val="43137"/>
                    </a:srgbClr>
                  </a:outerShdw>
                </a:effectLst>
              </a:rPr>
              <a:t>Pacto social:</a:t>
            </a:r>
            <a:r>
              <a:rPr lang="es-ES" b="1" dirty="0">
                <a:solidFill>
                  <a:schemeClr val="accent4">
                    <a:lumMod val="75000"/>
                  </a:schemeClr>
                </a:solidFill>
                <a:effectLst>
                  <a:outerShdw blurRad="38100" dist="38100" dir="2700000" algn="tl">
                    <a:srgbClr val="000000">
                      <a:alpha val="43137"/>
                    </a:srgbClr>
                  </a:outerShdw>
                </a:effectLst>
              </a:rPr>
              <a:t> </a:t>
            </a:r>
            <a:r>
              <a:rPr lang="es-ES" dirty="0"/>
              <a:t>Se reitera el principio de autonomía de la voluntad, los límites de la eficacia de los actos privados son de orden público, el fraude de ley y la buena fe. </a:t>
            </a:r>
          </a:p>
          <a:p>
            <a:pPr marL="457200" indent="-457200" algn="just">
              <a:buFont typeface="+mj-lt"/>
              <a:buAutoNum type="arabicPeriod"/>
            </a:pPr>
            <a:r>
              <a:rPr lang="es-ES" b="1" u="sng" dirty="0">
                <a:solidFill>
                  <a:schemeClr val="accent4">
                    <a:lumMod val="75000"/>
                  </a:schemeClr>
                </a:solidFill>
                <a:effectLst>
                  <a:outerShdw blurRad="38100" dist="38100" dir="2700000" algn="tl">
                    <a:srgbClr val="000000">
                      <a:alpha val="43137"/>
                    </a:srgbClr>
                  </a:outerShdw>
                </a:effectLst>
              </a:rPr>
              <a:t>Derecho viviente:</a:t>
            </a:r>
            <a:r>
              <a:rPr lang="es-ES" b="1" dirty="0">
                <a:solidFill>
                  <a:schemeClr val="accent4">
                    <a:lumMod val="75000"/>
                  </a:schemeClr>
                </a:solidFill>
                <a:effectLst>
                  <a:outerShdw blurRad="38100" dist="38100" dir="2700000" algn="tl">
                    <a:srgbClr val="000000">
                      <a:alpha val="43137"/>
                    </a:srgbClr>
                  </a:outerShdw>
                </a:effectLst>
              </a:rPr>
              <a:t> </a:t>
            </a:r>
            <a:r>
              <a:rPr lang="es-ES" dirty="0"/>
              <a:t>Se utilizan los principios de interpretación, poder del juez para adecuar el derecho y el pacto social para adecuar las normas a una sociedad en perpetua evolución.</a:t>
            </a:r>
            <a:endParaRPr lang="en-US" dirty="0"/>
          </a:p>
        </p:txBody>
      </p:sp>
      <p:pic>
        <p:nvPicPr>
          <p:cNvPr id="4" name="Imagen 3">
            <a:extLst>
              <a:ext uri="{FF2B5EF4-FFF2-40B4-BE49-F238E27FC236}">
                <a16:creationId xmlns:a16="http://schemas.microsoft.com/office/drawing/2014/main" id="{F6A2DD1E-FE39-4F1C-A925-CCCF178AB05B}"/>
              </a:ext>
            </a:extLst>
          </p:cNvPr>
          <p:cNvPicPr>
            <a:picLocks noChangeAspect="1"/>
          </p:cNvPicPr>
          <p:nvPr/>
        </p:nvPicPr>
        <p:blipFill>
          <a:blip r:embed="rId2"/>
          <a:stretch>
            <a:fillRect/>
          </a:stretch>
        </p:blipFill>
        <p:spPr>
          <a:xfrm>
            <a:off x="465772" y="2977091"/>
            <a:ext cx="3873877" cy="2577889"/>
          </a:xfrm>
          <a:prstGeom prst="rect">
            <a:avLst/>
          </a:prstGeom>
        </p:spPr>
      </p:pic>
    </p:spTree>
    <p:extLst>
      <p:ext uri="{BB962C8B-B14F-4D97-AF65-F5344CB8AC3E}">
        <p14:creationId xmlns:p14="http://schemas.microsoft.com/office/powerpoint/2010/main" val="12033613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D07E47-7A70-49A1-8783-72C8478A5F64}"/>
              </a:ext>
            </a:extLst>
          </p:cNvPr>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4">
              <a:shade val="50000"/>
            </a:schemeClr>
          </a:lnRef>
          <a:fillRef idx="1">
            <a:schemeClr val="accent4"/>
          </a:fillRef>
          <a:effectRef idx="0">
            <a:schemeClr val="accent4"/>
          </a:effectRef>
          <a:fontRef idx="minor">
            <a:schemeClr val="lt1"/>
          </a:fontRef>
        </p:style>
        <p:txBody>
          <a:bodyPr/>
          <a:lstStyle/>
          <a:p>
            <a:pPr algn="ctr"/>
            <a:r>
              <a:rPr lang="es-ES" u="sng" dirty="0">
                <a:effectLst>
                  <a:outerShdw blurRad="38100" dist="38100" dir="2700000" algn="tl">
                    <a:srgbClr val="000000">
                      <a:alpha val="43137"/>
                    </a:srgbClr>
                  </a:outerShdw>
                </a:effectLst>
              </a:rPr>
              <a:t>Interpretación y aplicación de normas jurídicas (Art. 10 del Cód. Civil)</a:t>
            </a:r>
            <a:endParaRPr lang="en-US" u="sng"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BC84A8DB-4804-47F3-BF84-853B06AF50A7}"/>
              </a:ext>
            </a:extLst>
          </p:cNvPr>
          <p:cNvSpPr>
            <a:spLocks noGrp="1"/>
          </p:cNvSpPr>
          <p:nvPr>
            <p:ph idx="1"/>
          </p:nvPr>
        </p:nvSpPr>
        <p:spPr>
          <a:xfrm>
            <a:off x="1216548" y="2108201"/>
            <a:ext cx="10058400" cy="4224019"/>
          </a:xfrm>
        </p:spPr>
        <p:txBody>
          <a:bodyPr>
            <a:normAutofit lnSpcReduction="10000"/>
          </a:bodyPr>
          <a:lstStyle/>
          <a:p>
            <a:pPr algn="just"/>
            <a:endParaRPr lang="es-ES" sz="2800" dirty="0"/>
          </a:p>
          <a:p>
            <a:pPr algn="just"/>
            <a:endParaRPr lang="es-ES" sz="2800" dirty="0"/>
          </a:p>
          <a:p>
            <a:pPr algn="just"/>
            <a:endParaRPr lang="es-ES" sz="2800" dirty="0"/>
          </a:p>
          <a:p>
            <a:pPr algn="just"/>
            <a:endParaRPr lang="es-ES" sz="2800" dirty="0"/>
          </a:p>
          <a:p>
            <a:pPr algn="just"/>
            <a:endParaRPr lang="es-ES" sz="2800" dirty="0"/>
          </a:p>
          <a:p>
            <a:pPr algn="just"/>
            <a:r>
              <a:rPr lang="es-ES" sz="2800" dirty="0"/>
              <a:t>La interpretación es un actividad valorativa y normativa, que utiliza modos de razonar distintos a los de otras ciencias sociales y naturales.</a:t>
            </a:r>
            <a:endParaRPr lang="en-US" sz="2800" dirty="0"/>
          </a:p>
        </p:txBody>
      </p:sp>
      <p:pic>
        <p:nvPicPr>
          <p:cNvPr id="4" name="Imagen 3">
            <a:extLst>
              <a:ext uri="{FF2B5EF4-FFF2-40B4-BE49-F238E27FC236}">
                <a16:creationId xmlns:a16="http://schemas.microsoft.com/office/drawing/2014/main" id="{AD15B80F-245C-4EE5-A566-237E10A2AF2D}"/>
              </a:ext>
            </a:extLst>
          </p:cNvPr>
          <p:cNvPicPr>
            <a:picLocks noChangeAspect="1"/>
          </p:cNvPicPr>
          <p:nvPr/>
        </p:nvPicPr>
        <p:blipFill>
          <a:blip r:embed="rId2"/>
          <a:stretch>
            <a:fillRect/>
          </a:stretch>
        </p:blipFill>
        <p:spPr>
          <a:xfrm>
            <a:off x="4360006" y="2351882"/>
            <a:ext cx="3532947" cy="2154236"/>
          </a:xfrm>
          <a:prstGeom prst="rect">
            <a:avLst/>
          </a:prstGeom>
        </p:spPr>
      </p:pic>
    </p:spTree>
    <p:extLst>
      <p:ext uri="{BB962C8B-B14F-4D97-AF65-F5344CB8AC3E}">
        <p14:creationId xmlns:p14="http://schemas.microsoft.com/office/powerpoint/2010/main" val="36650149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85E311-97B3-4217-9E5C-575CE6AD4205}"/>
              </a:ext>
            </a:extLst>
          </p:cNvPr>
          <p:cNvSpPr>
            <a:spLocks noGrp="1"/>
          </p:cNvSpPr>
          <p:nvPr>
            <p:ph type="title"/>
          </p:nvPr>
        </p:nvSpPr>
        <p:spPr>
          <a:solidFill>
            <a:schemeClr val="accent1">
              <a:alpha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rgbClr r="0" g="0" b="0"/>
          </a:lnRef>
          <a:fillRef idx="0">
            <a:scrgbClr r="0" g="0" b="0"/>
          </a:fillRef>
          <a:effectRef idx="0">
            <a:scrgbClr r="0" g="0" b="0"/>
          </a:effectRef>
          <a:fontRef idx="minor">
            <a:schemeClr val="lt1"/>
          </a:fontRef>
        </p:style>
        <p:txBody>
          <a:bodyPr/>
          <a:lstStyle/>
          <a:p>
            <a:pPr algn="ctr"/>
            <a:r>
              <a:rPr lang="es-ES" u="sng" dirty="0">
                <a:effectLst>
                  <a:outerShdw blurRad="38100" dist="38100" dir="2700000" algn="tl">
                    <a:srgbClr val="000000">
                      <a:alpha val="43137"/>
                    </a:srgbClr>
                  </a:outerShdw>
                </a:effectLst>
              </a:rPr>
              <a:t>Principio de libertad de interpretación (Art. 10 del Cód. Civil)</a:t>
            </a:r>
            <a:endParaRPr lang="en-US" u="sng"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BBB94511-96AE-477F-A9A2-C2A1085F3BEE}"/>
              </a:ext>
            </a:extLst>
          </p:cNvPr>
          <p:cNvSpPr>
            <a:spLocks noGrp="1"/>
          </p:cNvSpPr>
          <p:nvPr>
            <p:ph idx="1"/>
          </p:nvPr>
        </p:nvSpPr>
        <p:spPr>
          <a:xfrm>
            <a:off x="1097280" y="2810506"/>
            <a:ext cx="7127352" cy="3760891"/>
          </a:xfrm>
        </p:spPr>
        <p:txBody>
          <a:bodyPr>
            <a:normAutofit/>
          </a:bodyPr>
          <a:lstStyle/>
          <a:p>
            <a:r>
              <a:rPr lang="es-ES" sz="2400" dirty="0"/>
              <a:t>Savigny recoge tres tipos de criterios: </a:t>
            </a:r>
          </a:p>
          <a:p>
            <a:pPr lvl="1">
              <a:buFont typeface="Wingdings" panose="05000000000000000000" pitchFamily="2" charset="2"/>
              <a:buChar char="Ø"/>
            </a:pPr>
            <a:r>
              <a:rPr lang="es-ES" sz="2200" b="1" u="sng" dirty="0">
                <a:solidFill>
                  <a:schemeClr val="tx2">
                    <a:lumMod val="40000"/>
                    <a:lumOff val="60000"/>
                  </a:schemeClr>
                </a:solidFill>
                <a:effectLst>
                  <a:outerShdw blurRad="38100" dist="38100" dir="2700000" algn="tl">
                    <a:srgbClr val="000000">
                      <a:alpha val="43137"/>
                    </a:srgbClr>
                  </a:outerShdw>
                </a:effectLst>
              </a:rPr>
              <a:t>Criterio gramatical: </a:t>
            </a:r>
            <a:r>
              <a:rPr lang="es-ES" sz="2200" dirty="0"/>
              <a:t>Sentido propio de las palabras. </a:t>
            </a:r>
          </a:p>
          <a:p>
            <a:pPr marL="201168" lvl="1" indent="0">
              <a:buNone/>
            </a:pPr>
            <a:endParaRPr lang="es-ES" sz="2200" dirty="0"/>
          </a:p>
          <a:p>
            <a:pPr lvl="1">
              <a:buFont typeface="Wingdings" panose="05000000000000000000" pitchFamily="2" charset="2"/>
              <a:buChar char="Ø"/>
            </a:pPr>
            <a:r>
              <a:rPr lang="es-ES" sz="2200" b="1" u="sng" dirty="0">
                <a:solidFill>
                  <a:schemeClr val="tx2">
                    <a:lumMod val="40000"/>
                    <a:lumOff val="60000"/>
                  </a:schemeClr>
                </a:solidFill>
                <a:effectLst>
                  <a:outerShdw blurRad="38100" dist="38100" dir="2700000" algn="tl">
                    <a:srgbClr val="000000">
                      <a:alpha val="43137"/>
                    </a:srgbClr>
                  </a:outerShdw>
                </a:effectLst>
              </a:rPr>
              <a:t>Criterio sistemático: </a:t>
            </a:r>
            <a:r>
              <a:rPr lang="es-ES" sz="2200" dirty="0"/>
              <a:t>Se adecua al contexto de la sociedad. </a:t>
            </a:r>
          </a:p>
          <a:p>
            <a:pPr marL="201168" lvl="1" indent="0">
              <a:buNone/>
            </a:pPr>
            <a:endParaRPr lang="es-ES" sz="2200" dirty="0"/>
          </a:p>
          <a:p>
            <a:pPr lvl="1">
              <a:buFont typeface="Wingdings" panose="05000000000000000000" pitchFamily="2" charset="2"/>
              <a:buChar char="Ø"/>
            </a:pPr>
            <a:r>
              <a:rPr lang="es-ES" sz="2200" b="1" u="sng" dirty="0">
                <a:solidFill>
                  <a:schemeClr val="tx2">
                    <a:lumMod val="40000"/>
                    <a:lumOff val="60000"/>
                  </a:schemeClr>
                </a:solidFill>
                <a:effectLst>
                  <a:outerShdw blurRad="38100" dist="38100" dir="2700000" algn="tl">
                    <a:srgbClr val="000000">
                      <a:alpha val="43137"/>
                    </a:srgbClr>
                  </a:outerShdw>
                </a:effectLst>
              </a:rPr>
              <a:t>Criterio histórico: </a:t>
            </a:r>
            <a:r>
              <a:rPr lang="es-ES" sz="2200" dirty="0"/>
              <a:t>Se analizan los antecedentes históricos y legislativos.</a:t>
            </a:r>
            <a:endParaRPr lang="en-US" sz="2200" dirty="0"/>
          </a:p>
        </p:txBody>
      </p:sp>
      <p:pic>
        <p:nvPicPr>
          <p:cNvPr id="4" name="Imagen 3">
            <a:extLst>
              <a:ext uri="{FF2B5EF4-FFF2-40B4-BE49-F238E27FC236}">
                <a16:creationId xmlns:a16="http://schemas.microsoft.com/office/drawing/2014/main" id="{D025ED5D-FF55-414D-AF59-0055ECEC6A45}"/>
              </a:ext>
            </a:extLst>
          </p:cNvPr>
          <p:cNvPicPr>
            <a:picLocks noChangeAspect="1"/>
          </p:cNvPicPr>
          <p:nvPr/>
        </p:nvPicPr>
        <p:blipFill>
          <a:blip r:embed="rId2"/>
          <a:stretch>
            <a:fillRect/>
          </a:stretch>
        </p:blipFill>
        <p:spPr>
          <a:xfrm>
            <a:off x="8224632" y="2956969"/>
            <a:ext cx="3626525" cy="2310135"/>
          </a:xfrm>
          <a:prstGeom prst="rect">
            <a:avLst/>
          </a:prstGeom>
        </p:spPr>
      </p:pic>
    </p:spTree>
    <p:extLst>
      <p:ext uri="{BB962C8B-B14F-4D97-AF65-F5344CB8AC3E}">
        <p14:creationId xmlns:p14="http://schemas.microsoft.com/office/powerpoint/2010/main" val="41875486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4FA5364-F22B-44BE-A812-F53EFCC0685C}"/>
              </a:ext>
            </a:extLst>
          </p:cNvPr>
          <p:cNvSpPr>
            <a:spLocks noGrp="1"/>
          </p:cNvSpPr>
          <p:nvPr>
            <p:ph idx="1"/>
          </p:nvPr>
        </p:nvSpPr>
        <p:spPr>
          <a:xfrm>
            <a:off x="1097280" y="1305560"/>
            <a:ext cx="4998720" cy="4246879"/>
          </a:xfrm>
        </p:spPr>
        <p:txBody>
          <a:bodyPr>
            <a:normAutofit fontScale="92500"/>
          </a:bodyPr>
          <a:lstStyle/>
          <a:p>
            <a:pPr algn="just"/>
            <a:r>
              <a:rPr lang="es-ES" sz="2400" dirty="0"/>
              <a:t>Además, Savigny tiene 2 elementos más que recoge la normativa del Código Civil: </a:t>
            </a:r>
          </a:p>
          <a:p>
            <a:pPr lvl="1" algn="just"/>
            <a:endParaRPr lang="es-ES" dirty="0"/>
          </a:p>
          <a:p>
            <a:pPr lvl="2" algn="just">
              <a:buFont typeface="Wingdings" panose="05000000000000000000" pitchFamily="2" charset="2"/>
              <a:buChar char="v"/>
            </a:pPr>
            <a:r>
              <a:rPr lang="es-ES" sz="1800" b="1" u="sng" dirty="0">
                <a:solidFill>
                  <a:schemeClr val="accent2">
                    <a:lumMod val="60000"/>
                    <a:lumOff val="40000"/>
                  </a:schemeClr>
                </a:solidFill>
                <a:effectLst>
                  <a:outerShdw blurRad="38100" dist="38100" dir="2700000" algn="tl">
                    <a:srgbClr val="000000">
                      <a:alpha val="43137"/>
                    </a:srgbClr>
                  </a:outerShdw>
                </a:effectLst>
              </a:rPr>
              <a:t>Criterio sociológico:</a:t>
            </a:r>
            <a:r>
              <a:rPr lang="es-ES" sz="1800" b="1" dirty="0">
                <a:solidFill>
                  <a:schemeClr val="accent2">
                    <a:lumMod val="60000"/>
                    <a:lumOff val="40000"/>
                  </a:schemeClr>
                </a:solidFill>
                <a:effectLst>
                  <a:outerShdw blurRad="38100" dist="38100" dir="2700000" algn="tl">
                    <a:srgbClr val="000000">
                      <a:alpha val="43137"/>
                    </a:srgbClr>
                  </a:outerShdw>
                </a:effectLst>
              </a:rPr>
              <a:t> </a:t>
            </a:r>
            <a:r>
              <a:rPr lang="es-ES" sz="1800" dirty="0"/>
              <a:t>Realidad del tiempo en que se aplican las normas. </a:t>
            </a:r>
          </a:p>
          <a:p>
            <a:pPr lvl="2" algn="just">
              <a:buFont typeface="Wingdings" panose="05000000000000000000" pitchFamily="2" charset="2"/>
              <a:buChar char="v"/>
            </a:pPr>
            <a:r>
              <a:rPr lang="es-ES" sz="1800" b="1" u="sng" dirty="0">
                <a:solidFill>
                  <a:schemeClr val="accent2">
                    <a:lumMod val="60000"/>
                    <a:lumOff val="40000"/>
                  </a:schemeClr>
                </a:solidFill>
                <a:effectLst>
                  <a:outerShdw blurRad="38100" dist="38100" dir="2700000" algn="tl">
                    <a:srgbClr val="000000">
                      <a:alpha val="43137"/>
                    </a:srgbClr>
                  </a:outerShdw>
                </a:effectLst>
              </a:rPr>
              <a:t>Criterio teleológico:</a:t>
            </a:r>
            <a:r>
              <a:rPr lang="es-ES" sz="1800" b="1" dirty="0">
                <a:solidFill>
                  <a:schemeClr val="accent2">
                    <a:lumMod val="60000"/>
                    <a:lumOff val="40000"/>
                  </a:schemeClr>
                </a:solidFill>
                <a:effectLst>
                  <a:outerShdw blurRad="38100" dist="38100" dir="2700000" algn="tl">
                    <a:srgbClr val="000000">
                      <a:alpha val="43137"/>
                    </a:srgbClr>
                  </a:outerShdw>
                </a:effectLst>
              </a:rPr>
              <a:t> </a:t>
            </a:r>
            <a:r>
              <a:rPr lang="es-ES" sz="1800" dirty="0"/>
              <a:t>Se atiende el espíritu de la norma o finalidad. </a:t>
            </a:r>
          </a:p>
          <a:p>
            <a:pPr marL="384048" lvl="2" indent="0" algn="just">
              <a:buNone/>
            </a:pPr>
            <a:endParaRPr lang="es-ES" sz="2000" dirty="0"/>
          </a:p>
          <a:p>
            <a:pPr algn="just"/>
            <a:r>
              <a:rPr lang="es-ES" sz="2400" dirty="0"/>
              <a:t>La ley/norma se interpreta, </a:t>
            </a:r>
          </a:p>
          <a:p>
            <a:pPr algn="just"/>
            <a:r>
              <a:rPr lang="es-ES" sz="2400" dirty="0"/>
              <a:t>Las costumbres/usos se describen y </a:t>
            </a:r>
          </a:p>
          <a:p>
            <a:pPr algn="just"/>
            <a:r>
              <a:rPr lang="es-ES" sz="2400" dirty="0"/>
              <a:t>Los principios generales se enuncian.</a:t>
            </a:r>
            <a:endParaRPr lang="en-US" sz="2400" dirty="0"/>
          </a:p>
        </p:txBody>
      </p:sp>
      <p:pic>
        <p:nvPicPr>
          <p:cNvPr id="4" name="Imagen 3">
            <a:extLst>
              <a:ext uri="{FF2B5EF4-FFF2-40B4-BE49-F238E27FC236}">
                <a16:creationId xmlns:a16="http://schemas.microsoft.com/office/drawing/2014/main" id="{8C6D8A49-711A-4CC7-9E83-F0C848694D69}"/>
              </a:ext>
            </a:extLst>
          </p:cNvPr>
          <p:cNvPicPr>
            <a:picLocks noChangeAspect="1"/>
          </p:cNvPicPr>
          <p:nvPr/>
        </p:nvPicPr>
        <p:blipFill>
          <a:blip r:embed="rId2"/>
          <a:stretch>
            <a:fillRect/>
          </a:stretch>
        </p:blipFill>
        <p:spPr>
          <a:xfrm>
            <a:off x="6567897" y="2080259"/>
            <a:ext cx="4800872" cy="2697480"/>
          </a:xfrm>
          <a:prstGeom prst="rect">
            <a:avLst/>
          </a:prstGeom>
        </p:spPr>
      </p:pic>
    </p:spTree>
    <p:extLst>
      <p:ext uri="{BB962C8B-B14F-4D97-AF65-F5344CB8AC3E}">
        <p14:creationId xmlns:p14="http://schemas.microsoft.com/office/powerpoint/2010/main" val="15297268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A31C17-A060-4760-AAFC-27B32B3BF42E}"/>
              </a:ext>
            </a:extLst>
          </p:cNvPr>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4"/>
          </a:lnRef>
          <a:fillRef idx="3">
            <a:schemeClr val="accent4"/>
          </a:fillRef>
          <a:effectRef idx="3">
            <a:schemeClr val="accent4"/>
          </a:effectRef>
          <a:fontRef idx="minor">
            <a:schemeClr val="lt1"/>
          </a:fontRef>
        </p:style>
        <p:txBody>
          <a:bodyPr/>
          <a:lstStyle/>
          <a:p>
            <a:pPr algn="ctr"/>
            <a:r>
              <a:rPr lang="es-ES" u="sng" dirty="0">
                <a:effectLst>
                  <a:outerShdw blurRad="38100" dist="38100" dir="2700000" algn="tl">
                    <a:srgbClr val="000000">
                      <a:alpha val="43137"/>
                    </a:srgbClr>
                  </a:outerShdw>
                </a:effectLst>
              </a:rPr>
              <a:t>Sobre los elementos de interpretación del artículo 10.</a:t>
            </a:r>
            <a:endParaRPr lang="en-US" u="sng"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523D1259-4ACB-46ED-93CA-3F89247A799A}"/>
              </a:ext>
            </a:extLst>
          </p:cNvPr>
          <p:cNvSpPr>
            <a:spLocks noGrp="1"/>
          </p:cNvSpPr>
          <p:nvPr>
            <p:ph idx="1"/>
          </p:nvPr>
        </p:nvSpPr>
        <p:spPr>
          <a:xfrm>
            <a:off x="713628" y="2611121"/>
            <a:ext cx="10058400" cy="3760891"/>
          </a:xfrm>
        </p:spPr>
        <p:txBody>
          <a:bodyPr>
            <a:normAutofit lnSpcReduction="10000"/>
          </a:bodyPr>
          <a:lstStyle/>
          <a:p>
            <a:pPr algn="just"/>
            <a:r>
              <a:rPr lang="es-ES" sz="2400" dirty="0"/>
              <a:t>Se establece una trilogía de interpretación: </a:t>
            </a:r>
          </a:p>
          <a:p>
            <a:pPr lvl="2" algn="just"/>
            <a:endParaRPr lang="es-ES" sz="2000" dirty="0"/>
          </a:p>
          <a:p>
            <a:pPr marL="841248" lvl="2" indent="-457200" algn="just">
              <a:buFont typeface="+mj-lt"/>
              <a:buAutoNum type="alphaLcParenR"/>
            </a:pPr>
            <a:r>
              <a:rPr lang="es-ES" sz="2000" dirty="0"/>
              <a:t>Se interpreta la letra de la ley.</a:t>
            </a:r>
          </a:p>
          <a:p>
            <a:pPr marL="841248" lvl="2" indent="-457200" algn="just">
              <a:buFont typeface="+mj-lt"/>
              <a:buAutoNum type="alphaLcParenR"/>
            </a:pPr>
            <a:r>
              <a:rPr lang="es-ES" sz="2000" dirty="0"/>
              <a:t>Se interpreta según contexto, antecedentes y realidad social. </a:t>
            </a:r>
          </a:p>
          <a:p>
            <a:pPr marL="841248" lvl="2" indent="-457200" algn="just">
              <a:buFont typeface="+mj-lt"/>
              <a:buAutoNum type="alphaLcParenR"/>
            </a:pPr>
            <a:r>
              <a:rPr lang="es-ES" sz="2000" dirty="0"/>
              <a:t>Se debe atender fundamentalmente al espíritu y finalidad. </a:t>
            </a:r>
          </a:p>
          <a:p>
            <a:pPr marL="841248" lvl="2" indent="-457200" algn="just">
              <a:buFont typeface="+mj-lt"/>
              <a:buAutoNum type="alphaLcParenR"/>
            </a:pPr>
            <a:endParaRPr lang="es-ES" sz="2000" dirty="0"/>
          </a:p>
          <a:p>
            <a:pPr lvl="1" algn="just"/>
            <a:r>
              <a:rPr lang="es-ES" sz="2400" dirty="0"/>
              <a:t>Es por lo que se establece que todas las normas deben interpretarse jurídicamente conforme a su fin, por lo que el título preliminar trata como objeto de interpretación sociológica la norma, interpretando la averiguación del sentido actual de las palabras.</a:t>
            </a:r>
            <a:endParaRPr lang="en-US" sz="2400" dirty="0"/>
          </a:p>
        </p:txBody>
      </p:sp>
      <p:pic>
        <p:nvPicPr>
          <p:cNvPr id="4" name="Imagen 3">
            <a:extLst>
              <a:ext uri="{FF2B5EF4-FFF2-40B4-BE49-F238E27FC236}">
                <a16:creationId xmlns:a16="http://schemas.microsoft.com/office/drawing/2014/main" id="{12F772CC-0240-4490-A315-AE57C70F81CD}"/>
              </a:ext>
            </a:extLst>
          </p:cNvPr>
          <p:cNvPicPr>
            <a:picLocks noChangeAspect="1"/>
          </p:cNvPicPr>
          <p:nvPr/>
        </p:nvPicPr>
        <p:blipFill>
          <a:blip r:embed="rId2"/>
          <a:stretch>
            <a:fillRect/>
          </a:stretch>
        </p:blipFill>
        <p:spPr>
          <a:xfrm>
            <a:off x="8023860" y="2279589"/>
            <a:ext cx="3454512" cy="2298821"/>
          </a:xfrm>
          <a:prstGeom prst="rect">
            <a:avLst/>
          </a:prstGeom>
        </p:spPr>
      </p:pic>
    </p:spTree>
    <p:extLst>
      <p:ext uri="{BB962C8B-B14F-4D97-AF65-F5344CB8AC3E}">
        <p14:creationId xmlns:p14="http://schemas.microsoft.com/office/powerpoint/2010/main" val="23341206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8A245FF-115B-4B34-AAD1-E49106A96B47}"/>
              </a:ext>
            </a:extLst>
          </p:cNvPr>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1"/>
          </a:lnRef>
          <a:fillRef idx="3">
            <a:schemeClr val="accent1"/>
          </a:fillRef>
          <a:effectRef idx="3">
            <a:schemeClr val="accent1"/>
          </a:effectRef>
          <a:fontRef idx="minor">
            <a:schemeClr val="lt1"/>
          </a:fontRef>
        </p:style>
        <p:txBody>
          <a:bodyPr/>
          <a:lstStyle/>
          <a:p>
            <a:pPr algn="ctr"/>
            <a:r>
              <a:rPr lang="es-ES" u="sng" dirty="0">
                <a:effectLst>
                  <a:outerShdw blurRad="38100" dist="38100" dir="2700000" algn="tl">
                    <a:srgbClr val="000000">
                      <a:alpha val="43137"/>
                    </a:srgbClr>
                  </a:outerShdw>
                </a:effectLst>
              </a:rPr>
              <a:t>Aportes para una nueva disciplina legal de la técnica de aplicación.</a:t>
            </a:r>
            <a:endParaRPr lang="en-US" u="sng"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5F0CED5B-A10C-4CC2-BF37-9A8DC2E10025}"/>
              </a:ext>
            </a:extLst>
          </p:cNvPr>
          <p:cNvSpPr>
            <a:spLocks noGrp="1"/>
          </p:cNvSpPr>
          <p:nvPr>
            <p:ph idx="1"/>
          </p:nvPr>
        </p:nvSpPr>
        <p:spPr>
          <a:xfrm>
            <a:off x="6096000" y="2108201"/>
            <a:ext cx="5178948" cy="4463196"/>
          </a:xfrm>
        </p:spPr>
        <p:txBody>
          <a:bodyPr>
            <a:normAutofit/>
          </a:bodyPr>
          <a:lstStyle/>
          <a:p>
            <a:pPr algn="just"/>
            <a:r>
              <a:rPr lang="es-ES" dirty="0"/>
              <a:t>La norma es un mandato de cierto grado de generalidad y abstracción, concebida para solucionar casos particulares y concretos.</a:t>
            </a:r>
          </a:p>
          <a:p>
            <a:pPr algn="just"/>
            <a:endParaRPr lang="es-ES" dirty="0"/>
          </a:p>
          <a:p>
            <a:pPr algn="just"/>
            <a:r>
              <a:rPr lang="es-ES" dirty="0"/>
              <a:t> Conceptos de la idea de norma: </a:t>
            </a:r>
          </a:p>
          <a:p>
            <a:pPr marL="0" indent="0" algn="just">
              <a:buNone/>
            </a:pPr>
            <a:endParaRPr lang="es-ES" dirty="0"/>
          </a:p>
          <a:p>
            <a:pPr lvl="1" algn="just"/>
            <a:r>
              <a:rPr lang="es-ES" b="1" u="sng" dirty="0">
                <a:solidFill>
                  <a:schemeClr val="accent2">
                    <a:lumMod val="75000"/>
                  </a:schemeClr>
                </a:solidFill>
                <a:effectLst>
                  <a:outerShdw blurRad="38100" dist="38100" dir="2700000" algn="tl">
                    <a:srgbClr val="000000">
                      <a:alpha val="43137"/>
                    </a:srgbClr>
                  </a:outerShdw>
                </a:effectLst>
              </a:rPr>
              <a:t>Elaboración:</a:t>
            </a:r>
            <a:r>
              <a:rPr lang="es-ES" b="1" dirty="0">
                <a:solidFill>
                  <a:schemeClr val="accent2">
                    <a:lumMod val="75000"/>
                  </a:schemeClr>
                </a:solidFill>
                <a:effectLst>
                  <a:outerShdw blurRad="38100" dist="38100" dir="2700000" algn="tl">
                    <a:srgbClr val="000000">
                      <a:alpha val="43137"/>
                    </a:srgbClr>
                  </a:outerShdw>
                </a:effectLst>
              </a:rPr>
              <a:t> </a:t>
            </a:r>
            <a:r>
              <a:rPr lang="es-ES" dirty="0"/>
              <a:t>Etapa que corresponde a los legisladores como órganos primarios de creación de normas.</a:t>
            </a:r>
          </a:p>
          <a:p>
            <a:pPr lvl="1" algn="just"/>
            <a:r>
              <a:rPr lang="es-ES" dirty="0"/>
              <a:t> </a:t>
            </a:r>
            <a:r>
              <a:rPr lang="es-ES" b="1" u="sng" dirty="0">
                <a:solidFill>
                  <a:schemeClr val="accent2">
                    <a:lumMod val="75000"/>
                  </a:schemeClr>
                </a:solidFill>
                <a:effectLst>
                  <a:outerShdw blurRad="38100" dist="38100" dir="2700000" algn="tl">
                    <a:srgbClr val="000000">
                      <a:alpha val="43137"/>
                    </a:srgbClr>
                  </a:outerShdw>
                </a:effectLst>
              </a:rPr>
              <a:t>Aplicación:</a:t>
            </a:r>
            <a:r>
              <a:rPr lang="es-ES" b="1" dirty="0">
                <a:solidFill>
                  <a:schemeClr val="accent2">
                    <a:lumMod val="75000"/>
                  </a:schemeClr>
                </a:solidFill>
                <a:effectLst>
                  <a:outerShdw blurRad="38100" dist="38100" dir="2700000" algn="tl">
                    <a:srgbClr val="000000">
                      <a:alpha val="43137"/>
                    </a:srgbClr>
                  </a:outerShdw>
                </a:effectLst>
              </a:rPr>
              <a:t> </a:t>
            </a:r>
            <a:r>
              <a:rPr lang="es-ES" dirty="0"/>
              <a:t>Etapa que corresponde a los jueces como órganos primarios de aplicación de la norma.</a:t>
            </a:r>
            <a:endParaRPr lang="en-US" dirty="0"/>
          </a:p>
        </p:txBody>
      </p:sp>
      <p:pic>
        <p:nvPicPr>
          <p:cNvPr id="4" name="Imagen 3">
            <a:extLst>
              <a:ext uri="{FF2B5EF4-FFF2-40B4-BE49-F238E27FC236}">
                <a16:creationId xmlns:a16="http://schemas.microsoft.com/office/drawing/2014/main" id="{B07A12B7-79CC-48F2-A784-0DFE7CAE0E46}"/>
              </a:ext>
            </a:extLst>
          </p:cNvPr>
          <p:cNvPicPr>
            <a:picLocks noChangeAspect="1"/>
          </p:cNvPicPr>
          <p:nvPr/>
        </p:nvPicPr>
        <p:blipFill>
          <a:blip r:embed="rId2"/>
          <a:stretch>
            <a:fillRect/>
          </a:stretch>
        </p:blipFill>
        <p:spPr>
          <a:xfrm>
            <a:off x="505087" y="3246121"/>
            <a:ext cx="5021524" cy="1874520"/>
          </a:xfrm>
          <a:prstGeom prst="rect">
            <a:avLst/>
          </a:prstGeom>
        </p:spPr>
      </p:pic>
    </p:spTree>
    <p:extLst>
      <p:ext uri="{BB962C8B-B14F-4D97-AF65-F5344CB8AC3E}">
        <p14:creationId xmlns:p14="http://schemas.microsoft.com/office/powerpoint/2010/main" val="30640254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06D34FA-1700-40B4-875A-7C18D3406712}"/>
              </a:ext>
            </a:extLst>
          </p:cNvPr>
          <p:cNvSpPr>
            <a:spLocks noGrp="1"/>
          </p:cNvSpPr>
          <p:nvPr>
            <p:ph type="title"/>
          </p:nvPr>
        </p:nvSpPr>
        <p:spPr>
          <a:xfrm>
            <a:off x="1097280" y="988908"/>
            <a:ext cx="10058400" cy="7484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rgbClr r="0" g="0" b="0"/>
          </a:lnRef>
          <a:fillRef idx="1002">
            <a:schemeClr val="dk2"/>
          </a:fillRef>
          <a:effectRef idx="0">
            <a:scrgbClr r="0" g="0" b="0"/>
          </a:effectRef>
          <a:fontRef idx="major"/>
        </p:style>
        <p:txBody>
          <a:bodyPr>
            <a:normAutofit fontScale="90000"/>
          </a:bodyPr>
          <a:lstStyle/>
          <a:p>
            <a:pPr algn="ctr"/>
            <a:r>
              <a:rPr lang="en-US" u="sng" dirty="0" err="1">
                <a:solidFill>
                  <a:schemeClr val="bg1"/>
                </a:solidFill>
                <a:effectLst>
                  <a:outerShdw blurRad="38100" dist="38100" dir="2700000" algn="tl">
                    <a:srgbClr val="000000">
                      <a:alpha val="43137"/>
                    </a:srgbClr>
                  </a:outerShdw>
                </a:effectLst>
              </a:rPr>
              <a:t>Equidad</a:t>
            </a:r>
            <a:r>
              <a:rPr lang="en-US" u="sng" dirty="0">
                <a:solidFill>
                  <a:schemeClr val="bg1"/>
                </a:solidFill>
                <a:effectLst>
                  <a:outerShdw blurRad="38100" dist="38100" dir="2700000" algn="tl">
                    <a:srgbClr val="000000">
                      <a:alpha val="43137"/>
                    </a:srgbClr>
                  </a:outerShdw>
                </a:effectLst>
              </a:rPr>
              <a:t> </a:t>
            </a:r>
            <a:r>
              <a:rPr lang="en-US" u="sng" dirty="0" err="1">
                <a:solidFill>
                  <a:schemeClr val="bg1"/>
                </a:solidFill>
                <a:effectLst>
                  <a:outerShdw blurRad="38100" dist="38100" dir="2700000" algn="tl">
                    <a:srgbClr val="000000">
                      <a:alpha val="43137"/>
                    </a:srgbClr>
                  </a:outerShdw>
                </a:effectLst>
              </a:rPr>
              <a:t>artículo</a:t>
            </a:r>
            <a:r>
              <a:rPr lang="en-US" u="sng" dirty="0">
                <a:solidFill>
                  <a:schemeClr val="bg1"/>
                </a:solidFill>
                <a:effectLst>
                  <a:outerShdw blurRad="38100" dist="38100" dir="2700000" algn="tl">
                    <a:srgbClr val="000000">
                      <a:alpha val="43137"/>
                    </a:srgbClr>
                  </a:outerShdw>
                </a:effectLst>
              </a:rPr>
              <a:t> 11.</a:t>
            </a:r>
          </a:p>
        </p:txBody>
      </p:sp>
      <p:sp>
        <p:nvSpPr>
          <p:cNvPr id="3" name="Marcador de contenido 2">
            <a:extLst>
              <a:ext uri="{FF2B5EF4-FFF2-40B4-BE49-F238E27FC236}">
                <a16:creationId xmlns:a16="http://schemas.microsoft.com/office/drawing/2014/main" id="{B623DB10-B245-44D8-91CC-15FE06FC7D92}"/>
              </a:ext>
            </a:extLst>
          </p:cNvPr>
          <p:cNvSpPr>
            <a:spLocks noGrp="1"/>
          </p:cNvSpPr>
          <p:nvPr>
            <p:ph idx="1"/>
          </p:nvPr>
        </p:nvSpPr>
        <p:spPr>
          <a:xfrm>
            <a:off x="1097280" y="2536296"/>
            <a:ext cx="7058772" cy="3760891"/>
          </a:xfrm>
        </p:spPr>
        <p:txBody>
          <a:bodyPr>
            <a:normAutofit/>
          </a:bodyPr>
          <a:lstStyle/>
          <a:p>
            <a:pPr algn="just"/>
            <a:r>
              <a:rPr lang="es-ES" sz="2400" dirty="0"/>
              <a:t>El título preliminar introdujo la figura de la equidad que se puede entender de 4 formas distintas: </a:t>
            </a:r>
          </a:p>
          <a:p>
            <a:pPr marL="0" indent="0" algn="just">
              <a:buNone/>
            </a:pPr>
            <a:r>
              <a:rPr lang="es-ES" sz="2400" dirty="0"/>
              <a:t> </a:t>
            </a:r>
          </a:p>
          <a:p>
            <a:pPr lvl="1" algn="just">
              <a:buFont typeface="Wingdings" panose="05000000000000000000" pitchFamily="2" charset="2"/>
              <a:buChar char="q"/>
            </a:pPr>
            <a:r>
              <a:rPr lang="es-ES" sz="2200" dirty="0"/>
              <a:t>Justicia natural. (ámbito filosófico y jurídico) </a:t>
            </a:r>
          </a:p>
          <a:p>
            <a:pPr lvl="1" algn="just">
              <a:buFont typeface="Wingdings" panose="05000000000000000000" pitchFamily="2" charset="2"/>
              <a:buChar char="q"/>
            </a:pPr>
            <a:r>
              <a:rPr lang="es-ES" sz="2200" dirty="0"/>
              <a:t>Manifestación de la igualdad. (ámbito filosófico y jurídico) </a:t>
            </a:r>
          </a:p>
          <a:p>
            <a:pPr lvl="1" algn="just">
              <a:buFont typeface="Wingdings" panose="05000000000000000000" pitchFamily="2" charset="2"/>
              <a:buChar char="q"/>
            </a:pPr>
            <a:r>
              <a:rPr lang="es-ES" sz="2200" dirty="0"/>
              <a:t>Justicia del caso concreto frente al derecho estricto. (ámbito de interpretación y aplicación del derecho) </a:t>
            </a:r>
          </a:p>
          <a:p>
            <a:pPr lvl="1" algn="just">
              <a:buFont typeface="Wingdings" panose="05000000000000000000" pitchFamily="2" charset="2"/>
              <a:buChar char="q"/>
            </a:pPr>
            <a:r>
              <a:rPr lang="es-ES" sz="2200" dirty="0"/>
              <a:t>Manera de resolver litigios al margen de la norma jurídica. (ámbito de interpretación y aplicación del derecho)</a:t>
            </a:r>
            <a:endParaRPr lang="en-US" sz="2200" dirty="0"/>
          </a:p>
        </p:txBody>
      </p:sp>
      <p:pic>
        <p:nvPicPr>
          <p:cNvPr id="4" name="Imagen 3">
            <a:extLst>
              <a:ext uri="{FF2B5EF4-FFF2-40B4-BE49-F238E27FC236}">
                <a16:creationId xmlns:a16="http://schemas.microsoft.com/office/drawing/2014/main" id="{CCA3C12E-A67C-4F48-ADFA-20E43B6712F5}"/>
              </a:ext>
            </a:extLst>
          </p:cNvPr>
          <p:cNvPicPr>
            <a:picLocks noChangeAspect="1"/>
          </p:cNvPicPr>
          <p:nvPr/>
        </p:nvPicPr>
        <p:blipFill>
          <a:blip r:embed="rId2"/>
          <a:stretch>
            <a:fillRect/>
          </a:stretch>
        </p:blipFill>
        <p:spPr>
          <a:xfrm>
            <a:off x="8509635" y="3064258"/>
            <a:ext cx="3034665" cy="2244024"/>
          </a:xfrm>
          <a:prstGeom prst="rect">
            <a:avLst/>
          </a:prstGeom>
        </p:spPr>
      </p:pic>
    </p:spTree>
    <p:extLst>
      <p:ext uri="{BB962C8B-B14F-4D97-AF65-F5344CB8AC3E}">
        <p14:creationId xmlns:p14="http://schemas.microsoft.com/office/powerpoint/2010/main" val="3780894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5778B3-5326-4E26-987D-82CF8557E91A}"/>
              </a:ext>
            </a:extLst>
          </p:cNvPr>
          <p:cNvSpPr>
            <a:spLocks noGrp="1"/>
          </p:cNvSpPr>
          <p:nvPr>
            <p:ph type="title"/>
          </p:nvPr>
        </p:nvSpPr>
        <p:spPr/>
        <p:style>
          <a:lnRef idx="1">
            <a:schemeClr val="accent4"/>
          </a:lnRef>
          <a:fillRef idx="3">
            <a:schemeClr val="accent4"/>
          </a:fillRef>
          <a:effectRef idx="2">
            <a:schemeClr val="accent4"/>
          </a:effectRef>
          <a:fontRef idx="minor">
            <a:schemeClr val="lt1"/>
          </a:fontRef>
        </p:style>
        <p:txBody>
          <a:bodyPr/>
          <a:lstStyle/>
          <a:p>
            <a:pPr algn="ctr"/>
            <a:r>
              <a:rPr lang="es-ES" u="sng" dirty="0">
                <a:effectLst>
                  <a:outerShdw blurRad="38100" dist="38100" dir="2700000" algn="tl">
                    <a:srgbClr val="000000">
                      <a:alpha val="43137"/>
                    </a:srgbClr>
                  </a:outerShdw>
                </a:effectLst>
              </a:rPr>
              <a:t>Equidad como criterio de interpretación:</a:t>
            </a:r>
            <a:endParaRPr lang="en-US" u="sng"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0EDD6877-C351-4DD0-8A2F-141E141DE435}"/>
              </a:ext>
            </a:extLst>
          </p:cNvPr>
          <p:cNvSpPr>
            <a:spLocks noGrp="1"/>
          </p:cNvSpPr>
          <p:nvPr>
            <p:ph idx="1"/>
          </p:nvPr>
        </p:nvSpPr>
        <p:spPr>
          <a:xfrm>
            <a:off x="1097280" y="2519681"/>
            <a:ext cx="5641452" cy="3760891"/>
          </a:xfrm>
        </p:spPr>
        <p:txBody>
          <a:bodyPr>
            <a:normAutofit/>
          </a:bodyPr>
          <a:lstStyle/>
          <a:p>
            <a:pPr algn="just"/>
            <a:r>
              <a:rPr lang="es-ES" sz="2400" dirty="0"/>
              <a:t>La equidad es un criterio de interpretación distinto a los expuestos en el artículo 10 del Cód. Civil, y no viene siendo subsidiario a ellos. </a:t>
            </a:r>
          </a:p>
          <a:p>
            <a:pPr algn="just"/>
            <a:r>
              <a:rPr lang="es-ES" sz="2400" dirty="0"/>
              <a:t>La equidad se convierte en un criterio general de carácter moral que busca que sea actitud moral de la sociedad expresada en los principios generales.</a:t>
            </a:r>
            <a:endParaRPr lang="en-US" sz="2400" dirty="0"/>
          </a:p>
        </p:txBody>
      </p:sp>
      <p:pic>
        <p:nvPicPr>
          <p:cNvPr id="4" name="Imagen 3">
            <a:extLst>
              <a:ext uri="{FF2B5EF4-FFF2-40B4-BE49-F238E27FC236}">
                <a16:creationId xmlns:a16="http://schemas.microsoft.com/office/drawing/2014/main" id="{ACB4BB2C-6B7E-4149-A390-6FFB942D117C}"/>
              </a:ext>
            </a:extLst>
          </p:cNvPr>
          <p:cNvPicPr>
            <a:picLocks noChangeAspect="1"/>
          </p:cNvPicPr>
          <p:nvPr/>
        </p:nvPicPr>
        <p:blipFill>
          <a:blip r:embed="rId2"/>
          <a:stretch>
            <a:fillRect/>
          </a:stretch>
        </p:blipFill>
        <p:spPr>
          <a:xfrm>
            <a:off x="7267980" y="2697481"/>
            <a:ext cx="4229647" cy="2814638"/>
          </a:xfrm>
          <a:prstGeom prst="rect">
            <a:avLst/>
          </a:prstGeom>
        </p:spPr>
      </p:pic>
    </p:spTree>
    <p:extLst>
      <p:ext uri="{BB962C8B-B14F-4D97-AF65-F5344CB8AC3E}">
        <p14:creationId xmlns:p14="http://schemas.microsoft.com/office/powerpoint/2010/main" val="4375121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AE795B-C61F-4338-A034-38E7B1794F08}"/>
              </a:ext>
            </a:extLst>
          </p:cNvPr>
          <p:cNvSpPr>
            <a:spLocks noGrp="1"/>
          </p:cNvSpPr>
          <p:nvPr>
            <p:ph type="title"/>
          </p:nvPr>
        </p:nvSpPr>
        <p:spPr>
          <a:xfrm>
            <a:off x="1097280" y="988908"/>
            <a:ext cx="10058400" cy="748452"/>
          </a:xfrm>
        </p:spPr>
        <p:style>
          <a:lnRef idx="0">
            <a:schemeClr val="accent1"/>
          </a:lnRef>
          <a:fillRef idx="3">
            <a:schemeClr val="accent1"/>
          </a:fillRef>
          <a:effectRef idx="3">
            <a:schemeClr val="accent1"/>
          </a:effectRef>
          <a:fontRef idx="minor">
            <a:schemeClr val="lt1"/>
          </a:fontRef>
        </p:style>
        <p:txBody>
          <a:bodyPr>
            <a:normAutofit fontScale="90000"/>
          </a:bodyPr>
          <a:lstStyle/>
          <a:p>
            <a:pPr algn="ctr"/>
            <a:r>
              <a:rPr lang="es-ES" u="sng" dirty="0">
                <a:effectLst>
                  <a:outerShdw blurRad="38100" dist="38100" dir="2700000" algn="tl">
                    <a:srgbClr val="000000">
                      <a:alpha val="43137"/>
                    </a:srgbClr>
                  </a:outerShdw>
                </a:effectLst>
              </a:rPr>
              <a:t>Equidad como fuente de derecho</a:t>
            </a:r>
            <a:endParaRPr lang="en-US" u="sng"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E82529DD-2C76-4018-82FE-CEC06B06E5B8}"/>
              </a:ext>
            </a:extLst>
          </p:cNvPr>
          <p:cNvSpPr>
            <a:spLocks noGrp="1"/>
          </p:cNvSpPr>
          <p:nvPr>
            <p:ph idx="1"/>
          </p:nvPr>
        </p:nvSpPr>
        <p:spPr/>
        <p:txBody>
          <a:bodyPr/>
          <a:lstStyle/>
          <a:p>
            <a:pPr algn="just"/>
            <a:r>
              <a:rPr lang="es-ES" dirty="0"/>
              <a:t>La equidad como fuente significa la resolución de litigio con exclusivo fundamento en la conciencia del juez. </a:t>
            </a:r>
          </a:p>
          <a:p>
            <a:pPr algn="just"/>
            <a:r>
              <a:rPr lang="es-ES" dirty="0"/>
              <a:t>Opera cuando la ley expresamente lo permite y contiene la misma ética que la equidad como criterio imperativo.</a:t>
            </a:r>
            <a:endParaRPr lang="en-US" dirty="0"/>
          </a:p>
        </p:txBody>
      </p:sp>
      <p:pic>
        <p:nvPicPr>
          <p:cNvPr id="5" name="Imagen 4">
            <a:extLst>
              <a:ext uri="{FF2B5EF4-FFF2-40B4-BE49-F238E27FC236}">
                <a16:creationId xmlns:a16="http://schemas.microsoft.com/office/drawing/2014/main" id="{02C83FB5-1947-43B3-8593-38790FB9E217}"/>
              </a:ext>
            </a:extLst>
          </p:cNvPr>
          <p:cNvPicPr>
            <a:picLocks noChangeAspect="1"/>
          </p:cNvPicPr>
          <p:nvPr/>
        </p:nvPicPr>
        <p:blipFill>
          <a:blip r:embed="rId2"/>
          <a:stretch>
            <a:fillRect/>
          </a:stretch>
        </p:blipFill>
        <p:spPr>
          <a:xfrm>
            <a:off x="3950970" y="3429000"/>
            <a:ext cx="4290060" cy="3103793"/>
          </a:xfrm>
          <a:prstGeom prst="rect">
            <a:avLst/>
          </a:prstGeom>
        </p:spPr>
      </p:pic>
    </p:spTree>
    <p:extLst>
      <p:ext uri="{BB962C8B-B14F-4D97-AF65-F5344CB8AC3E}">
        <p14:creationId xmlns:p14="http://schemas.microsoft.com/office/powerpoint/2010/main" val="33385283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60ABBE-F99C-4850-85A5-FF62FD484BC0}"/>
              </a:ext>
            </a:extLst>
          </p:cNvPr>
          <p:cNvSpPr>
            <a:spLocks noGrp="1"/>
          </p:cNvSpPr>
          <p:nvPr>
            <p:ph type="title"/>
          </p:nvPr>
        </p:nvSpPr>
        <p:spPr>
          <a:xfrm>
            <a:off x="1097280" y="988908"/>
            <a:ext cx="10058400" cy="748452"/>
          </a:xfrm>
        </p:spPr>
        <p:style>
          <a:lnRef idx="0">
            <a:schemeClr val="accent6"/>
          </a:lnRef>
          <a:fillRef idx="3">
            <a:schemeClr val="accent6"/>
          </a:fillRef>
          <a:effectRef idx="3">
            <a:schemeClr val="accent6"/>
          </a:effectRef>
          <a:fontRef idx="minor">
            <a:schemeClr val="lt1"/>
          </a:fontRef>
        </p:style>
        <p:txBody>
          <a:bodyPr>
            <a:normAutofit fontScale="90000"/>
          </a:bodyPr>
          <a:lstStyle/>
          <a:p>
            <a:pPr algn="ctr"/>
            <a:r>
              <a:rPr lang="en-US" u="sng" dirty="0" err="1">
                <a:effectLst>
                  <a:outerShdw blurRad="38100" dist="38100" dir="2700000" algn="tl">
                    <a:srgbClr val="000000">
                      <a:alpha val="43137"/>
                    </a:srgbClr>
                  </a:outerShdw>
                </a:effectLst>
              </a:rPr>
              <a:t>Analogía</a:t>
            </a:r>
            <a:endParaRPr lang="en-US" u="sng"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5E50FA46-3865-4D56-BB19-F422C51D1169}"/>
              </a:ext>
            </a:extLst>
          </p:cNvPr>
          <p:cNvSpPr>
            <a:spLocks noGrp="1"/>
          </p:cNvSpPr>
          <p:nvPr>
            <p:ph idx="1"/>
          </p:nvPr>
        </p:nvSpPr>
        <p:spPr>
          <a:xfrm>
            <a:off x="1216548" y="2108201"/>
            <a:ext cx="10058400" cy="4361179"/>
          </a:xfrm>
        </p:spPr>
        <p:txBody>
          <a:bodyPr>
            <a:normAutofit fontScale="85000" lnSpcReduction="10000"/>
          </a:bodyPr>
          <a:lstStyle/>
          <a:p>
            <a:pPr algn="just"/>
            <a:endParaRPr lang="es-ES" dirty="0"/>
          </a:p>
          <a:p>
            <a:pPr algn="just"/>
            <a:endParaRPr lang="es-ES" dirty="0"/>
          </a:p>
          <a:p>
            <a:pPr algn="just"/>
            <a:endParaRPr lang="es-ES" dirty="0"/>
          </a:p>
          <a:p>
            <a:pPr algn="just"/>
            <a:endParaRPr lang="es-ES" dirty="0"/>
          </a:p>
          <a:p>
            <a:pPr algn="just"/>
            <a:endParaRPr lang="es-ES" dirty="0"/>
          </a:p>
          <a:p>
            <a:pPr algn="just"/>
            <a:r>
              <a:rPr lang="es-ES" dirty="0"/>
              <a:t>Se fundamenta en el reconocimiento de que existen lagunas en las normas del ordenamiento jurídico. </a:t>
            </a:r>
          </a:p>
          <a:p>
            <a:pPr algn="just"/>
            <a:r>
              <a:rPr lang="es-ES" dirty="0"/>
              <a:t>La analogía tiene como requisito que exista semejanza entre el supuesto de hecho no regulado con el regulado. Requiere un pensamiento valorativo y no lógico-formal procurando la “identidad de razón”. </a:t>
            </a:r>
          </a:p>
          <a:p>
            <a:pPr algn="just"/>
            <a:r>
              <a:rPr lang="es-ES" dirty="0"/>
              <a:t>La analogía se produce cuando en el primer supuesto están los elementos que recoge la regulación del segundo. </a:t>
            </a:r>
          </a:p>
          <a:p>
            <a:pPr algn="just"/>
            <a:r>
              <a:rPr lang="es-ES" dirty="0"/>
              <a:t>El elemento debe ser esencial, el legislador tuvo que utilizar el elemento en común como base para la creación de la norma.</a:t>
            </a:r>
            <a:endParaRPr lang="en-US" dirty="0"/>
          </a:p>
        </p:txBody>
      </p:sp>
      <p:pic>
        <p:nvPicPr>
          <p:cNvPr id="5" name="Imagen 4">
            <a:extLst>
              <a:ext uri="{FF2B5EF4-FFF2-40B4-BE49-F238E27FC236}">
                <a16:creationId xmlns:a16="http://schemas.microsoft.com/office/drawing/2014/main" id="{6DD175FD-8BEA-4DEA-B7F1-03FD5426CEEA}"/>
              </a:ext>
            </a:extLst>
          </p:cNvPr>
          <p:cNvPicPr>
            <a:picLocks noChangeAspect="1"/>
          </p:cNvPicPr>
          <p:nvPr/>
        </p:nvPicPr>
        <p:blipFill>
          <a:blip r:embed="rId2"/>
          <a:stretch>
            <a:fillRect/>
          </a:stretch>
        </p:blipFill>
        <p:spPr>
          <a:xfrm>
            <a:off x="4450556" y="1904862"/>
            <a:ext cx="3290887" cy="2189936"/>
          </a:xfrm>
          <a:prstGeom prst="rect">
            <a:avLst/>
          </a:prstGeom>
        </p:spPr>
      </p:pic>
    </p:spTree>
    <p:extLst>
      <p:ext uri="{BB962C8B-B14F-4D97-AF65-F5344CB8AC3E}">
        <p14:creationId xmlns:p14="http://schemas.microsoft.com/office/powerpoint/2010/main" val="20920612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FAE93F-0BC2-400F-A457-6EBA463BE4BC}"/>
              </a:ext>
            </a:extLst>
          </p:cNvPr>
          <p:cNvSpPr>
            <a:spLocks noGrp="1"/>
          </p:cNvSpPr>
          <p:nvPr>
            <p:ph type="title"/>
          </p:nvPr>
        </p:nvSpPr>
        <p:spPr>
          <a:xfrm>
            <a:off x="1097280" y="988908"/>
            <a:ext cx="10058400" cy="748452"/>
          </a:xfrm>
        </p:spPr>
        <p:style>
          <a:lnRef idx="0">
            <a:schemeClr val="accent5"/>
          </a:lnRef>
          <a:fillRef idx="3">
            <a:schemeClr val="accent5"/>
          </a:fillRef>
          <a:effectRef idx="3">
            <a:schemeClr val="accent5"/>
          </a:effectRef>
          <a:fontRef idx="minor">
            <a:schemeClr val="lt1"/>
          </a:fontRef>
        </p:style>
        <p:txBody>
          <a:bodyPr>
            <a:normAutofit fontScale="90000"/>
          </a:bodyPr>
          <a:lstStyle/>
          <a:p>
            <a:pPr algn="ctr"/>
            <a:r>
              <a:rPr lang="en-US" dirty="0"/>
              <a:t>Variables de la </a:t>
            </a:r>
            <a:r>
              <a:rPr lang="en-US" dirty="0" err="1"/>
              <a:t>analogía</a:t>
            </a:r>
            <a:endParaRPr lang="en-US" dirty="0"/>
          </a:p>
        </p:txBody>
      </p:sp>
      <p:sp>
        <p:nvSpPr>
          <p:cNvPr id="3" name="Marcador de contenido 2">
            <a:extLst>
              <a:ext uri="{FF2B5EF4-FFF2-40B4-BE49-F238E27FC236}">
                <a16:creationId xmlns:a16="http://schemas.microsoft.com/office/drawing/2014/main" id="{BBC3F266-70C5-4EA2-BFEE-F10220BD672D}"/>
              </a:ext>
            </a:extLst>
          </p:cNvPr>
          <p:cNvSpPr>
            <a:spLocks noGrp="1"/>
          </p:cNvSpPr>
          <p:nvPr>
            <p:ph idx="1"/>
          </p:nvPr>
        </p:nvSpPr>
        <p:spPr>
          <a:xfrm>
            <a:off x="6212952" y="2428241"/>
            <a:ext cx="4942728" cy="3760891"/>
          </a:xfrm>
        </p:spPr>
        <p:txBody>
          <a:bodyPr>
            <a:normAutofit/>
          </a:bodyPr>
          <a:lstStyle/>
          <a:p>
            <a:pPr algn="just"/>
            <a:r>
              <a:rPr lang="es-ES" sz="2800" b="1" u="sng" dirty="0">
                <a:solidFill>
                  <a:srgbClr val="00B050"/>
                </a:solidFill>
                <a:effectLst>
                  <a:outerShdw blurRad="38100" dist="38100" dir="2700000" algn="tl">
                    <a:srgbClr val="000000">
                      <a:alpha val="43137"/>
                    </a:srgbClr>
                  </a:outerShdw>
                </a:effectLst>
              </a:rPr>
              <a:t>Legis:</a:t>
            </a:r>
            <a:r>
              <a:rPr lang="es-ES" sz="2800" dirty="0"/>
              <a:t> Aplicar una norma singular al caso no contemplado (particular - particular). </a:t>
            </a:r>
          </a:p>
          <a:p>
            <a:pPr algn="just"/>
            <a:r>
              <a:rPr lang="es-ES" sz="2800" b="1" u="sng" dirty="0">
                <a:solidFill>
                  <a:srgbClr val="00B050"/>
                </a:solidFill>
                <a:effectLst>
                  <a:outerShdw blurRad="38100" dist="38100" dir="2700000" algn="tl">
                    <a:srgbClr val="000000">
                      <a:alpha val="43137"/>
                    </a:srgbClr>
                  </a:outerShdw>
                </a:effectLst>
              </a:rPr>
              <a:t>Iuris:</a:t>
            </a:r>
            <a:r>
              <a:rPr lang="es-ES" sz="2800" dirty="0"/>
              <a:t> Se toma un conjunto de normas para deducir un principio general para aplicar al caso singular (particular - general - particular).</a:t>
            </a:r>
            <a:endParaRPr lang="en-US" sz="2800" dirty="0"/>
          </a:p>
        </p:txBody>
      </p:sp>
      <p:pic>
        <p:nvPicPr>
          <p:cNvPr id="4" name="Imagen 3">
            <a:extLst>
              <a:ext uri="{FF2B5EF4-FFF2-40B4-BE49-F238E27FC236}">
                <a16:creationId xmlns:a16="http://schemas.microsoft.com/office/drawing/2014/main" id="{C4CE9CAF-D8BF-499D-8CD9-CD2236C996DF}"/>
              </a:ext>
            </a:extLst>
          </p:cNvPr>
          <p:cNvPicPr>
            <a:picLocks noChangeAspect="1"/>
          </p:cNvPicPr>
          <p:nvPr/>
        </p:nvPicPr>
        <p:blipFill>
          <a:blip r:embed="rId2"/>
          <a:stretch>
            <a:fillRect/>
          </a:stretch>
        </p:blipFill>
        <p:spPr>
          <a:xfrm>
            <a:off x="1097280" y="2532675"/>
            <a:ext cx="2611755" cy="3656457"/>
          </a:xfrm>
          <a:prstGeom prst="rect">
            <a:avLst/>
          </a:prstGeom>
        </p:spPr>
      </p:pic>
    </p:spTree>
    <p:extLst>
      <p:ext uri="{BB962C8B-B14F-4D97-AF65-F5344CB8AC3E}">
        <p14:creationId xmlns:p14="http://schemas.microsoft.com/office/powerpoint/2010/main" val="16655145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186CF9-D136-4289-885D-E9262EE04A8E}"/>
              </a:ext>
            </a:extLst>
          </p:cNvPr>
          <p:cNvSpPr>
            <a:spLocks noGrp="1"/>
          </p:cNvSpPr>
          <p:nvPr>
            <p:ph type="title"/>
          </p:nvPr>
        </p:nvSpPr>
        <p:spPr>
          <a:xfrm>
            <a:off x="1097280" y="988908"/>
            <a:ext cx="10058400" cy="748452"/>
          </a:xfrm>
        </p:spPr>
        <p:style>
          <a:lnRef idx="0">
            <a:schemeClr val="accent4"/>
          </a:lnRef>
          <a:fillRef idx="3">
            <a:schemeClr val="accent4"/>
          </a:fillRef>
          <a:effectRef idx="3">
            <a:schemeClr val="accent4"/>
          </a:effectRef>
          <a:fontRef idx="minor">
            <a:schemeClr val="lt1"/>
          </a:fontRef>
        </p:style>
        <p:txBody>
          <a:bodyPr>
            <a:normAutofit fontScale="90000"/>
          </a:bodyPr>
          <a:lstStyle/>
          <a:p>
            <a:pPr algn="ctr"/>
            <a:r>
              <a:rPr lang="en-US" dirty="0" err="1">
                <a:effectLst>
                  <a:outerShdw blurRad="38100" dist="38100" dir="2700000" algn="tl">
                    <a:srgbClr val="000000">
                      <a:alpha val="43137"/>
                    </a:srgbClr>
                  </a:outerShdw>
                </a:effectLst>
              </a:rPr>
              <a:t>Límites</a:t>
            </a:r>
            <a:r>
              <a:rPr lang="en-US" dirty="0">
                <a:effectLst>
                  <a:outerShdw blurRad="38100" dist="38100" dir="2700000" algn="tl">
                    <a:srgbClr val="000000">
                      <a:alpha val="43137"/>
                    </a:srgbClr>
                  </a:outerShdw>
                </a:effectLst>
              </a:rPr>
              <a:t> de la </a:t>
            </a:r>
            <a:r>
              <a:rPr lang="en-US" dirty="0" err="1">
                <a:effectLst>
                  <a:outerShdw blurRad="38100" dist="38100" dir="2700000" algn="tl">
                    <a:srgbClr val="000000">
                      <a:alpha val="43137"/>
                    </a:srgbClr>
                  </a:outerShdw>
                </a:effectLst>
              </a:rPr>
              <a:t>analogía</a:t>
            </a:r>
            <a:endParaRPr lang="en-US"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615C5CED-445F-4D4C-9CC8-73A0246D6FD8}"/>
              </a:ext>
            </a:extLst>
          </p:cNvPr>
          <p:cNvSpPr>
            <a:spLocks noGrp="1"/>
          </p:cNvSpPr>
          <p:nvPr>
            <p:ph idx="1"/>
          </p:nvPr>
        </p:nvSpPr>
        <p:spPr>
          <a:xfrm>
            <a:off x="1262268" y="2856653"/>
            <a:ext cx="5824332" cy="3355339"/>
          </a:xfrm>
        </p:spPr>
        <p:txBody>
          <a:bodyPr/>
          <a:lstStyle/>
          <a:p>
            <a:pPr algn="just"/>
            <a:r>
              <a:rPr lang="es-ES" dirty="0"/>
              <a:t>Materia penal y sancionadora administrativa: Se someten al principio de legalidad en estricto que no existan lagunas. </a:t>
            </a:r>
          </a:p>
          <a:p>
            <a:pPr algn="just"/>
            <a:r>
              <a:rPr lang="es-ES" dirty="0"/>
              <a:t>Leyes especiales: Al derogar el derecho general para ciertas materias, impide la exigencia de lagunas en las leyes especiales siendo que complementa con la ley general. </a:t>
            </a:r>
          </a:p>
          <a:p>
            <a:pPr algn="just"/>
            <a:r>
              <a:rPr lang="es-ES" dirty="0"/>
              <a:t>Leyes temporales: Son leyes excepcionales.</a:t>
            </a:r>
            <a:endParaRPr lang="en-US" dirty="0"/>
          </a:p>
        </p:txBody>
      </p:sp>
      <p:pic>
        <p:nvPicPr>
          <p:cNvPr id="4" name="Imagen 3">
            <a:extLst>
              <a:ext uri="{FF2B5EF4-FFF2-40B4-BE49-F238E27FC236}">
                <a16:creationId xmlns:a16="http://schemas.microsoft.com/office/drawing/2014/main" id="{851B5D86-B224-4A78-90EA-0E5B4AAF389B}"/>
              </a:ext>
            </a:extLst>
          </p:cNvPr>
          <p:cNvPicPr>
            <a:picLocks noChangeAspect="1"/>
          </p:cNvPicPr>
          <p:nvPr/>
        </p:nvPicPr>
        <p:blipFill>
          <a:blip r:embed="rId2"/>
          <a:stretch>
            <a:fillRect/>
          </a:stretch>
        </p:blipFill>
        <p:spPr>
          <a:xfrm>
            <a:off x="7988618" y="3345049"/>
            <a:ext cx="3509962" cy="2378546"/>
          </a:xfrm>
          <a:prstGeom prst="rect">
            <a:avLst/>
          </a:prstGeom>
        </p:spPr>
      </p:pic>
    </p:spTree>
    <p:extLst>
      <p:ext uri="{BB962C8B-B14F-4D97-AF65-F5344CB8AC3E}">
        <p14:creationId xmlns:p14="http://schemas.microsoft.com/office/powerpoint/2010/main" val="20950047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5324BE-1A0A-4EE3-9A04-697BDB76657A}"/>
              </a:ext>
            </a:extLst>
          </p:cNvPr>
          <p:cNvSpPr>
            <a:spLocks noGrp="1"/>
          </p:cNvSpPr>
          <p:nvPr>
            <p:ph type="title"/>
          </p:nvPr>
        </p:nvSpPr>
        <p:spPr>
          <a:xfrm>
            <a:off x="1097280" y="988908"/>
            <a:ext cx="10058400" cy="7484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3"/>
          </a:lnRef>
          <a:fillRef idx="3">
            <a:schemeClr val="accent3"/>
          </a:fillRef>
          <a:effectRef idx="3">
            <a:schemeClr val="accent3"/>
          </a:effectRef>
          <a:fontRef idx="minor">
            <a:schemeClr val="lt1"/>
          </a:fontRef>
        </p:style>
        <p:txBody>
          <a:bodyPr>
            <a:normAutofit fontScale="90000"/>
          </a:bodyPr>
          <a:lstStyle/>
          <a:p>
            <a:pPr algn="ctr"/>
            <a:r>
              <a:rPr lang="en-US" u="sng" dirty="0" err="1">
                <a:effectLst>
                  <a:outerShdw blurRad="38100" dist="38100" dir="2700000" algn="tl">
                    <a:srgbClr val="000000">
                      <a:alpha val="43137"/>
                    </a:srgbClr>
                  </a:outerShdw>
                </a:effectLst>
              </a:rPr>
              <a:t>Supletoriedad</a:t>
            </a:r>
            <a:r>
              <a:rPr lang="en-US" u="sng" dirty="0">
                <a:effectLst>
                  <a:outerShdw blurRad="38100" dist="38100" dir="2700000" algn="tl">
                    <a:srgbClr val="000000">
                      <a:alpha val="43137"/>
                    </a:srgbClr>
                  </a:outerShdw>
                </a:effectLst>
              </a:rPr>
              <a:t> del </a:t>
            </a:r>
            <a:r>
              <a:rPr lang="en-US" u="sng" dirty="0" err="1">
                <a:effectLst>
                  <a:outerShdw blurRad="38100" dist="38100" dir="2700000" algn="tl">
                    <a:srgbClr val="000000">
                      <a:alpha val="43137"/>
                    </a:srgbClr>
                  </a:outerShdw>
                </a:effectLst>
              </a:rPr>
              <a:t>código</a:t>
            </a:r>
            <a:r>
              <a:rPr lang="en-US" u="sng" dirty="0">
                <a:effectLst>
                  <a:outerShdw blurRad="38100" dist="38100" dir="2700000" algn="tl">
                    <a:srgbClr val="000000">
                      <a:alpha val="43137"/>
                    </a:srgbClr>
                  </a:outerShdw>
                </a:effectLst>
              </a:rPr>
              <a:t> civil</a:t>
            </a:r>
          </a:p>
        </p:txBody>
      </p:sp>
      <p:sp>
        <p:nvSpPr>
          <p:cNvPr id="3" name="Marcador de contenido 2">
            <a:extLst>
              <a:ext uri="{FF2B5EF4-FFF2-40B4-BE49-F238E27FC236}">
                <a16:creationId xmlns:a16="http://schemas.microsoft.com/office/drawing/2014/main" id="{E465BFA4-AFD7-4C5D-8F33-DFE30C66DF9D}"/>
              </a:ext>
            </a:extLst>
          </p:cNvPr>
          <p:cNvSpPr>
            <a:spLocks noGrp="1"/>
          </p:cNvSpPr>
          <p:nvPr>
            <p:ph idx="1"/>
          </p:nvPr>
        </p:nvSpPr>
        <p:spPr>
          <a:xfrm>
            <a:off x="1285128" y="2865970"/>
            <a:ext cx="3538332" cy="3012440"/>
          </a:xfrm>
        </p:spPr>
        <p:txBody>
          <a:bodyPr>
            <a:normAutofit lnSpcReduction="10000"/>
          </a:bodyPr>
          <a:lstStyle/>
          <a:p>
            <a:pPr algn="just"/>
            <a:r>
              <a:rPr lang="es-ES" sz="2400" dirty="0"/>
              <a:t>La supletoriedad es producto de los principios del derecho común, no implica que las leyes que se deben integrar con el código civil no puedan integrar lagunas con la analogía.</a:t>
            </a:r>
            <a:endParaRPr lang="en-US" sz="2400" dirty="0"/>
          </a:p>
        </p:txBody>
      </p:sp>
      <p:pic>
        <p:nvPicPr>
          <p:cNvPr id="4" name="Imagen 3">
            <a:extLst>
              <a:ext uri="{FF2B5EF4-FFF2-40B4-BE49-F238E27FC236}">
                <a16:creationId xmlns:a16="http://schemas.microsoft.com/office/drawing/2014/main" id="{ABB015DD-DEA6-491B-8B26-2C8BC00DDB1D}"/>
              </a:ext>
            </a:extLst>
          </p:cNvPr>
          <p:cNvPicPr>
            <a:picLocks noChangeAspect="1"/>
          </p:cNvPicPr>
          <p:nvPr/>
        </p:nvPicPr>
        <p:blipFill>
          <a:blip r:embed="rId2"/>
          <a:stretch>
            <a:fillRect/>
          </a:stretch>
        </p:blipFill>
        <p:spPr>
          <a:xfrm>
            <a:off x="6096000" y="2220817"/>
            <a:ext cx="4555807" cy="3648276"/>
          </a:xfrm>
          <a:prstGeom prst="rect">
            <a:avLst/>
          </a:prstGeom>
        </p:spPr>
      </p:pic>
    </p:spTree>
    <p:extLst>
      <p:ext uri="{BB962C8B-B14F-4D97-AF65-F5344CB8AC3E}">
        <p14:creationId xmlns:p14="http://schemas.microsoft.com/office/powerpoint/2010/main" val="193325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629BD3-3C3C-429D-811C-9AE427129C31}"/>
              </a:ext>
            </a:extLst>
          </p:cNvPr>
          <p:cNvSpPr>
            <a:spLocks noGrp="1"/>
          </p:cNvSpPr>
          <p:nvPr>
            <p:ph type="title"/>
          </p:nvPr>
        </p:nvSpPr>
        <p:spPr>
          <a:xfrm>
            <a:off x="1097280" y="988908"/>
            <a:ext cx="10058400" cy="7484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2"/>
          </a:lnRef>
          <a:fillRef idx="3">
            <a:schemeClr val="accent2"/>
          </a:fillRef>
          <a:effectRef idx="3">
            <a:schemeClr val="accent2"/>
          </a:effectRef>
          <a:fontRef idx="minor">
            <a:schemeClr val="lt1"/>
          </a:fontRef>
        </p:style>
        <p:txBody>
          <a:bodyPr>
            <a:normAutofit fontScale="90000"/>
          </a:bodyPr>
          <a:lstStyle/>
          <a:p>
            <a:pPr algn="ctr"/>
            <a:r>
              <a:rPr lang="es-ES" u="sng" dirty="0">
                <a:effectLst>
                  <a:outerShdw blurRad="38100" dist="38100" dir="2700000" algn="tl">
                    <a:srgbClr val="000000">
                      <a:alpha val="43137"/>
                    </a:srgbClr>
                  </a:outerShdw>
                </a:effectLst>
              </a:rPr>
              <a:t>Eficacia general de las normas jurídicas</a:t>
            </a:r>
            <a:endParaRPr lang="en-US" u="sng"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5E902EEE-383B-4897-9E81-D84428E9ECFC}"/>
              </a:ext>
            </a:extLst>
          </p:cNvPr>
          <p:cNvSpPr>
            <a:spLocks noGrp="1"/>
          </p:cNvSpPr>
          <p:nvPr>
            <p:ph idx="1"/>
          </p:nvPr>
        </p:nvSpPr>
        <p:spPr>
          <a:xfrm>
            <a:off x="6096000" y="2608582"/>
            <a:ext cx="5178948" cy="3260510"/>
          </a:xfrm>
        </p:spPr>
        <p:txBody>
          <a:bodyPr>
            <a:normAutofit/>
          </a:bodyPr>
          <a:lstStyle/>
          <a:p>
            <a:pPr marL="0" indent="0" algn="just">
              <a:buNone/>
            </a:pPr>
            <a:r>
              <a:rPr lang="es-ES" sz="2400" dirty="0"/>
              <a:t>La eficacia tiene su fundamento en el artículo 129 inciso 2 de la Constitución Política donde las personas no pueden alegar ignorancia ante la ley. De aquí nace el principio de que las leyes tienes que tener una efectividad social con independencia sean o no conocidas por los ciudadanos. </a:t>
            </a:r>
            <a:endParaRPr lang="en-US" sz="2400" dirty="0"/>
          </a:p>
        </p:txBody>
      </p:sp>
      <p:pic>
        <p:nvPicPr>
          <p:cNvPr id="2050" name="Picture 2" descr="Definición de Derecho Civil - Qué es y Concepto">
            <a:extLst>
              <a:ext uri="{FF2B5EF4-FFF2-40B4-BE49-F238E27FC236}">
                <a16:creationId xmlns:a16="http://schemas.microsoft.com/office/drawing/2014/main" id="{90080316-B43F-411B-BFD2-DB15D37231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0180" y="2488354"/>
            <a:ext cx="3360420" cy="33604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29989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05A12C-4243-4C61-A0EA-A301EB003194}"/>
              </a:ext>
            </a:extLst>
          </p:cNvPr>
          <p:cNvSpPr>
            <a:spLocks noGrp="1"/>
          </p:cNvSpPr>
          <p:nvPr>
            <p:ph type="title"/>
          </p:nvPr>
        </p:nvSpPr>
        <p:spPr>
          <a:xfrm>
            <a:off x="1325880" y="3668461"/>
            <a:ext cx="10058400" cy="1450757"/>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1"/>
          </a:lnRef>
          <a:fillRef idx="3">
            <a:schemeClr val="accent1"/>
          </a:fillRef>
          <a:effectRef idx="3">
            <a:schemeClr val="accent1"/>
          </a:effectRef>
          <a:fontRef idx="minor">
            <a:schemeClr val="lt1"/>
          </a:fontRef>
        </p:style>
        <p:txBody>
          <a:bodyPr>
            <a:normAutofit fontScale="90000"/>
          </a:bodyPr>
          <a:lstStyle/>
          <a:p>
            <a:pPr algn="ctr"/>
            <a:r>
              <a:rPr lang="es-ES" u="sng" dirty="0">
                <a:effectLst>
                  <a:outerShdw blurRad="38100" dist="38100" dir="2700000" algn="tl">
                    <a:srgbClr val="000000">
                      <a:alpha val="43137"/>
                    </a:srgbClr>
                  </a:outerShdw>
                </a:effectLst>
              </a:rPr>
              <a:t>El ordenamiento jurídico admite supuestos donde se puede alegar desconocimiento:</a:t>
            </a:r>
            <a:endParaRPr lang="en-US" u="sng" dirty="0">
              <a:effectLst>
                <a:outerShdw blurRad="38100" dist="38100" dir="2700000" algn="tl">
                  <a:srgbClr val="000000">
                    <a:alpha val="43137"/>
                  </a:srgbClr>
                </a:outerShdw>
              </a:effectLst>
            </a:endParaRPr>
          </a:p>
        </p:txBody>
      </p:sp>
      <p:pic>
        <p:nvPicPr>
          <p:cNvPr id="3074" name="Picture 2" descr="Libro De Derecho Civil Imágenes De Stock &amp; Libro De Derecho Civil ...">
            <a:extLst>
              <a:ext uri="{FF2B5EF4-FFF2-40B4-BE49-F238E27FC236}">
                <a16:creationId xmlns:a16="http://schemas.microsoft.com/office/drawing/2014/main" id="{E34A3505-A15F-4B4E-8ACB-10A0F1EAC0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0532" y="508238"/>
            <a:ext cx="3670935" cy="2704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6939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B3CFF8-CE40-49A2-8507-19D47C264416}"/>
              </a:ext>
            </a:extLst>
          </p:cNvPr>
          <p:cNvSpPr>
            <a:spLocks noGrp="1"/>
          </p:cNvSpPr>
          <p:nvPr>
            <p:ph type="title"/>
          </p:nvPr>
        </p:nvSpPr>
        <p:spPr>
          <a:xfrm>
            <a:off x="1097280" y="988908"/>
            <a:ext cx="10058400" cy="7484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dk1"/>
          </a:lnRef>
          <a:fillRef idx="3">
            <a:schemeClr val="dk1"/>
          </a:fillRef>
          <a:effectRef idx="3">
            <a:schemeClr val="dk1"/>
          </a:effectRef>
          <a:fontRef idx="minor">
            <a:schemeClr val="lt1"/>
          </a:fontRef>
        </p:style>
        <p:txBody>
          <a:bodyPr>
            <a:normAutofit fontScale="90000"/>
          </a:bodyPr>
          <a:lstStyle/>
          <a:p>
            <a:pPr algn="ctr"/>
            <a:r>
              <a:rPr lang="en-US" dirty="0"/>
              <a:t>a. Error de derecho:</a:t>
            </a:r>
          </a:p>
        </p:txBody>
      </p:sp>
      <p:sp>
        <p:nvSpPr>
          <p:cNvPr id="3" name="Marcador de contenido 2">
            <a:extLst>
              <a:ext uri="{FF2B5EF4-FFF2-40B4-BE49-F238E27FC236}">
                <a16:creationId xmlns:a16="http://schemas.microsoft.com/office/drawing/2014/main" id="{D127CB2B-356A-44D9-9402-6AE9F5AB6A07}"/>
              </a:ext>
            </a:extLst>
          </p:cNvPr>
          <p:cNvSpPr>
            <a:spLocks noGrp="1"/>
          </p:cNvSpPr>
          <p:nvPr>
            <p:ph idx="1"/>
          </p:nvPr>
        </p:nvSpPr>
        <p:spPr>
          <a:xfrm>
            <a:off x="1216548" y="2108201"/>
            <a:ext cx="5367132" cy="4475479"/>
          </a:xfrm>
        </p:spPr>
        <p:txBody>
          <a:bodyPr>
            <a:normAutofit lnSpcReduction="10000"/>
          </a:bodyPr>
          <a:lstStyle/>
          <a:p>
            <a:pPr algn="just"/>
            <a:r>
              <a:rPr lang="es-ES" dirty="0"/>
              <a:t>Se aplica para privar de eficacia los actos jurídicos que se hayan realizado tendiendo en cuento el desconocimiento de la ley. </a:t>
            </a:r>
          </a:p>
          <a:p>
            <a:pPr algn="just"/>
            <a:r>
              <a:rPr lang="es-ES" dirty="0"/>
              <a:t>Se puede dar una ignorancia de: </a:t>
            </a:r>
          </a:p>
          <a:p>
            <a:pPr marL="0" indent="0" algn="just">
              <a:buNone/>
            </a:pPr>
            <a:endParaRPr lang="es-ES" dirty="0"/>
          </a:p>
          <a:p>
            <a:pPr lvl="1" algn="just"/>
            <a:r>
              <a:rPr lang="es-ES" dirty="0"/>
              <a:t>1. Interpretación. </a:t>
            </a:r>
          </a:p>
          <a:p>
            <a:pPr lvl="1" algn="just"/>
            <a:r>
              <a:rPr lang="es-ES" dirty="0"/>
              <a:t>2. Existencia. </a:t>
            </a:r>
          </a:p>
          <a:p>
            <a:pPr lvl="1" algn="just"/>
            <a:r>
              <a:rPr lang="es-ES" dirty="0"/>
              <a:t>3. Contenido.</a:t>
            </a:r>
          </a:p>
          <a:p>
            <a:pPr lvl="1" algn="just"/>
            <a:r>
              <a:rPr lang="es-ES" dirty="0"/>
              <a:t>4. Aplicación.</a:t>
            </a:r>
          </a:p>
          <a:p>
            <a:pPr lvl="1" algn="just"/>
            <a:endParaRPr lang="es-ES" dirty="0"/>
          </a:p>
          <a:p>
            <a:pPr algn="just"/>
            <a:r>
              <a:rPr lang="es-ES" dirty="0"/>
              <a:t> Únicamente se podrá aplicar el error de derecho cuando lo normativa así lo permita.</a:t>
            </a:r>
            <a:endParaRPr lang="en-US" dirty="0"/>
          </a:p>
        </p:txBody>
      </p:sp>
      <p:pic>
        <p:nvPicPr>
          <p:cNvPr id="4" name="Imagen 3">
            <a:extLst>
              <a:ext uri="{FF2B5EF4-FFF2-40B4-BE49-F238E27FC236}">
                <a16:creationId xmlns:a16="http://schemas.microsoft.com/office/drawing/2014/main" id="{F9264EBC-09C4-4E85-8C02-EE8BC11853CA}"/>
              </a:ext>
            </a:extLst>
          </p:cNvPr>
          <p:cNvPicPr>
            <a:picLocks noChangeAspect="1"/>
          </p:cNvPicPr>
          <p:nvPr/>
        </p:nvPicPr>
        <p:blipFill>
          <a:blip r:embed="rId2"/>
          <a:stretch>
            <a:fillRect/>
          </a:stretch>
        </p:blipFill>
        <p:spPr>
          <a:xfrm>
            <a:off x="7749541" y="3027554"/>
            <a:ext cx="3677602" cy="2636771"/>
          </a:xfrm>
          <a:prstGeom prst="rect">
            <a:avLst/>
          </a:prstGeom>
        </p:spPr>
      </p:pic>
    </p:spTree>
    <p:extLst>
      <p:ext uri="{BB962C8B-B14F-4D97-AF65-F5344CB8AC3E}">
        <p14:creationId xmlns:p14="http://schemas.microsoft.com/office/powerpoint/2010/main" val="29670790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B69C477-72AA-462E-9407-283FB05D10D3}"/>
              </a:ext>
            </a:extLst>
          </p:cNvPr>
          <p:cNvSpPr>
            <a:spLocks noGrp="1"/>
          </p:cNvSpPr>
          <p:nvPr>
            <p:ph type="title"/>
          </p:nvPr>
        </p:nvSpPr>
        <p:spPr>
          <a:xfrm>
            <a:off x="1097280" y="988908"/>
            <a:ext cx="10058400" cy="7484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6"/>
          </a:lnRef>
          <a:fillRef idx="3">
            <a:schemeClr val="accent6"/>
          </a:fillRef>
          <a:effectRef idx="3">
            <a:schemeClr val="accent6"/>
          </a:effectRef>
          <a:fontRef idx="minor">
            <a:schemeClr val="lt1"/>
          </a:fontRef>
        </p:style>
        <p:txBody>
          <a:bodyPr>
            <a:normAutofit fontScale="90000"/>
          </a:bodyPr>
          <a:lstStyle/>
          <a:p>
            <a:pPr algn="ctr"/>
            <a:r>
              <a:rPr lang="es-ES" u="sng" dirty="0">
                <a:effectLst>
                  <a:outerShdw blurRad="38100" dist="38100" dir="2700000" algn="tl">
                    <a:srgbClr val="000000">
                      <a:alpha val="43137"/>
                    </a:srgbClr>
                  </a:outerShdw>
                </a:effectLst>
              </a:rPr>
              <a:t>b. Exclusión voluntaria de la ley:</a:t>
            </a:r>
            <a:endParaRPr lang="en-US" u="sng"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C334DD0D-97AB-4BF1-A9AB-9CE56C8D93B2}"/>
              </a:ext>
            </a:extLst>
          </p:cNvPr>
          <p:cNvSpPr>
            <a:spLocks noGrp="1"/>
          </p:cNvSpPr>
          <p:nvPr>
            <p:ph idx="1"/>
          </p:nvPr>
        </p:nvSpPr>
        <p:spPr>
          <a:xfrm>
            <a:off x="6096000" y="2867584"/>
            <a:ext cx="5178948" cy="2692399"/>
          </a:xfrm>
        </p:spPr>
        <p:txBody>
          <a:bodyPr>
            <a:normAutofit/>
          </a:bodyPr>
          <a:lstStyle/>
          <a:p>
            <a:pPr algn="just"/>
            <a:r>
              <a:rPr lang="es-ES" sz="2800" dirty="0"/>
              <a:t>Requiere la manifestación de las voluntades, únicamente aplica para normas dispositivas y no imperativas. Se sanciona con falta de validez y eficacia todo acto de voluntad contraria a la ley. </a:t>
            </a:r>
            <a:endParaRPr lang="en-US" sz="2800" dirty="0"/>
          </a:p>
        </p:txBody>
      </p:sp>
      <p:pic>
        <p:nvPicPr>
          <p:cNvPr id="4" name="Imagen 3">
            <a:extLst>
              <a:ext uri="{FF2B5EF4-FFF2-40B4-BE49-F238E27FC236}">
                <a16:creationId xmlns:a16="http://schemas.microsoft.com/office/drawing/2014/main" id="{3D10C8C1-398D-4F8B-9BD7-50FDB2DF3650}"/>
              </a:ext>
            </a:extLst>
          </p:cNvPr>
          <p:cNvPicPr>
            <a:picLocks noChangeAspect="1"/>
          </p:cNvPicPr>
          <p:nvPr/>
        </p:nvPicPr>
        <p:blipFill>
          <a:blip r:embed="rId2"/>
          <a:stretch>
            <a:fillRect/>
          </a:stretch>
        </p:blipFill>
        <p:spPr>
          <a:xfrm>
            <a:off x="747712" y="2675042"/>
            <a:ext cx="4007168" cy="3001508"/>
          </a:xfrm>
          <a:prstGeom prst="rect">
            <a:avLst/>
          </a:prstGeom>
        </p:spPr>
      </p:pic>
    </p:spTree>
    <p:extLst>
      <p:ext uri="{BB962C8B-B14F-4D97-AF65-F5344CB8AC3E}">
        <p14:creationId xmlns:p14="http://schemas.microsoft.com/office/powerpoint/2010/main" val="23544031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0F3E24-668D-4124-BFF9-5CB0F194C44A}"/>
              </a:ext>
            </a:extLst>
          </p:cNvPr>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5"/>
          </a:lnRef>
          <a:fillRef idx="3">
            <a:schemeClr val="accent5"/>
          </a:fillRef>
          <a:effectRef idx="3">
            <a:schemeClr val="accent5"/>
          </a:effectRef>
          <a:fontRef idx="minor">
            <a:schemeClr val="lt1"/>
          </a:fontRef>
        </p:style>
        <p:txBody>
          <a:bodyPr/>
          <a:lstStyle/>
          <a:p>
            <a:pPr algn="ctr"/>
            <a:r>
              <a:rPr lang="es-ES" u="sng" dirty="0">
                <a:effectLst>
                  <a:outerShdw blurRad="38100" dist="38100" dir="2700000" algn="tl">
                    <a:srgbClr val="000000">
                      <a:alpha val="43137"/>
                    </a:srgbClr>
                  </a:outerShdw>
                </a:effectLst>
              </a:rPr>
              <a:t>Renuncia al derecho reconocidos por ley:</a:t>
            </a:r>
            <a:endParaRPr lang="en-US" u="sng"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5C531A3C-05DE-46ED-A87B-3152D00636CE}"/>
              </a:ext>
            </a:extLst>
          </p:cNvPr>
          <p:cNvSpPr>
            <a:spLocks noGrp="1"/>
          </p:cNvSpPr>
          <p:nvPr>
            <p:ph idx="1"/>
          </p:nvPr>
        </p:nvSpPr>
        <p:spPr>
          <a:xfrm>
            <a:off x="1216548" y="4897121"/>
            <a:ext cx="10058400" cy="1450757"/>
          </a:xfrm>
        </p:spPr>
        <p:txBody>
          <a:bodyPr>
            <a:normAutofit/>
          </a:bodyPr>
          <a:lstStyle/>
          <a:p>
            <a:r>
              <a:rPr lang="es-ES" sz="2800" dirty="0"/>
              <a:t>Únicamente puede darse la renuncia sobre derecho adquiridos, no en derechos por adquirir, siendo que se debe disponer del derecho ya nació.</a:t>
            </a:r>
            <a:endParaRPr lang="en-US" sz="2800" dirty="0"/>
          </a:p>
        </p:txBody>
      </p:sp>
      <p:pic>
        <p:nvPicPr>
          <p:cNvPr id="4" name="Imagen 3">
            <a:extLst>
              <a:ext uri="{FF2B5EF4-FFF2-40B4-BE49-F238E27FC236}">
                <a16:creationId xmlns:a16="http://schemas.microsoft.com/office/drawing/2014/main" id="{3911A345-E59F-4E36-AC7B-BD6D8EFE6909}"/>
              </a:ext>
            </a:extLst>
          </p:cNvPr>
          <p:cNvPicPr>
            <a:picLocks noChangeAspect="1"/>
          </p:cNvPicPr>
          <p:nvPr/>
        </p:nvPicPr>
        <p:blipFill>
          <a:blip r:embed="rId2"/>
          <a:stretch>
            <a:fillRect/>
          </a:stretch>
        </p:blipFill>
        <p:spPr>
          <a:xfrm>
            <a:off x="4275772" y="2095093"/>
            <a:ext cx="3640455" cy="2667814"/>
          </a:xfrm>
          <a:prstGeom prst="rect">
            <a:avLst/>
          </a:prstGeom>
        </p:spPr>
      </p:pic>
    </p:spTree>
    <p:extLst>
      <p:ext uri="{BB962C8B-B14F-4D97-AF65-F5344CB8AC3E}">
        <p14:creationId xmlns:p14="http://schemas.microsoft.com/office/powerpoint/2010/main" val="35522534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F52E6DB-099F-4F90-8550-AF7B41C18151}"/>
              </a:ext>
            </a:extLst>
          </p:cNvPr>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4"/>
          </a:lnRef>
          <a:fillRef idx="3">
            <a:schemeClr val="accent4"/>
          </a:fillRef>
          <a:effectRef idx="3">
            <a:schemeClr val="accent4"/>
          </a:effectRef>
          <a:fontRef idx="minor">
            <a:schemeClr val="lt1"/>
          </a:fontRef>
        </p:style>
        <p:txBody>
          <a:bodyPr/>
          <a:lstStyle/>
          <a:p>
            <a:pPr algn="ctr"/>
            <a:r>
              <a:rPr lang="es-ES" u="sng" dirty="0">
                <a:effectLst>
                  <a:outerShdw blurRad="38100" dist="38100" dir="2700000" algn="tl">
                    <a:srgbClr val="000000">
                      <a:alpha val="43137"/>
                    </a:srgbClr>
                  </a:outerShdw>
                </a:effectLst>
              </a:rPr>
              <a:t>Los tres supuestos anteriores tienen como límite:</a:t>
            </a:r>
            <a:endParaRPr lang="en-US" u="sng"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DE6C858A-2D40-41C7-961D-B21643FC4733}"/>
              </a:ext>
            </a:extLst>
          </p:cNvPr>
          <p:cNvSpPr>
            <a:spLocks noGrp="1"/>
          </p:cNvSpPr>
          <p:nvPr>
            <p:ph idx="1"/>
          </p:nvPr>
        </p:nvSpPr>
        <p:spPr>
          <a:xfrm>
            <a:off x="1097280" y="2473961"/>
            <a:ext cx="4475592" cy="3760891"/>
          </a:xfrm>
        </p:spPr>
        <p:txBody>
          <a:bodyPr>
            <a:normAutofit/>
          </a:bodyPr>
          <a:lstStyle/>
          <a:p>
            <a:pPr algn="just"/>
            <a:r>
              <a:rPr lang="es-ES" sz="2800" dirty="0"/>
              <a:t>1. El interés público reflejado en el carácter imperativo de las normas. </a:t>
            </a:r>
          </a:p>
          <a:p>
            <a:pPr marL="0" indent="0" algn="just">
              <a:buNone/>
            </a:pPr>
            <a:endParaRPr lang="es-ES" sz="2800" dirty="0"/>
          </a:p>
          <a:p>
            <a:pPr algn="just"/>
            <a:r>
              <a:rPr lang="es-ES" sz="2800" dirty="0"/>
              <a:t>2. El orden público originado de los principios generales de la C. Política.</a:t>
            </a:r>
            <a:endParaRPr lang="en-US" sz="2800" dirty="0"/>
          </a:p>
        </p:txBody>
      </p:sp>
      <p:pic>
        <p:nvPicPr>
          <p:cNvPr id="4" name="Imagen 3">
            <a:extLst>
              <a:ext uri="{FF2B5EF4-FFF2-40B4-BE49-F238E27FC236}">
                <a16:creationId xmlns:a16="http://schemas.microsoft.com/office/drawing/2014/main" id="{95E3651A-1941-450F-8BCF-CC7D9FC91290}"/>
              </a:ext>
            </a:extLst>
          </p:cNvPr>
          <p:cNvPicPr>
            <a:picLocks noChangeAspect="1"/>
          </p:cNvPicPr>
          <p:nvPr/>
        </p:nvPicPr>
        <p:blipFill>
          <a:blip r:embed="rId2"/>
          <a:stretch>
            <a:fillRect/>
          </a:stretch>
        </p:blipFill>
        <p:spPr>
          <a:xfrm>
            <a:off x="7543799" y="2473960"/>
            <a:ext cx="3237159" cy="3423919"/>
          </a:xfrm>
          <a:prstGeom prst="rect">
            <a:avLst/>
          </a:prstGeom>
        </p:spPr>
      </p:pic>
    </p:spTree>
    <p:extLst>
      <p:ext uri="{BB962C8B-B14F-4D97-AF65-F5344CB8AC3E}">
        <p14:creationId xmlns:p14="http://schemas.microsoft.com/office/powerpoint/2010/main" val="20013733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89668B3-92DD-4430-9BD0-740959422376}"/>
              </a:ext>
            </a:extLst>
          </p:cNvPr>
          <p:cNvSpPr>
            <a:spLocks noGrp="1"/>
          </p:cNvSpPr>
          <p:nvPr>
            <p:ph type="title"/>
          </p:nvPr>
        </p:nvSpPr>
        <p:spPr>
          <a:xfrm>
            <a:off x="1097280" y="988908"/>
            <a:ext cx="10058400" cy="7484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3"/>
          </a:lnRef>
          <a:fillRef idx="3">
            <a:schemeClr val="accent3"/>
          </a:fillRef>
          <a:effectRef idx="3">
            <a:schemeClr val="accent3"/>
          </a:effectRef>
          <a:fontRef idx="minor">
            <a:schemeClr val="lt1"/>
          </a:fontRef>
        </p:style>
        <p:txBody>
          <a:bodyPr>
            <a:normAutofit fontScale="90000"/>
          </a:bodyPr>
          <a:lstStyle/>
          <a:p>
            <a:pPr algn="ctr"/>
            <a:r>
              <a:rPr lang="en-US" u="sng" dirty="0" err="1">
                <a:effectLst>
                  <a:outerShdw blurRad="38100" dist="38100" dir="2700000" algn="tl">
                    <a:srgbClr val="000000">
                      <a:alpha val="43137"/>
                    </a:srgbClr>
                  </a:outerShdw>
                </a:effectLst>
              </a:rPr>
              <a:t>Fraude</a:t>
            </a:r>
            <a:r>
              <a:rPr lang="en-US" u="sng" dirty="0">
                <a:effectLst>
                  <a:outerShdw blurRad="38100" dist="38100" dir="2700000" algn="tl">
                    <a:srgbClr val="000000">
                      <a:alpha val="43137"/>
                    </a:srgbClr>
                  </a:outerShdw>
                </a:effectLst>
              </a:rPr>
              <a:t> de ley:</a:t>
            </a:r>
          </a:p>
        </p:txBody>
      </p:sp>
      <p:sp>
        <p:nvSpPr>
          <p:cNvPr id="3" name="Marcador de contenido 2">
            <a:extLst>
              <a:ext uri="{FF2B5EF4-FFF2-40B4-BE49-F238E27FC236}">
                <a16:creationId xmlns:a16="http://schemas.microsoft.com/office/drawing/2014/main" id="{007DF6F7-7F94-47E4-8CC2-07E944BEA7DC}"/>
              </a:ext>
            </a:extLst>
          </p:cNvPr>
          <p:cNvSpPr>
            <a:spLocks noGrp="1"/>
          </p:cNvSpPr>
          <p:nvPr>
            <p:ph idx="1"/>
          </p:nvPr>
        </p:nvSpPr>
        <p:spPr>
          <a:xfrm>
            <a:off x="6096000" y="2391195"/>
            <a:ext cx="5178948" cy="3760891"/>
          </a:xfrm>
        </p:spPr>
        <p:txBody>
          <a:bodyPr>
            <a:normAutofit/>
          </a:bodyPr>
          <a:lstStyle/>
          <a:p>
            <a:pPr algn="just"/>
            <a:r>
              <a:rPr lang="es-ES" sz="2400" dirty="0"/>
              <a:t>Se da ante la violación de una norma imperativa de manera indirecta. Concurre siempre con un acto determinado con una norma que protege la finalidad, pero que el autor con el fin de evitar la aplicación de esa norma utiliza otra o encuentra un modo de evadirla. La sanción al fraude de ley es la aplicación de la norma defraudada. </a:t>
            </a:r>
            <a:endParaRPr lang="en-US" sz="2400" dirty="0"/>
          </a:p>
        </p:txBody>
      </p:sp>
      <p:pic>
        <p:nvPicPr>
          <p:cNvPr id="4" name="Imagen 3">
            <a:extLst>
              <a:ext uri="{FF2B5EF4-FFF2-40B4-BE49-F238E27FC236}">
                <a16:creationId xmlns:a16="http://schemas.microsoft.com/office/drawing/2014/main" id="{52533628-C75A-4C33-B2A8-9B7FC4B8E77D}"/>
              </a:ext>
            </a:extLst>
          </p:cNvPr>
          <p:cNvPicPr>
            <a:picLocks noChangeAspect="1"/>
          </p:cNvPicPr>
          <p:nvPr/>
        </p:nvPicPr>
        <p:blipFill>
          <a:blip r:embed="rId2"/>
          <a:stretch>
            <a:fillRect/>
          </a:stretch>
        </p:blipFill>
        <p:spPr>
          <a:xfrm>
            <a:off x="1097280" y="2487246"/>
            <a:ext cx="4659320" cy="3664840"/>
          </a:xfrm>
          <a:prstGeom prst="rect">
            <a:avLst/>
          </a:prstGeom>
        </p:spPr>
      </p:pic>
    </p:spTree>
    <p:extLst>
      <p:ext uri="{BB962C8B-B14F-4D97-AF65-F5344CB8AC3E}">
        <p14:creationId xmlns:p14="http://schemas.microsoft.com/office/powerpoint/2010/main" val="32998639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D2DE232-1628-41B8-8697-C8E1C1182800}"/>
              </a:ext>
            </a:extLst>
          </p:cNvPr>
          <p:cNvSpPr>
            <a:spLocks noGrp="1"/>
          </p:cNvSpPr>
          <p:nvPr>
            <p:ph type="title"/>
          </p:nvPr>
        </p:nvSpPr>
        <p:spPr>
          <a:xfrm>
            <a:off x="1092200" y="786383"/>
            <a:ext cx="3068833" cy="2093975"/>
          </a:xfrm>
          <a:scene3d>
            <a:camera prst="orthographicFront">
              <a:rot lat="0" lon="0" rev="0"/>
            </a:camera>
            <a:lightRig rig="soft" dir="t">
              <a:rot lat="0" lon="0" rev="0"/>
            </a:lightRig>
          </a:scene3d>
        </p:spPr>
        <p:style>
          <a:lnRef idx="0">
            <a:schemeClr val="accent2"/>
          </a:lnRef>
          <a:fillRef idx="3">
            <a:schemeClr val="accent2"/>
          </a:fillRef>
          <a:effectRef idx="3">
            <a:schemeClr val="accent2"/>
          </a:effectRef>
          <a:fontRef idx="minor">
            <a:schemeClr val="lt1"/>
          </a:fontRef>
        </p:style>
        <p:txBody>
          <a:bodyPr anchor="b">
            <a:normAutofit/>
          </a:bodyPr>
          <a:lstStyle/>
          <a:p>
            <a:r>
              <a:rPr lang="en-US" u="sng" dirty="0" err="1">
                <a:effectLst>
                  <a:outerShdw blurRad="38100" dist="38100" dir="2700000" algn="tl">
                    <a:srgbClr val="000000">
                      <a:alpha val="43137"/>
                    </a:srgbClr>
                  </a:outerShdw>
                </a:effectLst>
              </a:rPr>
              <a:t>Normativa</a:t>
            </a:r>
            <a:r>
              <a:rPr lang="en-US" u="sng" dirty="0">
                <a:effectLst>
                  <a:outerShdw blurRad="38100" dist="38100" dir="2700000" algn="tl">
                    <a:srgbClr val="000000">
                      <a:alpha val="43137"/>
                    </a:srgbClr>
                  </a:outerShdw>
                </a:effectLst>
              </a:rPr>
              <a:t> </a:t>
            </a:r>
            <a:r>
              <a:rPr lang="en-US" u="sng" dirty="0" err="1">
                <a:effectLst>
                  <a:outerShdw blurRad="38100" dist="38100" dir="2700000" algn="tl">
                    <a:srgbClr val="000000">
                      <a:alpha val="43137"/>
                    </a:srgbClr>
                  </a:outerShdw>
                </a:effectLst>
              </a:rPr>
              <a:t>sobre</a:t>
            </a:r>
            <a:r>
              <a:rPr lang="en-US" u="sng" dirty="0">
                <a:effectLst>
                  <a:outerShdw blurRad="38100" dist="38100" dir="2700000" algn="tl">
                    <a:srgbClr val="000000">
                      <a:alpha val="43137"/>
                    </a:srgbClr>
                  </a:outerShdw>
                </a:effectLst>
              </a:rPr>
              <a:t> </a:t>
            </a:r>
            <a:r>
              <a:rPr lang="en-US" u="sng" dirty="0" err="1">
                <a:effectLst>
                  <a:outerShdw blurRad="38100" dist="38100" dir="2700000" algn="tl">
                    <a:srgbClr val="000000">
                      <a:alpha val="43137"/>
                    </a:srgbClr>
                  </a:outerShdw>
                </a:effectLst>
              </a:rPr>
              <a:t>plazos</a:t>
            </a:r>
            <a:r>
              <a:rPr lang="en-US" u="sng" dirty="0">
                <a:effectLst>
                  <a:outerShdw blurRad="38100" dist="38100" dir="2700000" algn="tl">
                    <a:srgbClr val="000000">
                      <a:alpha val="43137"/>
                    </a:srgbClr>
                  </a:outerShdw>
                </a:effectLst>
              </a:rPr>
              <a:t> </a:t>
            </a:r>
            <a:endParaRPr lang="en-US" u="sng">
              <a:effectLst>
                <a:outerShdw blurRad="38100" dist="38100" dir="2700000" algn="tl">
                  <a:srgbClr val="000000">
                    <a:alpha val="43137"/>
                  </a:srgbClr>
                </a:outerShdw>
              </a:effectLst>
            </a:endParaRPr>
          </a:p>
        </p:txBody>
      </p:sp>
      <p:pic>
        <p:nvPicPr>
          <p:cNvPr id="4100" name="Picture 4" descr="Imagen que contiene interior, tabla, pequeño, florero&#10;&#10;Descripción generada automáticamente">
            <a:extLst>
              <a:ext uri="{FF2B5EF4-FFF2-40B4-BE49-F238E27FC236}">
                <a16:creationId xmlns:a16="http://schemas.microsoft.com/office/drawing/2014/main" id="{D8423E60-D3BE-45E7-95C5-B855CFA4734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458984" y="1611830"/>
            <a:ext cx="5713841" cy="3270548"/>
          </a:xfrm>
          <a:prstGeom prst="rect">
            <a:avLst/>
          </a:prstGeom>
          <a:solidFill>
            <a:srgbClr val="FFFFFF"/>
          </a:solidFill>
        </p:spPr>
      </p:pic>
      <p:sp>
        <p:nvSpPr>
          <p:cNvPr id="3" name="Marcador de contenido 2">
            <a:extLst>
              <a:ext uri="{FF2B5EF4-FFF2-40B4-BE49-F238E27FC236}">
                <a16:creationId xmlns:a16="http://schemas.microsoft.com/office/drawing/2014/main" id="{D9070B23-D465-4E48-B7C3-1CEC6A8C3D35}"/>
              </a:ext>
            </a:extLst>
          </p:cNvPr>
          <p:cNvSpPr>
            <a:spLocks noGrp="1"/>
          </p:cNvSpPr>
          <p:nvPr>
            <p:ph type="body" sz="half" idx="2"/>
          </p:nvPr>
        </p:nvSpPr>
        <p:spPr>
          <a:xfrm>
            <a:off x="1092200" y="3043050"/>
            <a:ext cx="3068832" cy="2638359"/>
          </a:xfrm>
        </p:spPr>
        <p:txBody>
          <a:bodyPr>
            <a:normAutofit/>
          </a:bodyPr>
          <a:lstStyle/>
          <a:p>
            <a:pPr algn="just"/>
            <a:r>
              <a:rPr lang="es-ES" dirty="0"/>
              <a:t>Se utiliza la normativa vigente en el ordenamiento jurídico, en materia civil es supletorio, y en el caso de CR se utiliza el Código Procesal Civil y la Ley de Notificaciones Judiciales. Establece las reglas de plazos de mes a mes, año a año, computó de plazos de 24hrs.</a:t>
            </a:r>
            <a:endParaRPr lang="en-US" dirty="0"/>
          </a:p>
        </p:txBody>
      </p:sp>
    </p:spTree>
    <p:extLst>
      <p:ext uri="{BB962C8B-B14F-4D97-AF65-F5344CB8AC3E}">
        <p14:creationId xmlns:p14="http://schemas.microsoft.com/office/powerpoint/2010/main" val="4043874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01C028-25E2-425C-83BF-B589F8AE3902}"/>
              </a:ext>
            </a:extLst>
          </p:cNvPr>
          <p:cNvSpPr>
            <a:spLocks noGrp="1"/>
          </p:cNvSpPr>
          <p:nvPr>
            <p:ph type="title"/>
          </p:nvPr>
        </p:nvSpPr>
        <p:spPr>
          <a:xfrm>
            <a:off x="1097280" y="988908"/>
            <a:ext cx="10058400" cy="748452"/>
          </a:xfrm>
        </p:spPr>
        <p:style>
          <a:lnRef idx="0">
            <a:schemeClr val="accent1"/>
          </a:lnRef>
          <a:fillRef idx="3">
            <a:schemeClr val="accent1"/>
          </a:fillRef>
          <a:effectRef idx="3">
            <a:schemeClr val="accent1"/>
          </a:effectRef>
          <a:fontRef idx="minor">
            <a:schemeClr val="lt1"/>
          </a:fontRef>
        </p:style>
        <p:txBody>
          <a:bodyPr>
            <a:normAutofit fontScale="90000"/>
          </a:bodyPr>
          <a:lstStyle/>
          <a:p>
            <a:pPr algn="ctr"/>
            <a:r>
              <a:rPr lang="en-US" u="sng" dirty="0">
                <a:effectLst>
                  <a:outerShdw blurRad="38100" dist="38100" dir="2700000" algn="tl">
                    <a:srgbClr val="000000">
                      <a:alpha val="43137"/>
                    </a:srgbClr>
                  </a:outerShdw>
                </a:effectLst>
              </a:rPr>
              <a:t>La </a:t>
            </a:r>
            <a:r>
              <a:rPr lang="en-US" u="sng" dirty="0" err="1">
                <a:effectLst>
                  <a:outerShdw blurRad="38100" dist="38100" dir="2700000" algn="tl">
                    <a:srgbClr val="000000">
                      <a:alpha val="43137"/>
                    </a:srgbClr>
                  </a:outerShdw>
                </a:effectLst>
              </a:rPr>
              <a:t>publicación</a:t>
            </a:r>
            <a:r>
              <a:rPr lang="en-US" u="sng" dirty="0">
                <a:effectLst>
                  <a:outerShdw blurRad="38100" dist="38100" dir="2700000" algn="tl">
                    <a:srgbClr val="000000">
                      <a:alpha val="43137"/>
                    </a:srgbClr>
                  </a:outerShdw>
                </a:effectLst>
              </a:rPr>
              <a:t> de </a:t>
            </a:r>
            <a:r>
              <a:rPr lang="en-US" u="sng" dirty="0" err="1">
                <a:effectLst>
                  <a:outerShdw blurRad="38100" dist="38100" dir="2700000" algn="tl">
                    <a:srgbClr val="000000">
                      <a:alpha val="43137"/>
                    </a:srgbClr>
                  </a:outerShdw>
                </a:effectLst>
              </a:rPr>
              <a:t>leyes</a:t>
            </a:r>
            <a:endParaRPr lang="en-US" u="sng"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07A74EB5-3506-474C-AB51-4698F02F0F6D}"/>
              </a:ext>
            </a:extLst>
          </p:cNvPr>
          <p:cNvSpPr>
            <a:spLocks noGrp="1"/>
          </p:cNvSpPr>
          <p:nvPr>
            <p:ph idx="1"/>
          </p:nvPr>
        </p:nvSpPr>
        <p:spPr/>
        <p:txBody>
          <a:bodyPr/>
          <a:lstStyle/>
          <a:p>
            <a:r>
              <a:rPr lang="es-ES" sz="2800" dirty="0"/>
              <a:t>Tiene relevancia en 2 temas: </a:t>
            </a:r>
          </a:p>
          <a:p>
            <a:endParaRPr lang="es-ES" dirty="0"/>
          </a:p>
          <a:p>
            <a:pPr lvl="2">
              <a:buFont typeface="Wingdings" panose="05000000000000000000" pitchFamily="2" charset="2"/>
              <a:buChar char="Ø"/>
            </a:pPr>
            <a:r>
              <a:rPr lang="es-ES" sz="2400" dirty="0"/>
              <a:t>Se debe publicar el texto legislativo de manera completa y correcta.  </a:t>
            </a:r>
          </a:p>
          <a:p>
            <a:pPr lvl="2">
              <a:buFont typeface="Wingdings" panose="05000000000000000000" pitchFamily="2" charset="2"/>
              <a:buChar char="Ø"/>
            </a:pPr>
            <a:r>
              <a:rPr lang="es-ES" sz="2400" dirty="0"/>
              <a:t>En caso de contener errores o incompleta, las normas no viciadas son válidas.</a:t>
            </a:r>
            <a:endParaRPr lang="en-US" sz="2400" dirty="0"/>
          </a:p>
        </p:txBody>
      </p:sp>
      <p:pic>
        <p:nvPicPr>
          <p:cNvPr id="4" name="Imagen 3">
            <a:extLst>
              <a:ext uri="{FF2B5EF4-FFF2-40B4-BE49-F238E27FC236}">
                <a16:creationId xmlns:a16="http://schemas.microsoft.com/office/drawing/2014/main" id="{5E623996-81A9-45B9-BFBA-32698064D114}"/>
              </a:ext>
            </a:extLst>
          </p:cNvPr>
          <p:cNvPicPr>
            <a:picLocks noChangeAspect="1"/>
          </p:cNvPicPr>
          <p:nvPr/>
        </p:nvPicPr>
        <p:blipFill>
          <a:blip r:embed="rId2"/>
          <a:stretch>
            <a:fillRect/>
          </a:stretch>
        </p:blipFill>
        <p:spPr>
          <a:xfrm>
            <a:off x="4580096" y="4299416"/>
            <a:ext cx="3031807" cy="2270929"/>
          </a:xfrm>
          <a:prstGeom prst="rect">
            <a:avLst/>
          </a:prstGeom>
        </p:spPr>
      </p:pic>
    </p:spTree>
    <p:extLst>
      <p:ext uri="{BB962C8B-B14F-4D97-AF65-F5344CB8AC3E}">
        <p14:creationId xmlns:p14="http://schemas.microsoft.com/office/powerpoint/2010/main" val="16314706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45F4E6F-8D60-4E55-A758-C109158CE720}"/>
              </a:ext>
            </a:extLst>
          </p:cNvPr>
          <p:cNvSpPr>
            <a:spLocks noGrp="1"/>
          </p:cNvSpPr>
          <p:nvPr>
            <p:ph type="title"/>
          </p:nvPr>
        </p:nvSpPr>
        <p:spPr>
          <a:xfrm>
            <a:off x="4984722" y="548355"/>
            <a:ext cx="6054846" cy="943228"/>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2"/>
          </a:lnRef>
          <a:fillRef idx="3">
            <a:schemeClr val="accent2"/>
          </a:fillRef>
          <a:effectRef idx="3">
            <a:schemeClr val="accent2"/>
          </a:effectRef>
          <a:fontRef idx="minor">
            <a:schemeClr val="lt1"/>
          </a:fontRef>
        </p:style>
        <p:txBody>
          <a:bodyPr anchor="ctr">
            <a:noAutofit/>
          </a:bodyPr>
          <a:lstStyle/>
          <a:p>
            <a:pPr algn="ctr"/>
            <a:r>
              <a:rPr lang="es-ES" sz="2800" u="sng" dirty="0">
                <a:solidFill>
                  <a:schemeClr val="bg1"/>
                </a:solidFill>
                <a:effectLst>
                  <a:outerShdw blurRad="38100" dist="38100" dir="2700000" algn="tl">
                    <a:srgbClr val="000000">
                      <a:alpha val="43137"/>
                    </a:srgbClr>
                  </a:outerShdw>
                </a:effectLst>
              </a:rPr>
              <a:t>Fuentes del derecho y grados del ordenamiento jurídico:</a:t>
            </a:r>
            <a:endParaRPr lang="en-US" sz="2800" u="sng" dirty="0">
              <a:solidFill>
                <a:schemeClr val="bg1"/>
              </a:solidFill>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8D47DD84-F6DD-4140-A1AF-B534B19D768F}"/>
              </a:ext>
            </a:extLst>
          </p:cNvPr>
          <p:cNvSpPr>
            <a:spLocks noGrp="1"/>
          </p:cNvSpPr>
          <p:nvPr>
            <p:ph idx="1"/>
          </p:nvPr>
        </p:nvSpPr>
        <p:spPr>
          <a:xfrm>
            <a:off x="4984722" y="2000504"/>
            <a:ext cx="6072099" cy="3755104"/>
          </a:xfrm>
        </p:spPr>
        <p:txBody>
          <a:bodyPr anchor="t">
            <a:normAutofit/>
          </a:bodyPr>
          <a:lstStyle/>
          <a:p>
            <a:pPr algn="just"/>
            <a:r>
              <a:rPr lang="es-ES" dirty="0"/>
              <a:t>El ordenamiento jurídico en aras de obtener una protección jurídica suele regular las fuentes de producción de normas, es decir, los hechos, acontecimientos o actos que hacen depender las creación, modificación o extinción de normas. </a:t>
            </a:r>
          </a:p>
          <a:p>
            <a:pPr algn="just"/>
            <a:r>
              <a:rPr lang="es-ES" dirty="0"/>
              <a:t>La Constitución Política es la fuente superior de producción del derecho.</a:t>
            </a:r>
            <a:endParaRPr lang="en-US" dirty="0"/>
          </a:p>
        </p:txBody>
      </p:sp>
      <p:pic>
        <p:nvPicPr>
          <p:cNvPr id="3074" name="Picture 2" descr="Quieren reformar la Constitución Política - El Guardián CR">
            <a:extLst>
              <a:ext uri="{FF2B5EF4-FFF2-40B4-BE49-F238E27FC236}">
                <a16:creationId xmlns:a16="http://schemas.microsoft.com/office/drawing/2014/main" id="{212EE480-D368-432B-9425-FAE8A53902A6}"/>
              </a:ext>
            </a:extLst>
          </p:cNvPr>
          <p:cNvPicPr>
            <a:picLocks noGrp="1" noChangeAspect="1" noChangeArrowheads="1"/>
          </p:cNvPicPr>
          <p:nvPr>
            <p:ph type="pic" sz="quarter" idx="13"/>
          </p:nvPr>
        </p:nvPicPr>
        <p:blipFill rotWithShape="1">
          <a:blip r:embed="rId2">
            <a:extLst>
              <a:ext uri="{28A0092B-C50C-407E-A947-70E740481C1C}">
                <a14:useLocalDpi xmlns:a14="http://schemas.microsoft.com/office/drawing/2010/main" val="0"/>
              </a:ext>
            </a:extLst>
          </a:blip>
          <a:stretch/>
        </p:blipFill>
        <p:spPr bwMode="auto">
          <a:xfrm>
            <a:off x="41485" y="0"/>
            <a:ext cx="4571325" cy="5864225"/>
          </a:xfrm>
          <a:prstGeom prst="rect">
            <a:avLst/>
          </a:prstGeom>
          <a:solidFill>
            <a:srgbClr val="FFFFFF"/>
          </a:solidFill>
        </p:spPr>
      </p:pic>
    </p:spTree>
    <p:extLst>
      <p:ext uri="{BB962C8B-B14F-4D97-AF65-F5344CB8AC3E}">
        <p14:creationId xmlns:p14="http://schemas.microsoft.com/office/powerpoint/2010/main" val="13250813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40717D-FF6B-4AA0-AA38-57E580639724}"/>
              </a:ext>
            </a:extLst>
          </p:cNvPr>
          <p:cNvSpPr>
            <a:spLocks noGrp="1"/>
          </p:cNvSpPr>
          <p:nvPr>
            <p:ph type="title"/>
          </p:nvPr>
        </p:nvSpPr>
        <p:spPr>
          <a:xfrm>
            <a:off x="1097280" y="286604"/>
            <a:ext cx="10058400" cy="82658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6"/>
          </a:lnRef>
          <a:fillRef idx="3">
            <a:schemeClr val="accent6"/>
          </a:fillRef>
          <a:effectRef idx="3">
            <a:schemeClr val="accent6"/>
          </a:effectRef>
          <a:fontRef idx="minor">
            <a:schemeClr val="lt1"/>
          </a:fontRef>
        </p:style>
        <p:txBody>
          <a:bodyPr/>
          <a:lstStyle/>
          <a:p>
            <a:pPr algn="ctr"/>
            <a:r>
              <a:rPr lang="es-CR" u="sng" dirty="0">
                <a:solidFill>
                  <a:schemeClr val="bg1"/>
                </a:solidFill>
                <a:effectLst>
                  <a:outerShdw blurRad="38100" dist="38100" dir="2700000" algn="tl">
                    <a:srgbClr val="000000">
                      <a:alpha val="43137"/>
                    </a:srgbClr>
                  </a:outerShdw>
                </a:effectLst>
              </a:rPr>
              <a:t>Artículo 1 del Código Civil.</a:t>
            </a:r>
            <a:endParaRPr lang="en-US" u="sng" dirty="0">
              <a:solidFill>
                <a:schemeClr val="bg1"/>
              </a:solidFill>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D22CDCFE-D6F9-475D-B3D0-7C1C8E2C645F}"/>
              </a:ext>
            </a:extLst>
          </p:cNvPr>
          <p:cNvSpPr>
            <a:spLocks noGrp="1"/>
          </p:cNvSpPr>
          <p:nvPr>
            <p:ph idx="1"/>
          </p:nvPr>
        </p:nvSpPr>
        <p:spPr>
          <a:xfrm>
            <a:off x="1216548" y="2108201"/>
            <a:ext cx="10058400" cy="4463196"/>
          </a:xfrm>
        </p:spPr>
        <p:txBody>
          <a:bodyPr>
            <a:normAutofit/>
          </a:bodyPr>
          <a:lstStyle/>
          <a:p>
            <a:pPr algn="just"/>
            <a:endParaRPr lang="es-ES" b="1" i="1" dirty="0">
              <a:solidFill>
                <a:schemeClr val="tx2">
                  <a:lumMod val="75000"/>
                </a:schemeClr>
              </a:solidFill>
              <a:latin typeface="Verdana" panose="020B0604030504040204" pitchFamily="34" charset="0"/>
            </a:endParaRPr>
          </a:p>
          <a:p>
            <a:pPr algn="just"/>
            <a:endParaRPr lang="es-ES" b="1" i="1" dirty="0">
              <a:solidFill>
                <a:schemeClr val="tx2">
                  <a:lumMod val="75000"/>
                </a:schemeClr>
              </a:solidFill>
              <a:latin typeface="Verdana" panose="020B0604030504040204" pitchFamily="34" charset="0"/>
            </a:endParaRPr>
          </a:p>
          <a:p>
            <a:pPr algn="just"/>
            <a:endParaRPr lang="es-ES" b="1" i="1" dirty="0">
              <a:solidFill>
                <a:schemeClr val="tx2">
                  <a:lumMod val="75000"/>
                </a:schemeClr>
              </a:solidFill>
              <a:latin typeface="Verdana" panose="020B0604030504040204" pitchFamily="34" charset="0"/>
            </a:endParaRPr>
          </a:p>
          <a:p>
            <a:pPr algn="just"/>
            <a:endParaRPr lang="es-ES" b="1" i="1" dirty="0">
              <a:solidFill>
                <a:schemeClr val="tx2">
                  <a:lumMod val="75000"/>
                </a:schemeClr>
              </a:solidFill>
              <a:latin typeface="Verdana" panose="020B0604030504040204" pitchFamily="34" charset="0"/>
            </a:endParaRPr>
          </a:p>
          <a:p>
            <a:pPr algn="just"/>
            <a:r>
              <a:rPr lang="es-ES" b="1" i="1" dirty="0">
                <a:solidFill>
                  <a:schemeClr val="tx2">
                    <a:lumMod val="75000"/>
                  </a:schemeClr>
                </a:solidFill>
                <a:latin typeface="Verdana" panose="020B0604030504040204" pitchFamily="34" charset="0"/>
              </a:rPr>
              <a:t>“ARTÍCULO 1º- Las fuentes escritas del ordenamiento jurídico privado costarricense son la Constitución, los tratados internacionales debidamente aprobados, ratificados y publicados, y la ley. La costumbre, los usos y los principios generales de Derecho son fuentes no escritas del ordenamiento jurídico privado y servirán para interpretar, delimitar e integrar las fuentes escritas del ordenamiento jurídico.”</a:t>
            </a:r>
            <a:endParaRPr lang="en-US" b="1" i="1" dirty="0">
              <a:solidFill>
                <a:schemeClr val="tx2">
                  <a:lumMod val="75000"/>
                </a:schemeClr>
              </a:solidFill>
            </a:endParaRPr>
          </a:p>
        </p:txBody>
      </p:sp>
      <p:pic>
        <p:nvPicPr>
          <p:cNvPr id="4098" name="Picture 2" descr="Código civil | Codigos, Costa rica, Costa">
            <a:extLst>
              <a:ext uri="{FF2B5EF4-FFF2-40B4-BE49-F238E27FC236}">
                <a16:creationId xmlns:a16="http://schemas.microsoft.com/office/drawing/2014/main" id="{F56DC458-CC30-45B8-9295-D5CCE11941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31130" y="1273204"/>
            <a:ext cx="1790700" cy="2552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08747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4C712F3-D9F7-469A-8FA6-32427C774EB4}"/>
              </a:ext>
            </a:extLst>
          </p:cNvPr>
          <p:cNvSpPr>
            <a:spLocks noGrp="1"/>
          </p:cNvSpPr>
          <p:nvPr>
            <p:ph type="title"/>
          </p:nvPr>
        </p:nvSpPr>
        <p:spPr>
          <a:xfrm>
            <a:off x="1097280" y="286603"/>
            <a:ext cx="10058400" cy="1450757"/>
          </a:xfrm>
        </p:spPr>
        <p:txBody>
          <a:bodyPr anchor="b">
            <a:normAutofit/>
          </a:bodyPr>
          <a:lstStyle/>
          <a:p>
            <a:br>
              <a:rPr lang="es-CR" dirty="0"/>
            </a:br>
            <a:r>
              <a:rPr lang="en-US" u="sng">
                <a:effectLst>
                  <a:outerShdw blurRad="38100" dist="38100" dir="2700000" algn="tl">
                    <a:srgbClr val="000000">
                      <a:alpha val="43137"/>
                    </a:srgbClr>
                  </a:outerShdw>
                </a:effectLst>
              </a:rPr>
              <a:t>Fuentes </a:t>
            </a:r>
            <a:r>
              <a:rPr lang="en-US" u="sng" err="1">
                <a:effectLst>
                  <a:outerShdw blurRad="38100" dist="38100" dir="2700000" algn="tl">
                    <a:srgbClr val="000000">
                      <a:alpha val="43137"/>
                    </a:srgbClr>
                  </a:outerShdw>
                </a:effectLst>
              </a:rPr>
              <a:t>Escritas</a:t>
            </a:r>
            <a:r>
              <a:rPr lang="en-US" u="sng">
                <a:effectLst>
                  <a:outerShdw blurRad="38100" dist="38100" dir="2700000" algn="tl">
                    <a:srgbClr val="000000">
                      <a:alpha val="43137"/>
                    </a:srgbClr>
                  </a:outerShdw>
                </a:effectLst>
              </a:rPr>
              <a:t>.</a:t>
            </a:r>
          </a:p>
        </p:txBody>
      </p:sp>
      <p:pic>
        <p:nvPicPr>
          <p:cNvPr id="5122" name="Picture 2" descr="Aplicaciones para firmar documentos - Blog Flota">
            <a:extLst>
              <a:ext uri="{FF2B5EF4-FFF2-40B4-BE49-F238E27FC236}">
                <a16:creationId xmlns:a16="http://schemas.microsoft.com/office/drawing/2014/main" id="{38F10CE1-B93F-48A1-90D2-28D647DA20A8}"/>
              </a:ext>
            </a:extLst>
          </p:cNvPr>
          <p:cNvPicPr>
            <a:picLocks noGrp="1" noChangeAspect="1" noChangeArrowheads="1"/>
          </p:cNvPicPr>
          <p:nvPr>
            <p:ph sz="half" idx="1"/>
          </p:nvPr>
        </p:nvPicPr>
        <p:blipFill rotWithShape="1">
          <a:blip r:embed="rId2">
            <a:extLst>
              <a:ext uri="{28A0092B-C50C-407E-A947-70E740481C1C}">
                <a14:useLocalDpi xmlns:a14="http://schemas.microsoft.com/office/drawing/2010/main" val="0"/>
              </a:ext>
            </a:extLst>
          </a:blip>
          <a:srcRect l="25987" r="4694" b="1"/>
          <a:stretch/>
        </p:blipFill>
        <p:spPr bwMode="auto">
          <a:xfrm>
            <a:off x="1097280" y="2120900"/>
            <a:ext cx="4639736" cy="3748193"/>
          </a:xfrm>
          <a:prstGeom prst="rect">
            <a:avLst/>
          </a:prstGeom>
          <a:solidFill>
            <a:srgbClr val="FFFFFF"/>
          </a:solidFill>
        </p:spPr>
      </p:pic>
      <p:sp>
        <p:nvSpPr>
          <p:cNvPr id="3" name="Marcador de contenido 2">
            <a:extLst>
              <a:ext uri="{FF2B5EF4-FFF2-40B4-BE49-F238E27FC236}">
                <a16:creationId xmlns:a16="http://schemas.microsoft.com/office/drawing/2014/main" id="{797B9895-A72C-47B4-A06A-D63503C1578F}"/>
              </a:ext>
            </a:extLst>
          </p:cNvPr>
          <p:cNvSpPr>
            <a:spLocks noGrp="1"/>
          </p:cNvSpPr>
          <p:nvPr>
            <p:ph sz="half" idx="2"/>
          </p:nvPr>
        </p:nvSpPr>
        <p:spPr>
          <a:xfrm>
            <a:off x="6454986" y="2870201"/>
            <a:ext cx="4639736" cy="2268220"/>
          </a:xfrm>
        </p:spPr>
        <p:txBody>
          <a:bodyPr>
            <a:normAutofit/>
          </a:bodyPr>
          <a:lstStyle/>
          <a:p>
            <a:r>
              <a:rPr lang="es-CR" sz="3200" dirty="0">
                <a:solidFill>
                  <a:schemeClr val="accent3">
                    <a:lumMod val="50000"/>
                  </a:schemeClr>
                </a:solidFill>
              </a:rPr>
              <a:t>La Constitución Política.</a:t>
            </a:r>
          </a:p>
          <a:p>
            <a:r>
              <a:rPr lang="es-CR" sz="3200" dirty="0">
                <a:solidFill>
                  <a:schemeClr val="accent3">
                    <a:lumMod val="50000"/>
                  </a:schemeClr>
                </a:solidFill>
              </a:rPr>
              <a:t>Tratados Internacionales.</a:t>
            </a:r>
          </a:p>
          <a:p>
            <a:r>
              <a:rPr lang="es-CR" sz="3200" dirty="0">
                <a:solidFill>
                  <a:schemeClr val="accent3">
                    <a:lumMod val="50000"/>
                  </a:schemeClr>
                </a:solidFill>
              </a:rPr>
              <a:t>La ley.</a:t>
            </a:r>
            <a:endParaRPr lang="en-US" sz="3200" dirty="0">
              <a:solidFill>
                <a:schemeClr val="accent3">
                  <a:lumMod val="50000"/>
                </a:schemeClr>
              </a:solidFill>
            </a:endParaRPr>
          </a:p>
        </p:txBody>
      </p:sp>
    </p:spTree>
    <p:extLst>
      <p:ext uri="{BB962C8B-B14F-4D97-AF65-F5344CB8AC3E}">
        <p14:creationId xmlns:p14="http://schemas.microsoft.com/office/powerpoint/2010/main" val="9867879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B26BCBF-B465-4ECA-8976-A858E330E372}"/>
              </a:ext>
            </a:extLst>
          </p:cNvPr>
          <p:cNvSpPr>
            <a:spLocks noGrp="1"/>
          </p:cNvSpPr>
          <p:nvPr>
            <p:ph type="title"/>
          </p:nvPr>
        </p:nvSpPr>
        <p:spPr/>
        <p:txBody>
          <a:bodyPr/>
          <a:lstStyle/>
          <a:p>
            <a:pPr algn="ctr"/>
            <a:r>
              <a:rPr lang="es-CR" u="sng" dirty="0">
                <a:effectLst>
                  <a:outerShdw blurRad="38100" dist="38100" dir="2700000" algn="tl">
                    <a:srgbClr val="000000">
                      <a:alpha val="43137"/>
                    </a:srgbClr>
                  </a:outerShdw>
                </a:effectLst>
              </a:rPr>
              <a:t>Jerarquía de las fuentes escritas.</a:t>
            </a:r>
            <a:endParaRPr lang="en-US" u="sng" dirty="0">
              <a:effectLst>
                <a:outerShdw blurRad="38100" dist="38100" dir="2700000" algn="tl">
                  <a:srgbClr val="000000">
                    <a:alpha val="43137"/>
                  </a:srgbClr>
                </a:outerShdw>
              </a:effectLst>
            </a:endParaRPr>
          </a:p>
        </p:txBody>
      </p:sp>
      <p:graphicFrame>
        <p:nvGraphicFramePr>
          <p:cNvPr id="4" name="Marcador de contenido 3">
            <a:extLst>
              <a:ext uri="{FF2B5EF4-FFF2-40B4-BE49-F238E27FC236}">
                <a16:creationId xmlns:a16="http://schemas.microsoft.com/office/drawing/2014/main" id="{12F8902C-4BA1-4D1C-BB82-DEA2DD6A224E}"/>
              </a:ext>
            </a:extLst>
          </p:cNvPr>
          <p:cNvGraphicFramePr>
            <a:graphicFrameLocks noGrp="1"/>
          </p:cNvGraphicFramePr>
          <p:nvPr>
            <p:ph idx="1"/>
            <p:extLst>
              <p:ext uri="{D42A27DB-BD31-4B8C-83A1-F6EECF244321}">
                <p14:modId xmlns:p14="http://schemas.microsoft.com/office/powerpoint/2010/main" val="3392245101"/>
              </p:ext>
            </p:extLst>
          </p:nvPr>
        </p:nvGraphicFramePr>
        <p:xfrm>
          <a:off x="1216025" y="2108199"/>
          <a:ext cx="10058400" cy="44631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065494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3959F97-C2FE-4B9C-B2A6-1A6ECBB1C16A}"/>
              </a:ext>
            </a:extLst>
          </p:cNvPr>
          <p:cNvSpPr>
            <a:spLocks noGrp="1"/>
          </p:cNvSpPr>
          <p:nvPr>
            <p:ph type="title"/>
          </p:nvPr>
        </p:nvSpPr>
        <p:spPr>
          <a:xfrm>
            <a:off x="1097280" y="286603"/>
            <a:ext cx="10058400" cy="1450757"/>
          </a:xfrm>
        </p:spPr>
        <p:txBody>
          <a:bodyPr anchor="b">
            <a:normAutofit/>
          </a:bodyPr>
          <a:lstStyle/>
          <a:p>
            <a:r>
              <a:rPr lang="es-CR" u="sng">
                <a:effectLst>
                  <a:outerShdw blurRad="38100" dist="38100" dir="2700000" algn="tl">
                    <a:srgbClr val="000000">
                      <a:alpha val="43137"/>
                    </a:srgbClr>
                  </a:outerShdw>
                </a:effectLst>
              </a:rPr>
              <a:t>Fuentes no escritas.</a:t>
            </a:r>
            <a:endParaRPr lang="en-US" u="sng">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207C80D5-2874-4908-A634-907F2728C3F1}"/>
              </a:ext>
            </a:extLst>
          </p:cNvPr>
          <p:cNvSpPr>
            <a:spLocks noGrp="1"/>
          </p:cNvSpPr>
          <p:nvPr>
            <p:ph sz="half" idx="1"/>
          </p:nvPr>
        </p:nvSpPr>
        <p:spPr>
          <a:xfrm>
            <a:off x="1036321" y="2722245"/>
            <a:ext cx="4639736" cy="2545503"/>
          </a:xfrm>
        </p:spPr>
        <p:txBody>
          <a:bodyPr>
            <a:noAutofit/>
          </a:bodyPr>
          <a:lstStyle/>
          <a:p>
            <a:r>
              <a:rPr lang="es-CR" sz="3600" dirty="0"/>
              <a:t>La costumbre.</a:t>
            </a:r>
          </a:p>
          <a:p>
            <a:r>
              <a:rPr lang="es-CR" sz="3600" dirty="0"/>
              <a:t>Los usos.</a:t>
            </a:r>
          </a:p>
          <a:p>
            <a:r>
              <a:rPr lang="es-CR" sz="3600" dirty="0"/>
              <a:t>Los Principios Generales del Derecho.</a:t>
            </a:r>
            <a:endParaRPr lang="en-US" sz="3600" dirty="0"/>
          </a:p>
        </p:txBody>
      </p:sp>
      <p:pic>
        <p:nvPicPr>
          <p:cNvPr id="6146" name="Picture 2" descr="Así son los habitantes de Barcelona">
            <a:extLst>
              <a:ext uri="{FF2B5EF4-FFF2-40B4-BE49-F238E27FC236}">
                <a16:creationId xmlns:a16="http://schemas.microsoft.com/office/drawing/2014/main" id="{AC848850-C9E6-48B3-B6E4-DB93400CB52E}"/>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12661" r="22040"/>
          <a:stretch/>
        </p:blipFill>
        <p:spPr bwMode="auto">
          <a:xfrm>
            <a:off x="6515944" y="2120900"/>
            <a:ext cx="4639736" cy="3748194"/>
          </a:xfrm>
          <a:prstGeom prst="rect">
            <a:avLst/>
          </a:prstGeom>
          <a:solidFill>
            <a:srgbClr val="FFFFFF"/>
          </a:solidFill>
        </p:spPr>
      </p:pic>
    </p:spTree>
    <p:extLst>
      <p:ext uri="{BB962C8B-B14F-4D97-AF65-F5344CB8AC3E}">
        <p14:creationId xmlns:p14="http://schemas.microsoft.com/office/powerpoint/2010/main" val="27432989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D1C88F-2996-488B-B86F-D4F7998422A2}"/>
              </a:ext>
            </a:extLst>
          </p:cNvPr>
          <p:cNvSpPr>
            <a:spLocks noGrp="1"/>
          </p:cNvSpPr>
          <p:nvPr>
            <p:ph type="title"/>
          </p:nvPr>
        </p:nvSpPr>
        <p:spPr/>
        <p:txBody>
          <a:bodyPr>
            <a:normAutofit/>
          </a:bodyPr>
          <a:lstStyle/>
          <a:p>
            <a:pPr algn="ctr"/>
            <a:r>
              <a:rPr lang="es-CR" sz="5400" u="sng" dirty="0">
                <a:effectLst>
                  <a:outerShdw blurRad="38100" dist="38100" dir="2700000" algn="tl">
                    <a:srgbClr val="000000">
                      <a:alpha val="43137"/>
                    </a:srgbClr>
                  </a:outerShdw>
                </a:effectLst>
              </a:rPr>
              <a:t>Jerarquía de las fuentes no escritas</a:t>
            </a:r>
            <a:endParaRPr lang="en-US" sz="5400" u="sng" dirty="0">
              <a:effectLst>
                <a:outerShdw blurRad="38100" dist="38100" dir="2700000" algn="tl">
                  <a:srgbClr val="000000">
                    <a:alpha val="43137"/>
                  </a:srgbClr>
                </a:outerShdw>
              </a:effectLst>
            </a:endParaRPr>
          </a:p>
        </p:txBody>
      </p:sp>
      <p:graphicFrame>
        <p:nvGraphicFramePr>
          <p:cNvPr id="4" name="Marcador de contenido 3">
            <a:extLst>
              <a:ext uri="{FF2B5EF4-FFF2-40B4-BE49-F238E27FC236}">
                <a16:creationId xmlns:a16="http://schemas.microsoft.com/office/drawing/2014/main" id="{4E5A1AA2-6FAF-4C3F-B6CD-BEE5693DB860}"/>
              </a:ext>
            </a:extLst>
          </p:cNvPr>
          <p:cNvGraphicFramePr>
            <a:graphicFrameLocks noGrp="1"/>
          </p:cNvGraphicFramePr>
          <p:nvPr>
            <p:ph idx="1"/>
            <p:extLst>
              <p:ext uri="{D42A27DB-BD31-4B8C-83A1-F6EECF244321}">
                <p14:modId xmlns:p14="http://schemas.microsoft.com/office/powerpoint/2010/main" val="670308713"/>
              </p:ext>
            </p:extLst>
          </p:nvPr>
        </p:nvGraphicFramePr>
        <p:xfrm>
          <a:off x="1216025" y="2108200"/>
          <a:ext cx="10058400" cy="37607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232840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Title 1">
            <a:extLst>
              <a:ext uri="{FF2B5EF4-FFF2-40B4-BE49-F238E27FC236}">
                <a16:creationId xmlns:a16="http://schemas.microsoft.com/office/drawing/2014/main" id="{1194E338-1422-40B5-A369-29C9F6D89BE5}"/>
              </a:ext>
            </a:extLst>
          </p:cNvPr>
          <p:cNvSpPr>
            <a:spLocks noGrp="1"/>
          </p:cNvSpPr>
          <p:nvPr>
            <p:ph type="title"/>
          </p:nvPr>
        </p:nvSpPr>
        <p:spPr>
          <a:xfrm>
            <a:off x="1097280" y="286603"/>
            <a:ext cx="10058400" cy="1450757"/>
          </a:xfrm>
        </p:spPr>
        <p:txBody>
          <a:bodyPr/>
          <a:lstStyle/>
          <a:p>
            <a:endParaRPr lang="en-US"/>
          </a:p>
        </p:txBody>
      </p:sp>
      <p:sp>
        <p:nvSpPr>
          <p:cNvPr id="3" name="Marcador de contenido 2">
            <a:extLst>
              <a:ext uri="{FF2B5EF4-FFF2-40B4-BE49-F238E27FC236}">
                <a16:creationId xmlns:a16="http://schemas.microsoft.com/office/drawing/2014/main" id="{A0BC162F-E233-41E1-B798-CFF37942F927}"/>
              </a:ext>
            </a:extLst>
          </p:cNvPr>
          <p:cNvSpPr>
            <a:spLocks noGrp="1"/>
          </p:cNvSpPr>
          <p:nvPr>
            <p:ph sz="half" idx="1"/>
          </p:nvPr>
        </p:nvSpPr>
        <p:spPr>
          <a:xfrm>
            <a:off x="1097280" y="3269617"/>
            <a:ext cx="4639736" cy="1450758"/>
          </a:xfrm>
        </p:spPr>
        <p:txBody>
          <a:bodyPr>
            <a:normAutofit/>
          </a:bodyPr>
          <a:lstStyle/>
          <a:p>
            <a:pPr marL="0" indent="0">
              <a:buNone/>
            </a:pPr>
            <a:r>
              <a:rPr lang="es-ES" dirty="0"/>
              <a:t>ARTÍCULO2º- </a:t>
            </a:r>
          </a:p>
          <a:p>
            <a:pPr marL="0" indent="0">
              <a:buNone/>
            </a:pPr>
            <a:r>
              <a:rPr lang="es-ES" dirty="0"/>
              <a:t>Carecerán de validez las disposiciones que contradigan a otra de rango superior.</a:t>
            </a:r>
            <a:endParaRPr lang="en-US" dirty="0"/>
          </a:p>
        </p:txBody>
      </p:sp>
      <p:pic>
        <p:nvPicPr>
          <p:cNvPr id="28674" name="Picture 2" descr="Pirámide de Maslow: la jerarquía de las necesidades humanas (con ...">
            <a:extLst>
              <a:ext uri="{FF2B5EF4-FFF2-40B4-BE49-F238E27FC236}">
                <a16:creationId xmlns:a16="http://schemas.microsoft.com/office/drawing/2014/main" id="{9DC1122A-CB2C-4B7F-9AAF-775FCBB23CC4}"/>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6515944" y="2451230"/>
            <a:ext cx="4639736" cy="3087533"/>
          </a:xfrm>
          <a:prstGeom prst="rect">
            <a:avLst/>
          </a:prstGeom>
          <a:solidFill>
            <a:srgbClr val="FFFFFF"/>
          </a:solidFill>
        </p:spPr>
      </p:pic>
    </p:spTree>
    <p:extLst>
      <p:ext uri="{BB962C8B-B14F-4D97-AF65-F5344CB8AC3E}">
        <p14:creationId xmlns:p14="http://schemas.microsoft.com/office/powerpoint/2010/main" val="15394561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Title 1">
            <a:extLst>
              <a:ext uri="{FF2B5EF4-FFF2-40B4-BE49-F238E27FC236}">
                <a16:creationId xmlns:a16="http://schemas.microsoft.com/office/drawing/2014/main" id="{89E2C93D-D757-434B-B4C7-4C366691D5BD}"/>
              </a:ext>
            </a:extLst>
          </p:cNvPr>
          <p:cNvSpPr>
            <a:spLocks noGrp="1"/>
          </p:cNvSpPr>
          <p:nvPr>
            <p:ph type="title"/>
          </p:nvPr>
        </p:nvSpPr>
        <p:spPr>
          <a:xfrm>
            <a:off x="4984722" y="548355"/>
            <a:ext cx="6054846" cy="634336"/>
          </a:xfrm>
        </p:spPr>
        <p:txBody>
          <a:bodyPr/>
          <a:lstStyle/>
          <a:p>
            <a:pPr algn="ctr"/>
            <a:r>
              <a:rPr lang="es-CR" u="sng" dirty="0">
                <a:solidFill>
                  <a:schemeClr val="tx2"/>
                </a:solidFill>
                <a:effectLst>
                  <a:outerShdw blurRad="38100" dist="38100" dir="2700000" algn="tl">
                    <a:srgbClr val="000000">
                      <a:alpha val="43137"/>
                    </a:srgbClr>
                  </a:outerShdw>
                </a:effectLst>
              </a:rPr>
              <a:t>La Constitución Política.</a:t>
            </a:r>
            <a:endParaRPr lang="en-US" u="sng" dirty="0">
              <a:solidFill>
                <a:schemeClr val="tx2"/>
              </a:solidFill>
              <a:effectLst>
                <a:outerShdw blurRad="38100" dist="38100" dir="2700000" algn="tl">
                  <a:srgbClr val="000000">
                    <a:alpha val="43137"/>
                  </a:srgbClr>
                </a:outerShdw>
              </a:effectLst>
            </a:endParaRPr>
          </a:p>
        </p:txBody>
      </p:sp>
      <p:sp>
        <p:nvSpPr>
          <p:cNvPr id="4" name="Marcador de contenido 3">
            <a:extLst>
              <a:ext uri="{FF2B5EF4-FFF2-40B4-BE49-F238E27FC236}">
                <a16:creationId xmlns:a16="http://schemas.microsoft.com/office/drawing/2014/main" id="{C81AF677-9C74-4D12-89D3-D04263E4FBC9}"/>
              </a:ext>
            </a:extLst>
          </p:cNvPr>
          <p:cNvSpPr>
            <a:spLocks noGrp="1"/>
          </p:cNvSpPr>
          <p:nvPr>
            <p:ph idx="1"/>
          </p:nvPr>
        </p:nvSpPr>
        <p:spPr>
          <a:xfrm>
            <a:off x="5100833" y="1611313"/>
            <a:ext cx="6072099" cy="3755104"/>
          </a:xfrm>
        </p:spPr>
        <p:txBody>
          <a:bodyPr anchor="t">
            <a:normAutofit/>
          </a:bodyPr>
          <a:lstStyle/>
          <a:p>
            <a:pPr algn="just">
              <a:lnSpc>
                <a:spcPct val="90000"/>
              </a:lnSpc>
            </a:pPr>
            <a:r>
              <a:rPr lang="es-ES" sz="2200" b="1" dirty="0"/>
              <a:t>La Constitución Política del Estado es la norma jurídica suprema positiva que rige la organización de un Estado, estableciendo: la autoridad, la forma de ejercicio de esa autoridad, los límites de los órganos públicos, definiendo los derechos y deberes fundamentales de los ciudadanos y garantizando la libertad política y civil del individuo. (</a:t>
            </a:r>
            <a:r>
              <a:rPr lang="es-ES" sz="2200" dirty="0"/>
              <a:t>QUISBERT, </a:t>
            </a:r>
            <a:r>
              <a:rPr lang="es-ES" sz="2200" dirty="0" err="1"/>
              <a:t>Ermo</a:t>
            </a:r>
            <a:r>
              <a:rPr lang="es-ES" sz="2200" dirty="0"/>
              <a:t>, "</a:t>
            </a:r>
            <a:r>
              <a:rPr lang="es-ES" sz="2200" i="1" dirty="0"/>
              <a:t>Concepto de Constitución Política Del Estado</a:t>
            </a:r>
            <a:r>
              <a:rPr lang="es-ES" sz="2200" dirty="0"/>
              <a:t>", http://jorgemachicado.blogspot.com/2010/10/concepto-cpe.html).</a:t>
            </a:r>
            <a:endParaRPr lang="en-US" sz="2200" dirty="0"/>
          </a:p>
        </p:txBody>
      </p:sp>
      <p:pic>
        <p:nvPicPr>
          <p:cNvPr id="7170" name="Picture 2" descr="Editorial Digital Imprenta Nacional">
            <a:extLst>
              <a:ext uri="{FF2B5EF4-FFF2-40B4-BE49-F238E27FC236}">
                <a16:creationId xmlns:a16="http://schemas.microsoft.com/office/drawing/2014/main" id="{05E565C5-0292-4203-847F-53AC16FC6360}"/>
              </a:ext>
            </a:extLst>
          </p:cNvPr>
          <p:cNvPicPr>
            <a:picLocks noGrp="1" noChangeAspect="1" noChangeArrowheads="1"/>
          </p:cNvPicPr>
          <p:nvPr>
            <p:ph type="pic" sz="quarter" idx="13"/>
          </p:nvPr>
        </p:nvPicPr>
        <p:blipFill rotWithShape="1">
          <a:blip r:embed="rId2">
            <a:extLst>
              <a:ext uri="{28A0092B-C50C-407E-A947-70E740481C1C}">
                <a14:useLocalDpi xmlns:a14="http://schemas.microsoft.com/office/drawing/2010/main" val="0"/>
              </a:ext>
            </a:extLst>
          </a:blip>
          <a:stretch/>
        </p:blipFill>
        <p:spPr bwMode="auto">
          <a:xfrm>
            <a:off x="61947" y="0"/>
            <a:ext cx="4530401" cy="5864225"/>
          </a:xfrm>
          <a:prstGeom prst="rect">
            <a:avLst/>
          </a:prstGeom>
          <a:solidFill>
            <a:srgbClr val="FFFFFF"/>
          </a:solidFill>
        </p:spPr>
      </p:pic>
    </p:spTree>
    <p:extLst>
      <p:ext uri="{BB962C8B-B14F-4D97-AF65-F5344CB8AC3E}">
        <p14:creationId xmlns:p14="http://schemas.microsoft.com/office/powerpoint/2010/main" val="35962951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Title 1">
            <a:extLst>
              <a:ext uri="{FF2B5EF4-FFF2-40B4-BE49-F238E27FC236}">
                <a16:creationId xmlns:a16="http://schemas.microsoft.com/office/drawing/2014/main" id="{2DDA396A-75CD-4D24-B410-49C4BA9ECA71}"/>
              </a:ext>
            </a:extLst>
          </p:cNvPr>
          <p:cNvSpPr>
            <a:spLocks noGrp="1"/>
          </p:cNvSpPr>
          <p:nvPr>
            <p:ph type="title"/>
          </p:nvPr>
        </p:nvSpPr>
        <p:spPr>
          <a:xfrm>
            <a:off x="1097280" y="286603"/>
            <a:ext cx="10058400" cy="1450757"/>
          </a:xfrm>
        </p:spPr>
        <p:txBody>
          <a:bodyPr/>
          <a:lstStyle/>
          <a:p>
            <a:endParaRPr lang="en-US"/>
          </a:p>
        </p:txBody>
      </p:sp>
      <p:sp>
        <p:nvSpPr>
          <p:cNvPr id="3" name="Marcador de contenido 2">
            <a:extLst>
              <a:ext uri="{FF2B5EF4-FFF2-40B4-BE49-F238E27FC236}">
                <a16:creationId xmlns:a16="http://schemas.microsoft.com/office/drawing/2014/main" id="{CEC09CED-97B9-414E-BAF1-DD92C8AE729F}"/>
              </a:ext>
            </a:extLst>
          </p:cNvPr>
          <p:cNvSpPr>
            <a:spLocks noGrp="1"/>
          </p:cNvSpPr>
          <p:nvPr>
            <p:ph sz="half" idx="1"/>
          </p:nvPr>
        </p:nvSpPr>
        <p:spPr>
          <a:xfrm>
            <a:off x="1097280" y="2120900"/>
            <a:ext cx="4639736" cy="3748193"/>
          </a:xfrm>
        </p:spPr>
        <p:txBody>
          <a:bodyPr>
            <a:normAutofit/>
          </a:bodyPr>
          <a:lstStyle/>
          <a:p>
            <a:pPr algn="just">
              <a:lnSpc>
                <a:spcPct val="90000"/>
              </a:lnSpc>
            </a:pPr>
            <a:r>
              <a:rPr lang="es-ES" b="1" dirty="0">
                <a:solidFill>
                  <a:schemeClr val="accent2">
                    <a:lumMod val="50000"/>
                  </a:schemeClr>
                </a:solidFill>
              </a:rPr>
              <a:t>La Constitución pretende ordenar la génesis del Derecho. Y esto lo suele hacer de dos maneras: </a:t>
            </a:r>
          </a:p>
          <a:p>
            <a:pPr lvl="2" algn="just">
              <a:lnSpc>
                <a:spcPct val="90000"/>
              </a:lnSpc>
            </a:pPr>
            <a:r>
              <a:rPr lang="es-ES" b="1" dirty="0">
                <a:solidFill>
                  <a:schemeClr val="accent2">
                    <a:lumMod val="50000"/>
                  </a:schemeClr>
                </a:solidFill>
              </a:rPr>
              <a:t>Regulando, por una parte, ciertas materias de manera directa o determinando, por otra; </a:t>
            </a:r>
          </a:p>
          <a:p>
            <a:pPr lvl="2" algn="just">
              <a:lnSpc>
                <a:spcPct val="90000"/>
              </a:lnSpc>
            </a:pPr>
            <a:r>
              <a:rPr lang="es-ES" b="1" dirty="0">
                <a:solidFill>
                  <a:schemeClr val="accent2">
                    <a:lumMod val="50000"/>
                  </a:schemeClr>
                </a:solidFill>
              </a:rPr>
              <a:t>Qué órganos y con qué procedimientos regularán aquellas materias que ella misma no ha regulado. </a:t>
            </a:r>
          </a:p>
          <a:p>
            <a:pPr lvl="1" algn="just">
              <a:lnSpc>
                <a:spcPct val="90000"/>
              </a:lnSpc>
            </a:pPr>
            <a:r>
              <a:rPr lang="es-ES" b="1" dirty="0">
                <a:solidFill>
                  <a:schemeClr val="accent2">
                    <a:lumMod val="50000"/>
                  </a:schemeClr>
                </a:solidFill>
              </a:rPr>
              <a:t>La Constitución es, por lo tanto, y de manera simultánea, fuente del derecho y norma que regula las fuentes del derecho, la producción jurídica. </a:t>
            </a:r>
          </a:p>
          <a:p>
            <a:pPr marL="201168" lvl="1" indent="0" algn="just">
              <a:lnSpc>
                <a:spcPct val="90000"/>
              </a:lnSpc>
              <a:buNone/>
            </a:pPr>
            <a:r>
              <a:rPr lang="es-ES" dirty="0"/>
              <a:t>(Javier Perez Royo: Las fuentes del derecho, Tecnos, Madrid, 2001, 7ª </a:t>
            </a:r>
            <a:r>
              <a:rPr lang="es-ES" dirty="0" err="1"/>
              <a:t>reimp</a:t>
            </a:r>
            <a:r>
              <a:rPr lang="es-ES" dirty="0"/>
              <a:t>., p. 31).</a:t>
            </a:r>
            <a:endParaRPr lang="en-US" dirty="0"/>
          </a:p>
        </p:txBody>
      </p:sp>
      <p:pic>
        <p:nvPicPr>
          <p:cNvPr id="8194" name="Picture 2" descr="Diputados celebrarán sesión solemne para conmemorar 70 aniversario ...">
            <a:extLst>
              <a:ext uri="{FF2B5EF4-FFF2-40B4-BE49-F238E27FC236}">
                <a16:creationId xmlns:a16="http://schemas.microsoft.com/office/drawing/2014/main" id="{A2811AA3-D66A-498A-846F-13AF7D338B4D}"/>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10374" r="23499" b="1"/>
          <a:stretch/>
        </p:blipFill>
        <p:spPr bwMode="auto">
          <a:xfrm>
            <a:off x="6515944" y="2120900"/>
            <a:ext cx="4639736" cy="3748194"/>
          </a:xfrm>
          <a:prstGeom prst="rect">
            <a:avLst/>
          </a:prstGeom>
          <a:solidFill>
            <a:srgbClr val="FFFFFF"/>
          </a:solidFill>
        </p:spPr>
      </p:pic>
    </p:spTree>
    <p:extLst>
      <p:ext uri="{BB962C8B-B14F-4D97-AF65-F5344CB8AC3E}">
        <p14:creationId xmlns:p14="http://schemas.microsoft.com/office/powerpoint/2010/main" val="559198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Title 1">
            <a:extLst>
              <a:ext uri="{FF2B5EF4-FFF2-40B4-BE49-F238E27FC236}">
                <a16:creationId xmlns:a16="http://schemas.microsoft.com/office/drawing/2014/main" id="{6D3D27F6-503B-4913-89E8-A00CB622B03D}"/>
              </a:ext>
            </a:extLst>
          </p:cNvPr>
          <p:cNvSpPr>
            <a:spLocks noGrp="1"/>
          </p:cNvSpPr>
          <p:nvPr>
            <p:ph type="title"/>
          </p:nvPr>
        </p:nvSpPr>
        <p:spPr>
          <a:xfrm>
            <a:off x="1097280" y="286603"/>
            <a:ext cx="10058400" cy="1450757"/>
          </a:xfrm>
        </p:spPr>
        <p:txBody>
          <a:bodyPr/>
          <a:lstStyle/>
          <a:p>
            <a:endParaRPr lang="en-US"/>
          </a:p>
        </p:txBody>
      </p:sp>
      <p:pic>
        <p:nvPicPr>
          <p:cNvPr id="9218" name="Picture 2" descr="Artículo Primero de la Constitución Política: Costa Rica también ...">
            <a:extLst>
              <a:ext uri="{FF2B5EF4-FFF2-40B4-BE49-F238E27FC236}">
                <a16:creationId xmlns:a16="http://schemas.microsoft.com/office/drawing/2014/main" id="{707628AB-D3FE-470A-BB29-665D57720477}"/>
              </a:ext>
            </a:extLst>
          </p:cNvPr>
          <p:cNvPicPr>
            <a:picLocks noGrp="1" noChangeAspect="1" noChangeArrowheads="1"/>
          </p:cNvPicPr>
          <p:nvPr>
            <p:ph sz="half" idx="1"/>
          </p:nvPr>
        </p:nvPicPr>
        <p:blipFill rotWithShape="1">
          <a:blip r:embed="rId2">
            <a:extLst>
              <a:ext uri="{28A0092B-C50C-407E-A947-70E740481C1C}">
                <a14:useLocalDpi xmlns:a14="http://schemas.microsoft.com/office/drawing/2010/main" val="0"/>
              </a:ext>
            </a:extLst>
          </a:blip>
          <a:srcRect r="17626"/>
          <a:stretch/>
        </p:blipFill>
        <p:spPr bwMode="auto">
          <a:xfrm>
            <a:off x="1097280" y="2120900"/>
            <a:ext cx="4639736" cy="3748193"/>
          </a:xfrm>
          <a:prstGeom prst="rect">
            <a:avLst/>
          </a:prstGeom>
          <a:solidFill>
            <a:srgbClr val="FFFFFF"/>
          </a:solidFill>
        </p:spPr>
      </p:pic>
      <p:sp>
        <p:nvSpPr>
          <p:cNvPr id="4" name="Marcador de contenido 3">
            <a:extLst>
              <a:ext uri="{FF2B5EF4-FFF2-40B4-BE49-F238E27FC236}">
                <a16:creationId xmlns:a16="http://schemas.microsoft.com/office/drawing/2014/main" id="{B0304EE8-43B0-4649-A297-7F35EBD357BC}"/>
              </a:ext>
            </a:extLst>
          </p:cNvPr>
          <p:cNvSpPr>
            <a:spLocks noGrp="1"/>
          </p:cNvSpPr>
          <p:nvPr>
            <p:ph sz="half" idx="2"/>
          </p:nvPr>
        </p:nvSpPr>
        <p:spPr>
          <a:xfrm>
            <a:off x="6515944" y="2120900"/>
            <a:ext cx="4639736" cy="3748194"/>
          </a:xfrm>
        </p:spPr>
        <p:txBody>
          <a:bodyPr>
            <a:normAutofit/>
          </a:bodyPr>
          <a:lstStyle/>
          <a:p>
            <a:pPr algn="just">
              <a:lnSpc>
                <a:spcPct val="90000"/>
              </a:lnSpc>
            </a:pPr>
            <a:r>
              <a:rPr lang="es-ES" b="1" dirty="0">
                <a:solidFill>
                  <a:schemeClr val="accent2">
                    <a:lumMod val="50000"/>
                  </a:schemeClr>
                </a:solidFill>
              </a:rPr>
              <a:t>Una de las tareas esenciales, si no la tarea esencial de todo texto constitucional, consiste en disciplinar las formas de producción de las normas jurídicas, precisando tanto los órganos competentes para ello, como las categorías básicas a través de las cuales se manifiesta la voluntad de dichos órganos y las relaciones entre las mismas por razón de jerarquía o de competencia. </a:t>
            </a:r>
          </a:p>
          <a:p>
            <a:pPr marL="0" indent="0" algn="just">
              <a:lnSpc>
                <a:spcPct val="90000"/>
              </a:lnSpc>
              <a:buNone/>
            </a:pPr>
            <a:r>
              <a:rPr lang="es-ES" dirty="0"/>
              <a:t>(Javier Perez Royo: Las fuentes del derecho, Tecnos, Madrid, 2001, 7ª </a:t>
            </a:r>
            <a:r>
              <a:rPr lang="es-ES" dirty="0" err="1"/>
              <a:t>reimp</a:t>
            </a:r>
            <a:r>
              <a:rPr lang="es-ES" dirty="0"/>
              <a:t>., p. 31).</a:t>
            </a:r>
            <a:endParaRPr lang="en-US" dirty="0"/>
          </a:p>
        </p:txBody>
      </p:sp>
    </p:spTree>
    <p:extLst>
      <p:ext uri="{BB962C8B-B14F-4D97-AF65-F5344CB8AC3E}">
        <p14:creationId xmlns:p14="http://schemas.microsoft.com/office/powerpoint/2010/main" val="33614624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3B5660-9E2A-4FBC-AC42-9476D6CE8988}"/>
              </a:ext>
            </a:extLst>
          </p:cNvPr>
          <p:cNvSpPr>
            <a:spLocks noGrp="1"/>
          </p:cNvSpPr>
          <p:nvPr>
            <p:ph type="title"/>
          </p:nvPr>
        </p:nvSpPr>
        <p:spPr>
          <a:xfrm>
            <a:off x="1092200" y="786383"/>
            <a:ext cx="3068833" cy="2093975"/>
          </a:xfrm>
        </p:spPr>
        <p:txBody>
          <a:bodyPr anchor="b">
            <a:normAutofit/>
          </a:bodyPr>
          <a:lstStyle/>
          <a:p>
            <a:r>
              <a:rPr lang="en-US" u="sng" err="1">
                <a:effectLst>
                  <a:outerShdw blurRad="38100" dist="38100" dir="2700000" algn="tl">
                    <a:srgbClr val="000000">
                      <a:alpha val="43137"/>
                    </a:srgbClr>
                  </a:outerShdw>
                </a:effectLst>
              </a:rPr>
              <a:t>Tipos</a:t>
            </a:r>
            <a:r>
              <a:rPr lang="en-US" u="sng">
                <a:effectLst>
                  <a:outerShdw blurRad="38100" dist="38100" dir="2700000" algn="tl">
                    <a:srgbClr val="000000">
                      <a:alpha val="43137"/>
                    </a:srgbClr>
                  </a:outerShdw>
                </a:effectLst>
              </a:rPr>
              <a:t> de </a:t>
            </a:r>
            <a:r>
              <a:rPr lang="en-US" u="sng" err="1">
                <a:effectLst>
                  <a:outerShdw blurRad="38100" dist="38100" dir="2700000" algn="tl">
                    <a:srgbClr val="000000">
                      <a:alpha val="43137"/>
                    </a:srgbClr>
                  </a:outerShdw>
                </a:effectLst>
              </a:rPr>
              <a:t>Constitución</a:t>
            </a:r>
            <a:r>
              <a:rPr lang="en-US" u="sng">
                <a:effectLst>
                  <a:outerShdw blurRad="38100" dist="38100" dir="2700000" algn="tl">
                    <a:srgbClr val="000000">
                      <a:alpha val="43137"/>
                    </a:srgbClr>
                  </a:outerShdw>
                </a:effectLst>
              </a:rPr>
              <a:t>: </a:t>
            </a:r>
          </a:p>
        </p:txBody>
      </p:sp>
      <p:pic>
        <p:nvPicPr>
          <p:cNvPr id="10242" name="Picture 2" descr="Claves para entender el proyecto de convocatoria a redactar una ...">
            <a:extLst>
              <a:ext uri="{FF2B5EF4-FFF2-40B4-BE49-F238E27FC236}">
                <a16:creationId xmlns:a16="http://schemas.microsoft.com/office/drawing/2014/main" id="{85D2D5CD-52A9-47F2-88F8-D2F417D710F5}"/>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0097" r="11803" b="-2"/>
          <a:stretch/>
        </p:blipFill>
        <p:spPr bwMode="auto">
          <a:xfrm>
            <a:off x="5458984" y="812800"/>
            <a:ext cx="5713841" cy="4868609"/>
          </a:xfrm>
          <a:prstGeom prst="rect">
            <a:avLst/>
          </a:prstGeom>
          <a:solidFill>
            <a:srgbClr val="FFFFFF"/>
          </a:solidFill>
        </p:spPr>
      </p:pic>
      <p:sp>
        <p:nvSpPr>
          <p:cNvPr id="3" name="Marcador de contenido 2">
            <a:extLst>
              <a:ext uri="{FF2B5EF4-FFF2-40B4-BE49-F238E27FC236}">
                <a16:creationId xmlns:a16="http://schemas.microsoft.com/office/drawing/2014/main" id="{6D4B6940-5034-48D9-8175-CC95E68970AD}"/>
              </a:ext>
            </a:extLst>
          </p:cNvPr>
          <p:cNvSpPr>
            <a:spLocks noGrp="1"/>
          </p:cNvSpPr>
          <p:nvPr>
            <p:ph type="body" sz="half" idx="2"/>
          </p:nvPr>
        </p:nvSpPr>
        <p:spPr>
          <a:xfrm>
            <a:off x="1092200" y="3043050"/>
            <a:ext cx="3068832" cy="2638359"/>
          </a:xfrm>
        </p:spPr>
        <p:txBody>
          <a:bodyPr>
            <a:normAutofit/>
          </a:bodyPr>
          <a:lstStyle/>
          <a:p>
            <a:pPr algn="just"/>
            <a:r>
              <a:rPr lang="es-ES" b="1" u="sng" dirty="0"/>
              <a:t>Formal:</a:t>
            </a:r>
            <a:r>
              <a:rPr lang="es-ES" b="1" dirty="0"/>
              <a:t> </a:t>
            </a:r>
            <a:r>
              <a:rPr lang="es-ES" dirty="0"/>
              <a:t>La Constitución Política en sí. </a:t>
            </a:r>
          </a:p>
          <a:p>
            <a:pPr algn="just"/>
            <a:r>
              <a:rPr lang="es-ES" b="1" u="sng" dirty="0"/>
              <a:t>Material:</a:t>
            </a:r>
            <a:r>
              <a:rPr lang="es-ES" dirty="0"/>
              <a:t> Define las relaciones entre los grupos políticos que tienen el ejercicio efectivo del poder. Es un concepto político. </a:t>
            </a:r>
            <a:endParaRPr lang="en-US" dirty="0"/>
          </a:p>
        </p:txBody>
      </p:sp>
    </p:spTree>
    <p:extLst>
      <p:ext uri="{BB962C8B-B14F-4D97-AF65-F5344CB8AC3E}">
        <p14:creationId xmlns:p14="http://schemas.microsoft.com/office/powerpoint/2010/main" val="24937350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40D677-5535-4207-B36A-EC5BA191FD66}"/>
              </a:ext>
            </a:extLst>
          </p:cNvPr>
          <p:cNvSpPr>
            <a:spLocks noGrp="1"/>
          </p:cNvSpPr>
          <p:nvPr>
            <p:ph type="title"/>
          </p:nvPr>
        </p:nvSpPr>
        <p:spPr>
          <a:xfrm>
            <a:off x="1097280" y="286603"/>
            <a:ext cx="10058400" cy="1450757"/>
          </a:xfrm>
        </p:spPr>
        <p:txBody>
          <a:bodyPr anchor="b">
            <a:normAutofit/>
          </a:bodyPr>
          <a:lstStyle/>
          <a:p>
            <a:r>
              <a:rPr lang="es-CR" dirty="0"/>
              <a:t>Los Tratados Internacionales.</a:t>
            </a:r>
            <a:endParaRPr lang="en-US"/>
          </a:p>
        </p:txBody>
      </p:sp>
      <p:sp>
        <p:nvSpPr>
          <p:cNvPr id="3" name="Marcador de contenido 2">
            <a:extLst>
              <a:ext uri="{FF2B5EF4-FFF2-40B4-BE49-F238E27FC236}">
                <a16:creationId xmlns:a16="http://schemas.microsoft.com/office/drawing/2014/main" id="{06D14886-5DF5-48EB-9957-F651F8F871BD}"/>
              </a:ext>
            </a:extLst>
          </p:cNvPr>
          <p:cNvSpPr>
            <a:spLocks noGrp="1"/>
          </p:cNvSpPr>
          <p:nvPr>
            <p:ph sz="half" idx="1"/>
          </p:nvPr>
        </p:nvSpPr>
        <p:spPr>
          <a:xfrm>
            <a:off x="1097280" y="2120900"/>
            <a:ext cx="4639736" cy="3748193"/>
          </a:xfrm>
        </p:spPr>
        <p:txBody>
          <a:bodyPr>
            <a:normAutofit/>
          </a:bodyPr>
          <a:lstStyle/>
          <a:p>
            <a:pPr algn="just"/>
            <a:r>
              <a:rPr lang="es-ES" sz="2800" b="1" dirty="0"/>
              <a:t>Un Tratado Internacional es un acuerdo celebrado por escrito entre Estados, o entre Estados y otros sujetos de derecho internacional, como las organizaciones internacionales, y regido por el Derecho Internacional.</a:t>
            </a:r>
          </a:p>
          <a:p>
            <a:endParaRPr lang="en-US" dirty="0"/>
          </a:p>
        </p:txBody>
      </p:sp>
      <p:pic>
        <p:nvPicPr>
          <p:cNvPr id="11266" name="Picture 2" descr="Qué es Tratado Internacional? » Su Definición y Significado [2020]">
            <a:extLst>
              <a:ext uri="{FF2B5EF4-FFF2-40B4-BE49-F238E27FC236}">
                <a16:creationId xmlns:a16="http://schemas.microsoft.com/office/drawing/2014/main" id="{C1B86740-2FD0-48BA-878F-9C996C55F018}"/>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20713" r="13161" b="1"/>
          <a:stretch/>
        </p:blipFill>
        <p:spPr bwMode="auto">
          <a:xfrm>
            <a:off x="6515944" y="2120900"/>
            <a:ext cx="4639736" cy="37481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78111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Title 1">
            <a:extLst>
              <a:ext uri="{FF2B5EF4-FFF2-40B4-BE49-F238E27FC236}">
                <a16:creationId xmlns:a16="http://schemas.microsoft.com/office/drawing/2014/main" id="{3A335A3A-4EF7-4B59-8067-6BCB5430E598}"/>
              </a:ext>
            </a:extLst>
          </p:cNvPr>
          <p:cNvSpPr>
            <a:spLocks noGrp="1"/>
          </p:cNvSpPr>
          <p:nvPr>
            <p:ph type="title"/>
          </p:nvPr>
        </p:nvSpPr>
        <p:spPr>
          <a:xfrm>
            <a:off x="4617720" y="-2101632"/>
            <a:ext cx="10058400" cy="1450757"/>
          </a:xfrm>
        </p:spPr>
        <p:txBody>
          <a:bodyPr/>
          <a:lstStyle/>
          <a:p>
            <a:endParaRPr lang="en-US" dirty="0"/>
          </a:p>
        </p:txBody>
      </p:sp>
      <p:pic>
        <p:nvPicPr>
          <p:cNvPr id="12292" name="Picture 4" descr="Declaración Universal de los Derechos Humanos, Audio-Video - YouTube">
            <a:extLst>
              <a:ext uri="{FF2B5EF4-FFF2-40B4-BE49-F238E27FC236}">
                <a16:creationId xmlns:a16="http://schemas.microsoft.com/office/drawing/2014/main" id="{47148314-094C-49D6-840B-FCF64CEF235C}"/>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937260" y="2924470"/>
            <a:ext cx="4639736" cy="2598252"/>
          </a:xfrm>
          <a:prstGeom prst="rect">
            <a:avLst/>
          </a:prstGeom>
          <a:solidFill>
            <a:srgbClr val="FFFFFF"/>
          </a:solidFill>
        </p:spPr>
      </p:pic>
      <p:sp>
        <p:nvSpPr>
          <p:cNvPr id="3" name="Marcador de contenido 2">
            <a:extLst>
              <a:ext uri="{FF2B5EF4-FFF2-40B4-BE49-F238E27FC236}">
                <a16:creationId xmlns:a16="http://schemas.microsoft.com/office/drawing/2014/main" id="{0D964281-03F3-490B-8DD1-06E9D1307DCB}"/>
              </a:ext>
            </a:extLst>
          </p:cNvPr>
          <p:cNvSpPr>
            <a:spLocks noGrp="1"/>
          </p:cNvSpPr>
          <p:nvPr>
            <p:ph sz="half" idx="2"/>
          </p:nvPr>
        </p:nvSpPr>
        <p:spPr>
          <a:xfrm>
            <a:off x="6790264" y="2695869"/>
            <a:ext cx="4639736" cy="3748194"/>
          </a:xfrm>
        </p:spPr>
        <p:txBody>
          <a:bodyPr>
            <a:normAutofit/>
          </a:bodyPr>
          <a:lstStyle/>
          <a:p>
            <a:pPr algn="just"/>
            <a:r>
              <a:rPr lang="es-CR" dirty="0"/>
              <a:t>Tienen que estar aprobado y debidamente ratificado por la Asamblea Legislativa.</a:t>
            </a:r>
          </a:p>
          <a:p>
            <a:pPr algn="just"/>
            <a:r>
              <a:rPr lang="es-CR" dirty="0"/>
              <a:t>Su rango  es ser fuente inferior a la constitución Política.</a:t>
            </a:r>
          </a:p>
          <a:p>
            <a:pPr algn="just"/>
            <a:r>
              <a:rPr lang="es-CR" b="1" dirty="0">
                <a:effectLst>
                  <a:outerShdw blurRad="38100" dist="38100" dir="2700000" algn="tl">
                    <a:srgbClr val="000000">
                      <a:alpha val="43137"/>
                    </a:srgbClr>
                  </a:outerShdw>
                </a:effectLst>
              </a:rPr>
              <a:t>Excepción:</a:t>
            </a:r>
            <a:r>
              <a:rPr lang="es-CR" dirty="0"/>
              <a:t>  Tratados Internacionales en materia de Derechos Humanos. En especial Derechos Humanos no tutelados en el ordenamiento jurídico.</a:t>
            </a:r>
            <a:endParaRPr lang="en-US" dirty="0"/>
          </a:p>
        </p:txBody>
      </p:sp>
      <p:pic>
        <p:nvPicPr>
          <p:cNvPr id="12294" name="Picture 6" descr="Convivencia y Derechos Humanos – OtrasVocesenEducacion.org">
            <a:extLst>
              <a:ext uri="{FF2B5EF4-FFF2-40B4-BE49-F238E27FC236}">
                <a16:creationId xmlns:a16="http://schemas.microsoft.com/office/drawing/2014/main" id="{2A2AF0B0-1D7C-46C0-BD3B-132DA69AF2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4743" y="430594"/>
            <a:ext cx="2428875" cy="1885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07294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5ADC5AD-232D-48DA-A7E7-6A3B3556A82F}"/>
              </a:ext>
            </a:extLst>
          </p:cNvPr>
          <p:cNvSpPr>
            <a:spLocks noGrp="1"/>
          </p:cNvSpPr>
          <p:nvPr>
            <p:ph type="title"/>
          </p:nvPr>
        </p:nvSpPr>
        <p:spPr/>
        <p:txBody>
          <a:bodyPr>
            <a:normAutofit/>
          </a:bodyPr>
          <a:lstStyle/>
          <a:p>
            <a:pPr algn="ctr"/>
            <a:r>
              <a:rPr lang="es-CR" sz="6600" u="sng" dirty="0">
                <a:effectLst>
                  <a:outerShdw blurRad="38100" dist="38100" dir="2700000" algn="tl">
                    <a:srgbClr val="000000">
                      <a:alpha val="43137"/>
                    </a:srgbClr>
                  </a:outerShdw>
                </a:effectLst>
              </a:rPr>
              <a:t>La Ley.</a:t>
            </a:r>
            <a:endParaRPr lang="en-US" sz="6600" u="sng"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D24F4810-F0AB-4939-8D48-19E2E3C72D76}"/>
              </a:ext>
            </a:extLst>
          </p:cNvPr>
          <p:cNvSpPr>
            <a:spLocks noGrp="1"/>
          </p:cNvSpPr>
          <p:nvPr>
            <p:ph sz="half" idx="1"/>
          </p:nvPr>
        </p:nvSpPr>
        <p:spPr>
          <a:xfrm>
            <a:off x="1097280" y="2120900"/>
            <a:ext cx="4639736" cy="4097020"/>
          </a:xfrm>
        </p:spPr>
        <p:txBody>
          <a:bodyPr>
            <a:noAutofit/>
          </a:bodyPr>
          <a:lstStyle/>
          <a:p>
            <a:pPr algn="just"/>
            <a:r>
              <a:rPr lang="es-ES" sz="3200" dirty="0">
                <a:solidFill>
                  <a:schemeClr val="accent2">
                    <a:lumMod val="75000"/>
                  </a:schemeClr>
                </a:solidFill>
              </a:rPr>
              <a:t>En el ámbito del derecho, la ley es un precepto dictado por una autoridad competente. Este texto manda o prohíbe algo en consonancia con la justicia y para el bien de la sociedad en su conjunto.</a:t>
            </a:r>
            <a:endParaRPr lang="en-US" sz="3200" dirty="0">
              <a:solidFill>
                <a:schemeClr val="accent2">
                  <a:lumMod val="75000"/>
                </a:schemeClr>
              </a:solidFill>
            </a:endParaRPr>
          </a:p>
        </p:txBody>
      </p:sp>
      <p:pic>
        <p:nvPicPr>
          <p:cNvPr id="13314" name="Picture 2" descr="Lo apropiado habría sido escribir &quot;Estamos en una democracia y las ...">
            <a:extLst>
              <a:ext uri="{FF2B5EF4-FFF2-40B4-BE49-F238E27FC236}">
                <a16:creationId xmlns:a16="http://schemas.microsoft.com/office/drawing/2014/main" id="{FBDAFD3F-423E-4D49-9100-8A7A3981765A}"/>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126480" y="2334646"/>
            <a:ext cx="5464404" cy="3669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71028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B20375-F0F3-4E27-8E84-E7442396E022}"/>
              </a:ext>
            </a:extLst>
          </p:cNvPr>
          <p:cNvSpPr>
            <a:spLocks noGrp="1"/>
          </p:cNvSpPr>
          <p:nvPr>
            <p:ph type="title"/>
          </p:nvPr>
        </p:nvSpPr>
        <p:spPr/>
        <p:txBody>
          <a:bodyPr>
            <a:normAutofit/>
          </a:bodyPr>
          <a:lstStyle/>
          <a:p>
            <a:pPr algn="ctr"/>
            <a:r>
              <a:rPr lang="en-US" sz="6600" u="sng" dirty="0">
                <a:effectLst>
                  <a:outerShdw blurRad="38100" dist="38100" dir="2700000" algn="tl">
                    <a:srgbClr val="000000">
                      <a:alpha val="43137"/>
                    </a:srgbClr>
                  </a:outerShdw>
                </a:effectLst>
              </a:rPr>
              <a:t>CARACTERISTICAS DE LA LEY</a:t>
            </a:r>
          </a:p>
        </p:txBody>
      </p:sp>
      <p:sp>
        <p:nvSpPr>
          <p:cNvPr id="4" name="Marcador de contenido 3">
            <a:extLst>
              <a:ext uri="{FF2B5EF4-FFF2-40B4-BE49-F238E27FC236}">
                <a16:creationId xmlns:a16="http://schemas.microsoft.com/office/drawing/2014/main" id="{2A349FD7-13E1-4B41-99B8-90A68D5889F8}"/>
              </a:ext>
            </a:extLst>
          </p:cNvPr>
          <p:cNvSpPr>
            <a:spLocks noGrp="1"/>
          </p:cNvSpPr>
          <p:nvPr>
            <p:ph sz="half" idx="2"/>
          </p:nvPr>
        </p:nvSpPr>
        <p:spPr/>
        <p:txBody>
          <a:bodyPr>
            <a:normAutofit fontScale="92500" lnSpcReduction="20000"/>
          </a:bodyPr>
          <a:lstStyle/>
          <a:p>
            <a:pPr marL="457200" indent="-457200" algn="just">
              <a:buFont typeface="+mj-lt"/>
              <a:buAutoNum type="alphaLcParenR"/>
            </a:pPr>
            <a:r>
              <a:rPr lang="es-ES" b="1" u="sng" dirty="0">
                <a:solidFill>
                  <a:srgbClr val="FFC000"/>
                </a:solidFill>
              </a:rPr>
              <a:t>General:</a:t>
            </a:r>
            <a:r>
              <a:rPr lang="es-ES" b="1" dirty="0">
                <a:solidFill>
                  <a:srgbClr val="FFC000"/>
                </a:solidFill>
              </a:rPr>
              <a:t> </a:t>
            </a:r>
            <a:r>
              <a:rPr lang="es-ES" dirty="0"/>
              <a:t>que sea para todas las personas que reúnan las condiciones previstas por ella. </a:t>
            </a:r>
          </a:p>
          <a:p>
            <a:pPr marL="457200" indent="-457200" algn="just">
              <a:buFont typeface="+mj-lt"/>
              <a:buAutoNum type="alphaLcParenR"/>
            </a:pPr>
            <a:r>
              <a:rPr lang="es-ES" dirty="0"/>
              <a:t> </a:t>
            </a:r>
            <a:r>
              <a:rPr lang="es-ES" b="1" u="sng" dirty="0">
                <a:solidFill>
                  <a:srgbClr val="FFC000"/>
                </a:solidFill>
              </a:rPr>
              <a:t>Abstracta:</a:t>
            </a:r>
            <a:r>
              <a:rPr lang="es-ES" dirty="0"/>
              <a:t> la ley esta hecha para aplicarse en un numero indeterminado de casos, para todos aquellos que caen en los supuestos establecidos por las normas. </a:t>
            </a:r>
          </a:p>
          <a:p>
            <a:pPr marL="457200" indent="-457200" algn="just">
              <a:buFont typeface="+mj-lt"/>
              <a:buAutoNum type="alphaLcParenR"/>
            </a:pPr>
            <a:r>
              <a:rPr lang="es-ES" dirty="0"/>
              <a:t> </a:t>
            </a:r>
            <a:r>
              <a:rPr lang="es-ES" b="1" u="sng" dirty="0">
                <a:solidFill>
                  <a:srgbClr val="FFC000"/>
                </a:solidFill>
              </a:rPr>
              <a:t>Impersonal:</a:t>
            </a:r>
            <a:r>
              <a:rPr lang="es-ES" b="1" dirty="0">
                <a:solidFill>
                  <a:srgbClr val="FFC000"/>
                </a:solidFill>
              </a:rPr>
              <a:t> </a:t>
            </a:r>
            <a:r>
              <a:rPr lang="es-ES" dirty="0"/>
              <a:t>La ley esta creada para aplicarse a un numero indeterminado de personas y no a alguna en especifico. </a:t>
            </a:r>
          </a:p>
          <a:p>
            <a:pPr marL="457200" indent="-457200" algn="just">
              <a:buFont typeface="+mj-lt"/>
              <a:buAutoNum type="alphaLcParenR"/>
            </a:pPr>
            <a:r>
              <a:rPr lang="es-ES" dirty="0"/>
              <a:t> </a:t>
            </a:r>
            <a:r>
              <a:rPr lang="es-ES" b="1" u="sng" dirty="0">
                <a:solidFill>
                  <a:srgbClr val="FFC000"/>
                </a:solidFill>
              </a:rPr>
              <a:t>Obligatoria:</a:t>
            </a:r>
            <a:r>
              <a:rPr lang="es-ES" dirty="0"/>
              <a:t> La ley debe cumplirse aún en contra de la voluntad de las personas.</a:t>
            </a:r>
            <a:endParaRPr lang="en-US" dirty="0"/>
          </a:p>
        </p:txBody>
      </p:sp>
      <p:pic>
        <p:nvPicPr>
          <p:cNvPr id="14338" name="Picture 2" descr="Controvertido Proyecto de Ley - info-farmacia">
            <a:extLst>
              <a:ext uri="{FF2B5EF4-FFF2-40B4-BE49-F238E27FC236}">
                <a16:creationId xmlns:a16="http://schemas.microsoft.com/office/drawing/2014/main" id="{7B1E1AFB-3479-44C0-8E22-87AC6A0FDBF0}"/>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793196" y="2302424"/>
            <a:ext cx="4882860" cy="36574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77081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59CE304-9CE8-4600-B70C-E94E31421991}"/>
              </a:ext>
            </a:extLst>
          </p:cNvPr>
          <p:cNvSpPr>
            <a:spLocks noGrp="1"/>
          </p:cNvSpPr>
          <p:nvPr>
            <p:ph type="title"/>
          </p:nvPr>
        </p:nvSpPr>
        <p:spPr>
          <a:xfrm>
            <a:off x="1097280" y="286603"/>
            <a:ext cx="10058400" cy="1450757"/>
          </a:xfrm>
        </p:spPr>
        <p:txBody>
          <a:bodyPr anchor="b">
            <a:normAutofit/>
          </a:bodyPr>
          <a:lstStyle/>
          <a:p>
            <a:r>
              <a:rPr lang="es-ES" u="sng" dirty="0">
                <a:effectLst>
                  <a:outerShdw blurRad="38100" dist="38100" dir="2700000" algn="tl">
                    <a:srgbClr val="000000">
                      <a:alpha val="43137"/>
                    </a:srgbClr>
                  </a:outerShdw>
                </a:effectLst>
              </a:rPr>
              <a:t>Límites de la actividad creadora de normas:</a:t>
            </a:r>
            <a:endParaRPr lang="en-US" u="sng"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17B36DF7-F96C-43B0-9A78-21A6DE3A2F74}"/>
              </a:ext>
            </a:extLst>
          </p:cNvPr>
          <p:cNvSpPr>
            <a:spLocks noGrp="1"/>
          </p:cNvSpPr>
          <p:nvPr>
            <p:ph sz="half" idx="1"/>
          </p:nvPr>
        </p:nvSpPr>
        <p:spPr>
          <a:xfrm>
            <a:off x="1097280" y="2120900"/>
            <a:ext cx="4639736" cy="3748193"/>
          </a:xfrm>
        </p:spPr>
        <p:txBody>
          <a:bodyPr>
            <a:normAutofit/>
          </a:bodyPr>
          <a:lstStyle/>
          <a:p>
            <a:pPr algn="just"/>
            <a:r>
              <a:rPr lang="es-ES" b="1" u="sng" dirty="0">
                <a:solidFill>
                  <a:schemeClr val="accent5">
                    <a:lumMod val="75000"/>
                  </a:schemeClr>
                </a:solidFill>
              </a:rPr>
              <a:t>Límite externo:</a:t>
            </a:r>
            <a:r>
              <a:rPr lang="es-ES" b="1" dirty="0">
                <a:solidFill>
                  <a:schemeClr val="accent5">
                    <a:lumMod val="75000"/>
                  </a:schemeClr>
                </a:solidFill>
              </a:rPr>
              <a:t> </a:t>
            </a:r>
            <a:r>
              <a:rPr lang="es-ES" dirty="0"/>
              <a:t>Son los límites de forma o procedimiento, donde una norma superior establece quien y con que formalidades debe ejercitarse la creación de normas. </a:t>
            </a:r>
          </a:p>
          <a:p>
            <a:pPr algn="just"/>
            <a:r>
              <a:rPr lang="es-ES" b="1" u="sng" dirty="0">
                <a:solidFill>
                  <a:schemeClr val="accent5">
                    <a:lumMod val="75000"/>
                  </a:schemeClr>
                </a:solidFill>
              </a:rPr>
              <a:t>Límite interno:</a:t>
            </a:r>
            <a:r>
              <a:rPr lang="es-ES" b="1" dirty="0">
                <a:solidFill>
                  <a:schemeClr val="accent5">
                    <a:lumMod val="75000"/>
                  </a:schemeClr>
                </a:solidFill>
              </a:rPr>
              <a:t> </a:t>
            </a:r>
            <a:r>
              <a:rPr lang="es-ES" dirty="0"/>
              <a:t>Son los límites materiales o de mérito, donde una norma superior establece como y para que se crean las normas.</a:t>
            </a:r>
            <a:endParaRPr lang="en-US" dirty="0"/>
          </a:p>
        </p:txBody>
      </p:sp>
      <p:pic>
        <p:nvPicPr>
          <p:cNvPr id="15362" name="Picture 2" descr="Valoras la formación y creación de la ley">
            <a:extLst>
              <a:ext uri="{FF2B5EF4-FFF2-40B4-BE49-F238E27FC236}">
                <a16:creationId xmlns:a16="http://schemas.microsoft.com/office/drawing/2014/main" id="{0F10A651-56C7-4B3E-80CF-72B4D58333C2}"/>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19196" r="11253" b="1"/>
          <a:stretch/>
        </p:blipFill>
        <p:spPr bwMode="auto">
          <a:xfrm>
            <a:off x="6515944" y="2120900"/>
            <a:ext cx="4639736" cy="3748194"/>
          </a:xfrm>
          <a:prstGeom prst="rect">
            <a:avLst/>
          </a:prstGeom>
          <a:solidFill>
            <a:srgbClr val="FFFFFF"/>
          </a:solidFill>
        </p:spPr>
      </p:pic>
    </p:spTree>
    <p:extLst>
      <p:ext uri="{BB962C8B-B14F-4D97-AF65-F5344CB8AC3E}">
        <p14:creationId xmlns:p14="http://schemas.microsoft.com/office/powerpoint/2010/main" val="10014969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ABEECFE-039A-45FD-A451-426394B266B3}"/>
              </a:ext>
            </a:extLst>
          </p:cNvPr>
          <p:cNvSpPr>
            <a:spLocks noGrp="1"/>
          </p:cNvSpPr>
          <p:nvPr>
            <p:ph type="title"/>
          </p:nvPr>
        </p:nvSpPr>
        <p:spPr/>
        <p:txBody>
          <a:bodyPr>
            <a:normAutofit/>
          </a:bodyPr>
          <a:lstStyle/>
          <a:p>
            <a:pPr algn="ctr"/>
            <a:r>
              <a:rPr lang="es-CR" sz="6600" u="sng" dirty="0">
                <a:solidFill>
                  <a:schemeClr val="accent5">
                    <a:lumMod val="75000"/>
                  </a:schemeClr>
                </a:solidFill>
                <a:effectLst>
                  <a:outerShdw blurRad="38100" dist="38100" dir="2700000" algn="tl">
                    <a:srgbClr val="000000">
                      <a:alpha val="43137"/>
                    </a:srgbClr>
                  </a:outerShdw>
                </a:effectLst>
              </a:rPr>
              <a:t>Costumbre.</a:t>
            </a:r>
            <a:endParaRPr lang="en-US" sz="6600" u="sng" dirty="0">
              <a:solidFill>
                <a:schemeClr val="accent5">
                  <a:lumMod val="75000"/>
                </a:schemeClr>
              </a:solidFill>
              <a:effectLst>
                <a:outerShdw blurRad="38100" dist="38100" dir="2700000" algn="tl">
                  <a:srgbClr val="000000">
                    <a:alpha val="43137"/>
                  </a:srgbClr>
                </a:outerShdw>
              </a:effectLst>
            </a:endParaRPr>
          </a:p>
        </p:txBody>
      </p:sp>
      <p:sp>
        <p:nvSpPr>
          <p:cNvPr id="4" name="Marcador de contenido 3">
            <a:extLst>
              <a:ext uri="{FF2B5EF4-FFF2-40B4-BE49-F238E27FC236}">
                <a16:creationId xmlns:a16="http://schemas.microsoft.com/office/drawing/2014/main" id="{A083689E-74EA-481B-B86B-6652FAADBEB8}"/>
              </a:ext>
            </a:extLst>
          </p:cNvPr>
          <p:cNvSpPr>
            <a:spLocks noGrp="1"/>
          </p:cNvSpPr>
          <p:nvPr>
            <p:ph sz="half" idx="2"/>
          </p:nvPr>
        </p:nvSpPr>
        <p:spPr>
          <a:xfrm>
            <a:off x="6515944" y="2337663"/>
            <a:ext cx="4639736" cy="3748194"/>
          </a:xfrm>
        </p:spPr>
        <p:txBody>
          <a:bodyPr/>
          <a:lstStyle/>
          <a:p>
            <a:pPr algn="just" fontAlgn="t"/>
            <a:r>
              <a:rPr lang="es-ES" dirty="0">
                <a:solidFill>
                  <a:srgbClr val="404040"/>
                </a:solidFill>
                <a:latin typeface="Open Sans"/>
              </a:rPr>
              <a:t>La costumbre es la </a:t>
            </a:r>
            <a:r>
              <a:rPr lang="es-ES" b="1" dirty="0">
                <a:solidFill>
                  <a:srgbClr val="404040"/>
                </a:solidFill>
                <a:latin typeface="Open Sans"/>
              </a:rPr>
              <a:t>práctica o el modo habitual y frecuente de hacer o pensar de una persona, cultura o tradición</a:t>
            </a:r>
            <a:r>
              <a:rPr lang="es-ES" dirty="0">
                <a:solidFill>
                  <a:srgbClr val="404040"/>
                </a:solidFill>
                <a:latin typeface="Open Sans"/>
              </a:rPr>
              <a:t>.</a:t>
            </a:r>
          </a:p>
          <a:p>
            <a:pPr algn="just" fontAlgn="t"/>
            <a:r>
              <a:rPr lang="es-ES" dirty="0">
                <a:solidFill>
                  <a:srgbClr val="404040"/>
                </a:solidFill>
                <a:latin typeface="Open Sans"/>
              </a:rPr>
              <a:t>La palabra costumbre deriva del latín </a:t>
            </a:r>
            <a:r>
              <a:rPr lang="es-ES" i="1" dirty="0" err="1">
                <a:solidFill>
                  <a:srgbClr val="404040"/>
                </a:solidFill>
                <a:latin typeface="Open Sans"/>
              </a:rPr>
              <a:t>consuetudo</a:t>
            </a:r>
            <a:r>
              <a:rPr lang="es-ES" dirty="0">
                <a:solidFill>
                  <a:srgbClr val="404040"/>
                </a:solidFill>
                <a:latin typeface="Open Sans"/>
              </a:rPr>
              <a:t>, que ya era usada en el derecho romano, y deriva del verbo que significa "tomar globalmente el hábito o la práctica de algo".</a:t>
            </a:r>
          </a:p>
          <a:p>
            <a:pPr marL="0" indent="0">
              <a:buNone/>
            </a:pPr>
            <a:endParaRPr lang="en-US" dirty="0"/>
          </a:p>
        </p:txBody>
      </p:sp>
      <p:pic>
        <p:nvPicPr>
          <p:cNvPr id="16386" name="Picture 2" descr="Nueve de cada diez comercios disminuyeron ventas por pandemia del ...">
            <a:extLst>
              <a:ext uri="{FF2B5EF4-FFF2-40B4-BE49-F238E27FC236}">
                <a16:creationId xmlns:a16="http://schemas.microsoft.com/office/drawing/2014/main" id="{2464F0A5-BB10-44CA-9776-A1D5EA1CF23E}"/>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477078" y="2337663"/>
            <a:ext cx="5649402" cy="31884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53889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A20F809-0F71-4C68-9E81-F53E3F3B16C0}"/>
              </a:ext>
            </a:extLst>
          </p:cNvPr>
          <p:cNvSpPr>
            <a:spLocks noGrp="1"/>
          </p:cNvSpPr>
          <p:nvPr>
            <p:ph type="title"/>
          </p:nvPr>
        </p:nvSpPr>
        <p:spPr/>
        <p:txBody>
          <a:bodyPr/>
          <a:lstStyle/>
          <a:p>
            <a:endParaRPr lang="en-US"/>
          </a:p>
        </p:txBody>
      </p:sp>
      <p:sp>
        <p:nvSpPr>
          <p:cNvPr id="3" name="Marcador de contenido 2">
            <a:extLst>
              <a:ext uri="{FF2B5EF4-FFF2-40B4-BE49-F238E27FC236}">
                <a16:creationId xmlns:a16="http://schemas.microsoft.com/office/drawing/2014/main" id="{F1BB0E13-79B4-4215-BC0C-F16A953EF1E9}"/>
              </a:ext>
            </a:extLst>
          </p:cNvPr>
          <p:cNvSpPr>
            <a:spLocks noGrp="1"/>
          </p:cNvSpPr>
          <p:nvPr>
            <p:ph sz="half" idx="1"/>
          </p:nvPr>
        </p:nvSpPr>
        <p:spPr>
          <a:xfrm>
            <a:off x="1097280" y="2192020"/>
            <a:ext cx="4639736" cy="3205480"/>
          </a:xfrm>
        </p:spPr>
        <p:txBody>
          <a:bodyPr/>
          <a:lstStyle/>
          <a:p>
            <a:pPr algn="just"/>
            <a:r>
              <a:rPr lang="es-ES" dirty="0">
                <a:solidFill>
                  <a:srgbClr val="404040"/>
                </a:solidFill>
                <a:latin typeface="Open Sans"/>
              </a:rPr>
              <a:t>La costumbre en el derecho es la forma inicial en la cual las leyes y la legislación eran creadas. También el llamado derecho consuetudinario se define mediante la repetición de ciertas reglas o conductas que, con el paso del tiempo, se implantan en la sociedad dando paso a la obligatoriedad jurídica de dicha costumbre.</a:t>
            </a:r>
            <a:endParaRPr lang="en-US" dirty="0"/>
          </a:p>
        </p:txBody>
      </p:sp>
      <p:pic>
        <p:nvPicPr>
          <p:cNvPr id="17410" name="Picture 2" descr="El comercio tradicional renace con Internet">
            <a:extLst>
              <a:ext uri="{FF2B5EF4-FFF2-40B4-BE49-F238E27FC236}">
                <a16:creationId xmlns:a16="http://schemas.microsoft.com/office/drawing/2014/main" id="{54E8302C-2D16-45FE-9758-48C1F7805CF5}"/>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076317" y="2468880"/>
            <a:ext cx="4795401" cy="26517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94517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8D8B7D-EEDA-47B4-9DE5-1E245B19B479}"/>
              </a:ext>
            </a:extLst>
          </p:cNvPr>
          <p:cNvSpPr>
            <a:spLocks noGrp="1"/>
          </p:cNvSpPr>
          <p:nvPr>
            <p:ph type="title"/>
          </p:nvPr>
        </p:nvSpPr>
        <p:spPr/>
        <p:txBody>
          <a:bodyPr/>
          <a:lstStyle/>
          <a:p>
            <a:r>
              <a:rPr lang="es-ES" b="0" dirty="0">
                <a:solidFill>
                  <a:srgbClr val="333333"/>
                </a:solidFill>
                <a:latin typeface="Open Sans"/>
              </a:rPr>
              <a:t>Los requisitos de la costumbre</a:t>
            </a:r>
            <a:endParaRPr lang="en-US" dirty="0"/>
          </a:p>
        </p:txBody>
      </p:sp>
      <p:sp>
        <p:nvSpPr>
          <p:cNvPr id="3" name="Marcador de contenido 2">
            <a:extLst>
              <a:ext uri="{FF2B5EF4-FFF2-40B4-BE49-F238E27FC236}">
                <a16:creationId xmlns:a16="http://schemas.microsoft.com/office/drawing/2014/main" id="{A2547788-F90D-4A18-9224-D8B6921E4C85}"/>
              </a:ext>
            </a:extLst>
          </p:cNvPr>
          <p:cNvSpPr>
            <a:spLocks noGrp="1"/>
          </p:cNvSpPr>
          <p:nvPr>
            <p:ph sz="half" idx="1"/>
          </p:nvPr>
        </p:nvSpPr>
        <p:spPr/>
        <p:txBody>
          <a:bodyPr>
            <a:normAutofit fontScale="92500" lnSpcReduction="10000"/>
          </a:bodyPr>
          <a:lstStyle/>
          <a:p>
            <a:pPr algn="just"/>
            <a:r>
              <a:rPr lang="es-ES" dirty="0">
                <a:solidFill>
                  <a:srgbClr val="333333"/>
                </a:solidFill>
                <a:latin typeface="Open Sans"/>
              </a:rPr>
              <a:t>Que no sea contraria a la moral.</a:t>
            </a:r>
          </a:p>
          <a:p>
            <a:pPr algn="just"/>
            <a:r>
              <a:rPr lang="es-ES" dirty="0">
                <a:solidFill>
                  <a:srgbClr val="333333"/>
                </a:solidFill>
                <a:latin typeface="Open Sans"/>
              </a:rPr>
              <a:t>Que no sea contraria al orden público.</a:t>
            </a:r>
          </a:p>
          <a:p>
            <a:pPr algn="just"/>
            <a:r>
              <a:rPr lang="en-US" dirty="0">
                <a:solidFill>
                  <a:srgbClr val="333333"/>
                </a:solidFill>
                <a:latin typeface="Open Sans"/>
              </a:rPr>
              <a:t>Que </a:t>
            </a:r>
            <a:r>
              <a:rPr lang="en-US" dirty="0" err="1">
                <a:solidFill>
                  <a:srgbClr val="333333"/>
                </a:solidFill>
                <a:latin typeface="Open Sans"/>
              </a:rPr>
              <a:t>resulte</a:t>
            </a:r>
            <a:r>
              <a:rPr lang="en-US" dirty="0">
                <a:solidFill>
                  <a:srgbClr val="333333"/>
                </a:solidFill>
                <a:latin typeface="Open Sans"/>
              </a:rPr>
              <a:t> </a:t>
            </a:r>
            <a:r>
              <a:rPr lang="en-US" dirty="0" err="1">
                <a:solidFill>
                  <a:srgbClr val="333333"/>
                </a:solidFill>
                <a:latin typeface="Open Sans"/>
              </a:rPr>
              <a:t>probada</a:t>
            </a:r>
            <a:r>
              <a:rPr lang="en-US" dirty="0">
                <a:solidFill>
                  <a:srgbClr val="333333"/>
                </a:solidFill>
                <a:latin typeface="Open Sans"/>
              </a:rPr>
              <a:t>.</a:t>
            </a:r>
          </a:p>
          <a:p>
            <a:pPr algn="just"/>
            <a:r>
              <a:rPr lang="es-ES" dirty="0">
                <a:solidFill>
                  <a:srgbClr val="333333"/>
                </a:solidFill>
                <a:latin typeface="Open Sans"/>
              </a:rPr>
              <a:t>La desaparición de la exigencia de su carácter local.</a:t>
            </a:r>
          </a:p>
          <a:p>
            <a:pPr algn="just"/>
            <a:r>
              <a:rPr lang="es-ES" dirty="0">
                <a:solidFill>
                  <a:srgbClr val="333333"/>
                </a:solidFill>
                <a:latin typeface="Open Sans"/>
              </a:rPr>
              <a:t>Conducta que se mantiene reiterada.</a:t>
            </a:r>
          </a:p>
          <a:p>
            <a:pPr algn="just"/>
            <a:r>
              <a:rPr lang="en-US" dirty="0" err="1">
                <a:solidFill>
                  <a:srgbClr val="333333"/>
                </a:solidFill>
                <a:latin typeface="Open Sans"/>
              </a:rPr>
              <a:t>Elemento</a:t>
            </a:r>
            <a:r>
              <a:rPr lang="en-US" dirty="0">
                <a:solidFill>
                  <a:srgbClr val="333333"/>
                </a:solidFill>
                <a:latin typeface="Open Sans"/>
              </a:rPr>
              <a:t> </a:t>
            </a:r>
            <a:r>
              <a:rPr lang="en-US" dirty="0" err="1">
                <a:solidFill>
                  <a:srgbClr val="333333"/>
                </a:solidFill>
                <a:latin typeface="Open Sans"/>
              </a:rPr>
              <a:t>subjetivo</a:t>
            </a:r>
            <a:r>
              <a:rPr lang="en-US" dirty="0">
                <a:solidFill>
                  <a:srgbClr val="333333"/>
                </a:solidFill>
                <a:latin typeface="Open Sans"/>
              </a:rPr>
              <a:t>. </a:t>
            </a:r>
            <a:r>
              <a:rPr lang="es-ES" dirty="0">
                <a:solidFill>
                  <a:srgbClr val="333333"/>
                </a:solidFill>
                <a:latin typeface="Open Sans"/>
              </a:rPr>
              <a:t>Que la conducta social reiterada se siga con la conciencia de ser una regla de derecho vinculante para los particulares.</a:t>
            </a:r>
            <a:endParaRPr lang="en-US" dirty="0"/>
          </a:p>
        </p:txBody>
      </p:sp>
      <p:pic>
        <p:nvPicPr>
          <p:cNvPr id="19458" name="Picture 2" descr="La cotidianidad de la calle | Vibra">
            <a:extLst>
              <a:ext uri="{FF2B5EF4-FFF2-40B4-BE49-F238E27FC236}">
                <a16:creationId xmlns:a16="http://schemas.microsoft.com/office/drawing/2014/main" id="{1D71BF77-EBAC-447F-A30D-F7300E0DD07D}"/>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454986" y="2640077"/>
            <a:ext cx="4932249" cy="28065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23785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14B409-8AE4-41B5-AFD1-42C0DE05B366}"/>
              </a:ext>
            </a:extLst>
          </p:cNvPr>
          <p:cNvSpPr>
            <a:spLocks noGrp="1"/>
          </p:cNvSpPr>
          <p:nvPr>
            <p:ph type="title"/>
          </p:nvPr>
        </p:nvSpPr>
        <p:spPr/>
        <p:txBody>
          <a:bodyPr>
            <a:normAutofit/>
          </a:bodyPr>
          <a:lstStyle/>
          <a:p>
            <a:pPr algn="ctr"/>
            <a:r>
              <a:rPr lang="en-US" sz="6600" u="sng" dirty="0" err="1">
                <a:effectLst>
                  <a:outerShdw blurRad="38100" dist="38100" dir="2700000" algn="tl">
                    <a:srgbClr val="000000">
                      <a:alpha val="43137"/>
                    </a:srgbClr>
                  </a:outerShdw>
                </a:effectLst>
              </a:rPr>
              <a:t>Usos</a:t>
            </a:r>
            <a:r>
              <a:rPr lang="en-US" sz="6600" u="sng" dirty="0">
                <a:effectLst>
                  <a:outerShdw blurRad="38100" dist="38100" dir="2700000" algn="tl">
                    <a:srgbClr val="000000">
                      <a:alpha val="43137"/>
                    </a:srgbClr>
                  </a:outerShdw>
                </a:effectLst>
              </a:rPr>
              <a:t>. </a:t>
            </a:r>
          </a:p>
        </p:txBody>
      </p:sp>
      <p:sp>
        <p:nvSpPr>
          <p:cNvPr id="4" name="Marcador de contenido 3">
            <a:extLst>
              <a:ext uri="{FF2B5EF4-FFF2-40B4-BE49-F238E27FC236}">
                <a16:creationId xmlns:a16="http://schemas.microsoft.com/office/drawing/2014/main" id="{C62B55BA-001B-4B3F-9F78-16BF2B6D9898}"/>
              </a:ext>
            </a:extLst>
          </p:cNvPr>
          <p:cNvSpPr>
            <a:spLocks noGrp="1"/>
          </p:cNvSpPr>
          <p:nvPr>
            <p:ph sz="half" idx="2"/>
          </p:nvPr>
        </p:nvSpPr>
        <p:spPr>
          <a:xfrm>
            <a:off x="6515944" y="2114119"/>
            <a:ext cx="4639736" cy="3748194"/>
          </a:xfrm>
        </p:spPr>
        <p:txBody>
          <a:bodyPr>
            <a:normAutofit fontScale="92500" lnSpcReduction="20000"/>
          </a:bodyPr>
          <a:lstStyle/>
          <a:p>
            <a:pPr algn="just"/>
            <a:r>
              <a:rPr lang="es-CR" dirty="0"/>
              <a:t>El uso se constituye en un elemento de la situación de hecho, particular o concreta, que se manifiesta en la voluntad de particulares enderezada a crear, modificar o extinguir situaciones concretas y particulares.</a:t>
            </a:r>
          </a:p>
          <a:p>
            <a:pPr algn="just"/>
            <a:r>
              <a:rPr lang="es-CR" dirty="0"/>
              <a:t>En los usos no se presentan las características de publicidad y uniformidad que sí tiene la costumbre.</a:t>
            </a:r>
          </a:p>
          <a:p>
            <a:pPr algn="just"/>
            <a:r>
              <a:rPr lang="es-CR" dirty="0"/>
              <a:t>Son prácticas en la mayoría de los casos locales, de oficios o profesionales que envuelven la formación de actos jurídicos. Interpretan la voluntad de las partes.</a:t>
            </a:r>
            <a:endParaRPr lang="en-US" dirty="0"/>
          </a:p>
        </p:txBody>
      </p:sp>
      <p:pic>
        <p:nvPicPr>
          <p:cNvPr id="18434" name="Picture 2" descr="ᐈ Sastre imágenes de stock, fotos sastreria | descargar en ...">
            <a:extLst>
              <a:ext uri="{FF2B5EF4-FFF2-40B4-BE49-F238E27FC236}">
                <a16:creationId xmlns:a16="http://schemas.microsoft.com/office/drawing/2014/main" id="{A8612F26-47BD-4BB1-ACEF-BB1356D56A63}"/>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226886" y="2507856"/>
            <a:ext cx="4449171" cy="29607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13333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C5E57E7-3FED-4A11-987D-AD00C05FCA9B}"/>
              </a:ext>
            </a:extLst>
          </p:cNvPr>
          <p:cNvSpPr>
            <a:spLocks noGrp="1"/>
          </p:cNvSpPr>
          <p:nvPr>
            <p:ph type="title"/>
          </p:nvPr>
        </p:nvSpPr>
        <p:spPr/>
        <p:txBody>
          <a:bodyPr/>
          <a:lstStyle/>
          <a:p>
            <a:endParaRPr lang="en-US" dirty="0"/>
          </a:p>
        </p:txBody>
      </p:sp>
      <p:sp>
        <p:nvSpPr>
          <p:cNvPr id="3" name="Marcador de contenido 2">
            <a:extLst>
              <a:ext uri="{FF2B5EF4-FFF2-40B4-BE49-F238E27FC236}">
                <a16:creationId xmlns:a16="http://schemas.microsoft.com/office/drawing/2014/main" id="{9EF60214-DDB7-4DA4-A224-1F5FF1999881}"/>
              </a:ext>
            </a:extLst>
          </p:cNvPr>
          <p:cNvSpPr>
            <a:spLocks noGrp="1"/>
          </p:cNvSpPr>
          <p:nvPr>
            <p:ph sz="half" idx="1"/>
          </p:nvPr>
        </p:nvSpPr>
        <p:spPr/>
        <p:txBody>
          <a:bodyPr>
            <a:normAutofit/>
          </a:bodyPr>
          <a:lstStyle/>
          <a:p>
            <a:pPr marL="0" indent="0" algn="just">
              <a:buNone/>
            </a:pPr>
            <a:r>
              <a:rPr lang="es-ES" sz="2400" dirty="0">
                <a:solidFill>
                  <a:schemeClr val="tx2"/>
                </a:solidFill>
                <a:latin typeface="Verdana" panose="020B0604030504040204" pitchFamily="34" charset="0"/>
              </a:rPr>
              <a:t>ARTÍCULO 3º- El uso y la costumbre sólo regirán en defecto de ley aplicable, siempre que su existencia haya sido demostrada y no resulten contrarios a la moral o al orden público o a una norma de carácter prohibitivo.</a:t>
            </a:r>
            <a:endParaRPr lang="en-US" sz="2400" dirty="0">
              <a:solidFill>
                <a:schemeClr val="tx2"/>
              </a:solidFill>
            </a:endParaRPr>
          </a:p>
        </p:txBody>
      </p:sp>
      <p:pic>
        <p:nvPicPr>
          <p:cNvPr id="26629" name="Picture 5" descr="Cotidianidad - NM Noticias | Montreal, Toronto y todo Canadá en ...">
            <a:extLst>
              <a:ext uri="{FF2B5EF4-FFF2-40B4-BE49-F238E27FC236}">
                <a16:creationId xmlns:a16="http://schemas.microsoft.com/office/drawing/2014/main" id="{8CA8A6E7-0744-4B16-92B7-44CCC8ECC7DB}"/>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454986" y="2536029"/>
            <a:ext cx="4811471" cy="2669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88188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67E032-A032-4F3D-A91D-2C1A95A1E19D}"/>
              </a:ext>
            </a:extLst>
          </p:cNvPr>
          <p:cNvSpPr>
            <a:spLocks noGrp="1"/>
          </p:cNvSpPr>
          <p:nvPr>
            <p:ph type="title"/>
          </p:nvPr>
        </p:nvSpPr>
        <p:spPr/>
        <p:txBody>
          <a:bodyPr>
            <a:normAutofit/>
          </a:bodyPr>
          <a:lstStyle/>
          <a:p>
            <a:pPr algn="ctr"/>
            <a:r>
              <a:rPr lang="es-CR" sz="6600" u="sng">
                <a:solidFill>
                  <a:schemeClr val="tx2"/>
                </a:solidFill>
                <a:effectLst>
                  <a:outerShdw blurRad="38100" dist="38100" dir="2700000" algn="tl">
                    <a:srgbClr val="000000">
                      <a:alpha val="43137"/>
                    </a:srgbClr>
                  </a:outerShdw>
                </a:effectLst>
              </a:rPr>
              <a:t>La doctrina.</a:t>
            </a:r>
            <a:endParaRPr lang="en-US" sz="6600" u="sng" dirty="0">
              <a:solidFill>
                <a:schemeClr val="tx2"/>
              </a:solidFill>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06ADACEF-A50C-4046-8CA1-CEE4F9295B04}"/>
              </a:ext>
            </a:extLst>
          </p:cNvPr>
          <p:cNvSpPr>
            <a:spLocks noGrp="1"/>
          </p:cNvSpPr>
          <p:nvPr>
            <p:ph sz="half" idx="1"/>
          </p:nvPr>
        </p:nvSpPr>
        <p:spPr>
          <a:xfrm>
            <a:off x="1097280" y="3089487"/>
            <a:ext cx="4639736" cy="1811020"/>
          </a:xfrm>
        </p:spPr>
        <p:txBody>
          <a:bodyPr>
            <a:normAutofit/>
          </a:bodyPr>
          <a:lstStyle/>
          <a:p>
            <a:pPr algn="just"/>
            <a:r>
              <a:rPr lang="es-ES" sz="3200"/>
              <a:t>La elaboración teórica de derecho realizada por escritores de la disciplina. </a:t>
            </a:r>
            <a:endParaRPr lang="en-US" sz="3200" dirty="0"/>
          </a:p>
        </p:txBody>
      </p:sp>
      <p:pic>
        <p:nvPicPr>
          <p:cNvPr id="20482" name="Picture 2" descr="Una biblioteca virtual ofrecerá más de 4 mil libros de forma gratuita">
            <a:extLst>
              <a:ext uri="{FF2B5EF4-FFF2-40B4-BE49-F238E27FC236}">
                <a16:creationId xmlns:a16="http://schemas.microsoft.com/office/drawing/2014/main" id="{7EB1AE8B-A1DE-4247-B49C-3AA40E0D66D3}"/>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453231" y="2560320"/>
            <a:ext cx="4708110" cy="2834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25953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653DD4-7392-4438-A0EC-BF5115B8A3D1}"/>
              </a:ext>
            </a:extLst>
          </p:cNvPr>
          <p:cNvSpPr>
            <a:spLocks noGrp="1"/>
          </p:cNvSpPr>
          <p:nvPr>
            <p:ph type="title"/>
          </p:nvPr>
        </p:nvSpPr>
        <p:spPr/>
        <p:txBody>
          <a:bodyPr>
            <a:normAutofit fontScale="90000"/>
          </a:bodyPr>
          <a:lstStyle/>
          <a:p>
            <a:pPr algn="ctr"/>
            <a:r>
              <a:rPr lang="es-CR" sz="6600" u="sng">
                <a:effectLst>
                  <a:outerShdw blurRad="38100" dist="38100" dir="2700000" algn="tl">
                    <a:srgbClr val="000000">
                      <a:alpha val="43137"/>
                    </a:srgbClr>
                  </a:outerShdw>
                </a:effectLst>
              </a:rPr>
              <a:t>Principios Generales del Derecho.</a:t>
            </a:r>
            <a:endParaRPr lang="en-US" sz="6600" u="sng"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9D0EC268-E65A-4FB3-A476-549C50791A98}"/>
              </a:ext>
            </a:extLst>
          </p:cNvPr>
          <p:cNvSpPr>
            <a:spLocks noGrp="1"/>
          </p:cNvSpPr>
          <p:nvPr>
            <p:ph sz="half" idx="1"/>
          </p:nvPr>
        </p:nvSpPr>
        <p:spPr>
          <a:xfrm>
            <a:off x="1097280" y="2403687"/>
            <a:ext cx="4639736" cy="3182620"/>
          </a:xfrm>
        </p:spPr>
        <p:txBody>
          <a:bodyPr>
            <a:noAutofit/>
          </a:bodyPr>
          <a:lstStyle/>
          <a:p>
            <a:pPr algn="just"/>
            <a:r>
              <a:rPr lang="es-ES" sz="2400">
                <a:solidFill>
                  <a:schemeClr val="tx2"/>
                </a:solidFill>
                <a:latin typeface="arial" panose="020B0604020202020204" pitchFamily="34" charset="0"/>
              </a:rPr>
              <a:t>Los </a:t>
            </a:r>
            <a:r>
              <a:rPr lang="es-ES" sz="2400" b="1">
                <a:solidFill>
                  <a:schemeClr val="tx2"/>
                </a:solidFill>
                <a:latin typeface="arial" panose="020B0604020202020204" pitchFamily="34" charset="0"/>
              </a:rPr>
              <a:t>principios generales del derecho</a:t>
            </a:r>
            <a:r>
              <a:rPr lang="es-ES" sz="2400">
                <a:solidFill>
                  <a:schemeClr val="tx2"/>
                </a:solidFill>
                <a:latin typeface="arial" panose="020B0604020202020204" pitchFamily="34" charset="0"/>
              </a:rPr>
              <a:t> son enunciados normativos generales y abstractos, que expresan un juicio deontológico acerca de la conducta a seguir en cierta situación o sobre otras normas del ordenamiento jurídico.</a:t>
            </a:r>
            <a:endParaRPr lang="en-US" sz="2400" dirty="0">
              <a:solidFill>
                <a:schemeClr val="tx2"/>
              </a:solidFill>
            </a:endParaRPr>
          </a:p>
        </p:txBody>
      </p:sp>
      <p:pic>
        <p:nvPicPr>
          <p:cNvPr id="21506" name="Picture 2" descr="Introducción al derecho ambiental">
            <a:extLst>
              <a:ext uri="{FF2B5EF4-FFF2-40B4-BE49-F238E27FC236}">
                <a16:creationId xmlns:a16="http://schemas.microsoft.com/office/drawing/2014/main" id="{8172A0D9-F57F-4F4C-9F49-CA36D4600BE8}"/>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906718" y="2403687"/>
            <a:ext cx="4248962" cy="31826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269068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3" name="Title 1">
            <a:extLst>
              <a:ext uri="{FF2B5EF4-FFF2-40B4-BE49-F238E27FC236}">
                <a16:creationId xmlns:a16="http://schemas.microsoft.com/office/drawing/2014/main" id="{D70026BD-3AD7-408B-BEB4-753C274FB845}"/>
              </a:ext>
            </a:extLst>
          </p:cNvPr>
          <p:cNvSpPr>
            <a:spLocks noGrp="1"/>
          </p:cNvSpPr>
          <p:nvPr>
            <p:ph type="title"/>
          </p:nvPr>
        </p:nvSpPr>
        <p:spPr>
          <a:xfrm>
            <a:off x="1097280" y="286603"/>
            <a:ext cx="10058400" cy="1450757"/>
          </a:xfrm>
        </p:spPr>
        <p:txBody>
          <a:bodyPr/>
          <a:lstStyle/>
          <a:p>
            <a:endParaRPr lang="en-US"/>
          </a:p>
        </p:txBody>
      </p:sp>
      <p:sp>
        <p:nvSpPr>
          <p:cNvPr id="3" name="Marcador de contenido 2">
            <a:extLst>
              <a:ext uri="{FF2B5EF4-FFF2-40B4-BE49-F238E27FC236}">
                <a16:creationId xmlns:a16="http://schemas.microsoft.com/office/drawing/2014/main" id="{5CA9B6F9-17DA-4179-8ECA-269D27B4B808}"/>
              </a:ext>
            </a:extLst>
          </p:cNvPr>
          <p:cNvSpPr>
            <a:spLocks noGrp="1"/>
          </p:cNvSpPr>
          <p:nvPr>
            <p:ph sz="half" idx="1"/>
          </p:nvPr>
        </p:nvSpPr>
        <p:spPr>
          <a:xfrm>
            <a:off x="1097280" y="3112347"/>
            <a:ext cx="4639736" cy="1765300"/>
          </a:xfrm>
        </p:spPr>
        <p:txBody>
          <a:bodyPr>
            <a:normAutofit/>
          </a:bodyPr>
          <a:lstStyle/>
          <a:p>
            <a:pPr marL="0" indent="0" algn="just">
              <a:buNone/>
            </a:pPr>
            <a:r>
              <a:rPr lang="es-ES" dirty="0"/>
              <a:t>ARTÍCULO 4º- Los principios generales del Derecho se aplicarán en defecto de norma escrita, uso o costumbre, sin perjuicio de su carácter informador del ordenamiento jurídico.</a:t>
            </a:r>
            <a:endParaRPr lang="en-US" dirty="0"/>
          </a:p>
        </p:txBody>
      </p:sp>
      <p:pic>
        <p:nvPicPr>
          <p:cNvPr id="27651" name="Picture 3" descr="Cómo funciona la filosofía?">
            <a:extLst>
              <a:ext uri="{FF2B5EF4-FFF2-40B4-BE49-F238E27FC236}">
                <a16:creationId xmlns:a16="http://schemas.microsoft.com/office/drawing/2014/main" id="{DAA12D9B-AB79-4952-AE7D-B458B8FEFA8E}"/>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38106" r="2" b="2"/>
          <a:stretch/>
        </p:blipFill>
        <p:spPr bwMode="auto">
          <a:xfrm>
            <a:off x="6515944" y="2120900"/>
            <a:ext cx="4639736" cy="3748194"/>
          </a:xfrm>
          <a:prstGeom prst="rect">
            <a:avLst/>
          </a:prstGeom>
          <a:solidFill>
            <a:srgbClr val="FFFFFF"/>
          </a:solidFill>
        </p:spPr>
      </p:pic>
    </p:spTree>
    <p:extLst>
      <p:ext uri="{BB962C8B-B14F-4D97-AF65-F5344CB8AC3E}">
        <p14:creationId xmlns:p14="http://schemas.microsoft.com/office/powerpoint/2010/main" val="21131926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9AB05F-876C-4835-BFC8-A0957C56B054}"/>
              </a:ext>
            </a:extLst>
          </p:cNvPr>
          <p:cNvSpPr>
            <a:spLocks noGrp="1"/>
          </p:cNvSpPr>
          <p:nvPr>
            <p:ph type="title"/>
          </p:nvPr>
        </p:nvSpPr>
        <p:spPr/>
        <p:txBody>
          <a:bodyPr>
            <a:normAutofit/>
          </a:bodyPr>
          <a:lstStyle/>
          <a:p>
            <a:pPr algn="ctr"/>
            <a:r>
              <a:rPr lang="es-CR" sz="6600" u="sng" dirty="0">
                <a:effectLst>
                  <a:outerShdw blurRad="38100" dist="38100" dir="2700000" algn="tl">
                    <a:srgbClr val="000000">
                      <a:alpha val="43137"/>
                    </a:srgbClr>
                  </a:outerShdw>
                </a:effectLst>
              </a:rPr>
              <a:t>Jurisprudencia.</a:t>
            </a:r>
            <a:endParaRPr lang="en-US" sz="6600" u="sng" dirty="0">
              <a:effectLst>
                <a:outerShdw blurRad="38100" dist="38100" dir="2700000" algn="tl">
                  <a:srgbClr val="000000">
                    <a:alpha val="43137"/>
                  </a:srgbClr>
                </a:outerShdw>
              </a:effectLst>
            </a:endParaRPr>
          </a:p>
        </p:txBody>
      </p:sp>
      <p:sp>
        <p:nvSpPr>
          <p:cNvPr id="4" name="Marcador de contenido 3">
            <a:extLst>
              <a:ext uri="{FF2B5EF4-FFF2-40B4-BE49-F238E27FC236}">
                <a16:creationId xmlns:a16="http://schemas.microsoft.com/office/drawing/2014/main" id="{850F7612-A202-401D-8267-8A99378F5FBB}"/>
              </a:ext>
            </a:extLst>
          </p:cNvPr>
          <p:cNvSpPr>
            <a:spLocks noGrp="1"/>
          </p:cNvSpPr>
          <p:nvPr>
            <p:ph sz="half" idx="2"/>
          </p:nvPr>
        </p:nvSpPr>
        <p:spPr>
          <a:xfrm>
            <a:off x="6515944" y="2120899"/>
            <a:ext cx="4639736" cy="4450497"/>
          </a:xfrm>
        </p:spPr>
        <p:txBody>
          <a:bodyPr>
            <a:noAutofit/>
          </a:bodyPr>
          <a:lstStyle/>
          <a:p>
            <a:pPr algn="just"/>
            <a:r>
              <a:rPr lang="es-ES" sz="2400" dirty="0">
                <a:solidFill>
                  <a:srgbClr val="000000"/>
                </a:solidFill>
                <a:latin typeface="Verdana" panose="020B0604030504040204" pitchFamily="34" charset="0"/>
              </a:rPr>
              <a:t>ARTÍCULO 9º- </a:t>
            </a:r>
          </a:p>
          <a:p>
            <a:pPr marL="0" indent="0" algn="just">
              <a:buNone/>
            </a:pPr>
            <a:r>
              <a:rPr lang="es-ES" sz="2400" dirty="0">
                <a:solidFill>
                  <a:srgbClr val="000000"/>
                </a:solidFill>
                <a:latin typeface="Verdana" panose="020B0604030504040204" pitchFamily="34" charset="0"/>
              </a:rPr>
              <a:t>La jurisprudencia contribuirá a informar el ordenamiento jurídico con la doctrina que, de modo reiterado, establezcan las salas de casación de la Corte Suprema de Justicia y la Corte Plena al aplicar la ley, la costumbre y los principios generales del Derecho.</a:t>
            </a:r>
            <a:endParaRPr lang="en-US" sz="2400" dirty="0"/>
          </a:p>
        </p:txBody>
      </p:sp>
      <p:pic>
        <p:nvPicPr>
          <p:cNvPr id="22530" name="Picture 2" descr="Tribunal ordena a multinacional pagar indemnización en EE.UU ...">
            <a:extLst>
              <a:ext uri="{FF2B5EF4-FFF2-40B4-BE49-F238E27FC236}">
                <a16:creationId xmlns:a16="http://schemas.microsoft.com/office/drawing/2014/main" id="{271C2586-042D-48DC-8574-969E9D26C91C}"/>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916717" y="2943860"/>
            <a:ext cx="4759340" cy="2674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46544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EF4ABF-5DE1-46C7-A3C9-854328D8D37D}"/>
              </a:ext>
            </a:extLst>
          </p:cNvPr>
          <p:cNvSpPr>
            <a:spLocks noGrp="1"/>
          </p:cNvSpPr>
          <p:nvPr>
            <p:ph type="title"/>
          </p:nvPr>
        </p:nvSpPr>
        <p:spPr>
          <a:xfrm>
            <a:off x="1097280" y="286603"/>
            <a:ext cx="10058400" cy="1450757"/>
          </a:xfrm>
        </p:spPr>
        <p:txBody>
          <a:bodyPr anchor="b">
            <a:normAutofit/>
          </a:bodyPr>
          <a:lstStyle/>
          <a:p>
            <a:r>
              <a:rPr lang="es-CR" u="sng" dirty="0">
                <a:effectLst>
                  <a:outerShdw blurRad="38100" dist="38100" dir="2700000" algn="tl">
                    <a:srgbClr val="000000">
                      <a:alpha val="43137"/>
                    </a:srgbClr>
                  </a:outerShdw>
                </a:effectLst>
              </a:rPr>
              <a:t>Características de la Jurisprudencia.</a:t>
            </a:r>
            <a:endParaRPr lang="en-US" u="sng">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A72A2218-A86B-43A1-9401-901E3CD31B19}"/>
              </a:ext>
            </a:extLst>
          </p:cNvPr>
          <p:cNvSpPr>
            <a:spLocks noGrp="1"/>
          </p:cNvSpPr>
          <p:nvPr>
            <p:ph sz="half" idx="1"/>
          </p:nvPr>
        </p:nvSpPr>
        <p:spPr>
          <a:xfrm>
            <a:off x="1097280" y="2749568"/>
            <a:ext cx="4639736" cy="2490857"/>
          </a:xfrm>
        </p:spPr>
        <p:txBody>
          <a:bodyPr>
            <a:normAutofit/>
          </a:bodyPr>
          <a:lstStyle/>
          <a:p>
            <a:r>
              <a:rPr lang="es-CR" dirty="0"/>
              <a:t>Carácter informador. (¿?)</a:t>
            </a:r>
          </a:p>
          <a:p>
            <a:r>
              <a:rPr lang="es-CR" dirty="0"/>
              <a:t>Fallos reiterados.</a:t>
            </a:r>
          </a:p>
          <a:p>
            <a:r>
              <a:rPr lang="es-CR" dirty="0"/>
              <a:t>Salas de Casación.</a:t>
            </a:r>
          </a:p>
          <a:p>
            <a:r>
              <a:rPr lang="es-CR" dirty="0"/>
              <a:t>Al aplicar las fuentes escritas y no escritas.</a:t>
            </a:r>
          </a:p>
          <a:p>
            <a:endParaRPr lang="en-US" dirty="0"/>
          </a:p>
        </p:txBody>
      </p:sp>
      <p:pic>
        <p:nvPicPr>
          <p:cNvPr id="23554" name="Picture 2" descr="Juez | Vectores, Fotos de Stock y PSD Gratis">
            <a:extLst>
              <a:ext uri="{FF2B5EF4-FFF2-40B4-BE49-F238E27FC236}">
                <a16:creationId xmlns:a16="http://schemas.microsoft.com/office/drawing/2014/main" id="{24B99D2D-182F-451F-BD13-6B895ADCF7CC}"/>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r="17626"/>
          <a:stretch/>
        </p:blipFill>
        <p:spPr bwMode="auto">
          <a:xfrm>
            <a:off x="6515944" y="2120900"/>
            <a:ext cx="4639736" cy="3748194"/>
          </a:xfrm>
          <a:prstGeom prst="rect">
            <a:avLst/>
          </a:prstGeom>
          <a:solidFill>
            <a:srgbClr val="FFFFFF"/>
          </a:solidFill>
        </p:spPr>
      </p:pic>
    </p:spTree>
    <p:extLst>
      <p:ext uri="{BB962C8B-B14F-4D97-AF65-F5344CB8AC3E}">
        <p14:creationId xmlns:p14="http://schemas.microsoft.com/office/powerpoint/2010/main" val="24301270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ECF050-5D74-47D4-A67E-8E6BEDBBE0E5}"/>
              </a:ext>
            </a:extLst>
          </p:cNvPr>
          <p:cNvSpPr>
            <a:spLocks noGrp="1"/>
          </p:cNvSpPr>
          <p:nvPr>
            <p:ph type="title"/>
          </p:nvPr>
        </p:nvSpPr>
        <p:spPr>
          <a:xfrm>
            <a:off x="1097280" y="286603"/>
            <a:ext cx="10058400" cy="1450757"/>
          </a:xfrm>
        </p:spPr>
        <p:txBody>
          <a:bodyPr anchor="b">
            <a:normAutofit/>
          </a:bodyPr>
          <a:lstStyle/>
          <a:p>
            <a:r>
              <a:rPr lang="es-CR" u="sng" dirty="0">
                <a:effectLst>
                  <a:outerShdw blurRad="38100" dist="38100" dir="2700000" algn="tl">
                    <a:srgbClr val="000000">
                      <a:alpha val="43137"/>
                    </a:srgbClr>
                  </a:outerShdw>
                </a:effectLst>
              </a:rPr>
              <a:t>Seguridad Jurídica.</a:t>
            </a:r>
            <a:endParaRPr lang="en-US" u="sng" dirty="0">
              <a:effectLst>
                <a:outerShdw blurRad="38100" dist="38100" dir="2700000" algn="tl">
                  <a:srgbClr val="000000">
                    <a:alpha val="43137"/>
                  </a:srgbClr>
                </a:outerShdw>
              </a:effectLst>
            </a:endParaRPr>
          </a:p>
        </p:txBody>
      </p:sp>
      <p:pic>
        <p:nvPicPr>
          <p:cNvPr id="24578" name="Picture 2" descr="El juez ordinario como juez de derechos humanos - Posgrado en ...">
            <a:extLst>
              <a:ext uri="{FF2B5EF4-FFF2-40B4-BE49-F238E27FC236}">
                <a16:creationId xmlns:a16="http://schemas.microsoft.com/office/drawing/2014/main" id="{D7759260-3739-4C58-A502-329AFFF6ADD3}"/>
              </a:ext>
            </a:extLst>
          </p:cNvPr>
          <p:cNvPicPr>
            <a:picLocks noGrp="1" noChangeAspect="1" noChangeArrowheads="1"/>
          </p:cNvPicPr>
          <p:nvPr>
            <p:ph sz="half" idx="1"/>
          </p:nvPr>
        </p:nvPicPr>
        <p:blipFill rotWithShape="1">
          <a:blip r:embed="rId2">
            <a:extLst>
              <a:ext uri="{28A0092B-C50C-407E-A947-70E740481C1C}">
                <a14:useLocalDpi xmlns:a14="http://schemas.microsoft.com/office/drawing/2010/main" val="0"/>
              </a:ext>
            </a:extLst>
          </a:blip>
          <a:srcRect l="5400" r="17451" b="-1"/>
          <a:stretch/>
        </p:blipFill>
        <p:spPr bwMode="auto">
          <a:xfrm>
            <a:off x="1097280" y="2120900"/>
            <a:ext cx="4639736" cy="3748193"/>
          </a:xfrm>
          <a:prstGeom prst="rect">
            <a:avLst/>
          </a:prstGeom>
          <a:solidFill>
            <a:srgbClr val="FFFFFF"/>
          </a:solidFill>
        </p:spPr>
      </p:pic>
      <p:sp>
        <p:nvSpPr>
          <p:cNvPr id="4" name="Marcador de contenido 3">
            <a:extLst>
              <a:ext uri="{FF2B5EF4-FFF2-40B4-BE49-F238E27FC236}">
                <a16:creationId xmlns:a16="http://schemas.microsoft.com/office/drawing/2014/main" id="{E172C995-0FE2-4F8B-88D4-451C827837DA}"/>
              </a:ext>
            </a:extLst>
          </p:cNvPr>
          <p:cNvSpPr>
            <a:spLocks noGrp="1"/>
          </p:cNvSpPr>
          <p:nvPr>
            <p:ph sz="half" idx="2"/>
          </p:nvPr>
        </p:nvSpPr>
        <p:spPr>
          <a:xfrm>
            <a:off x="6515944" y="2823203"/>
            <a:ext cx="4639736" cy="2297438"/>
          </a:xfrm>
        </p:spPr>
        <p:txBody>
          <a:bodyPr>
            <a:normAutofit/>
          </a:bodyPr>
          <a:lstStyle/>
          <a:p>
            <a:pPr marL="0" indent="0" algn="just">
              <a:buNone/>
            </a:pPr>
            <a:r>
              <a:rPr lang="es-ES" dirty="0"/>
              <a:t>ARTÍCULO 6º- </a:t>
            </a:r>
          </a:p>
          <a:p>
            <a:pPr marL="0" indent="0" algn="just">
              <a:buNone/>
            </a:pPr>
            <a:r>
              <a:rPr lang="es-ES" dirty="0"/>
              <a:t>Los Tribunales tienen el deber inexcusable de resolver, en todo caso, los asunto que conozcan, para lo que se atenderán al sistema de fuentes establecido. (Código Civil).</a:t>
            </a:r>
            <a:endParaRPr lang="en-US" dirty="0"/>
          </a:p>
        </p:txBody>
      </p:sp>
    </p:spTree>
    <p:extLst>
      <p:ext uri="{BB962C8B-B14F-4D97-AF65-F5344CB8AC3E}">
        <p14:creationId xmlns:p14="http://schemas.microsoft.com/office/powerpoint/2010/main" val="3131947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28C25D-AE1C-4946-8DD2-EA706FA1B09B}"/>
              </a:ext>
            </a:extLst>
          </p:cNvPr>
          <p:cNvSpPr>
            <a:spLocks noGrp="1"/>
          </p:cNvSpPr>
          <p:nvPr>
            <p:ph type="title"/>
          </p:nvPr>
        </p:nvSpPr>
        <p:spPr/>
        <p:txBody>
          <a:bodyPr>
            <a:normAutofit/>
          </a:bodyPr>
          <a:lstStyle/>
          <a:p>
            <a:r>
              <a:rPr lang="es-CR" sz="6600" u="sng" dirty="0">
                <a:effectLst>
                  <a:outerShdw blurRad="38100" dist="38100" dir="2700000" algn="tl">
                    <a:srgbClr val="000000">
                      <a:alpha val="43137"/>
                    </a:srgbClr>
                  </a:outerShdw>
                </a:effectLst>
              </a:rPr>
              <a:t>Seguridad Jurídica.</a:t>
            </a:r>
            <a:endParaRPr lang="en-US" sz="6600" dirty="0"/>
          </a:p>
        </p:txBody>
      </p:sp>
      <p:sp>
        <p:nvSpPr>
          <p:cNvPr id="3" name="Marcador de contenido 2">
            <a:extLst>
              <a:ext uri="{FF2B5EF4-FFF2-40B4-BE49-F238E27FC236}">
                <a16:creationId xmlns:a16="http://schemas.microsoft.com/office/drawing/2014/main" id="{1C9964E0-5640-4536-BA1F-39E6294F32A2}"/>
              </a:ext>
            </a:extLst>
          </p:cNvPr>
          <p:cNvSpPr>
            <a:spLocks noGrp="1"/>
          </p:cNvSpPr>
          <p:nvPr>
            <p:ph sz="half" idx="1"/>
          </p:nvPr>
        </p:nvSpPr>
        <p:spPr/>
        <p:txBody>
          <a:bodyPr>
            <a:normAutofit lnSpcReduction="10000"/>
          </a:bodyPr>
          <a:lstStyle/>
          <a:p>
            <a:pPr marL="0" indent="0" algn="just">
              <a:buNone/>
            </a:pPr>
            <a:r>
              <a:rPr lang="es-ES" sz="2400" dirty="0"/>
              <a:t>Artículo 5.-</a:t>
            </a:r>
          </a:p>
          <a:p>
            <a:pPr marL="0" indent="0" algn="just">
              <a:buNone/>
            </a:pPr>
            <a:r>
              <a:rPr lang="es-ES" sz="2400" dirty="0"/>
              <a:t>Los tribunales no podrán excusarse de ejercer su autoridad o de fallar en los asuntos de su competencia por falta de norma que aplicar y deberán hacerlo de conformidad con las normas escritas y no escritas del ordenamiento, según la escala jerárquica de sus fuentes. (Ley Orgánica del Poder Judicial).</a:t>
            </a:r>
            <a:endParaRPr lang="en-US" sz="2400" dirty="0"/>
          </a:p>
        </p:txBody>
      </p:sp>
      <p:pic>
        <p:nvPicPr>
          <p:cNvPr id="25602" name="Picture 2" descr="Quién es tu juez? | Tribunales | Cadena SER">
            <a:extLst>
              <a:ext uri="{FF2B5EF4-FFF2-40B4-BE49-F238E27FC236}">
                <a16:creationId xmlns:a16="http://schemas.microsoft.com/office/drawing/2014/main" id="{FB5865D8-6D7D-4803-AA62-A0849F32DE5B}"/>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096000" y="2120900"/>
            <a:ext cx="5632530" cy="37481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873400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03ADCE-953F-4906-8CD5-2FC6F9AE1751}"/>
              </a:ext>
            </a:extLst>
          </p:cNvPr>
          <p:cNvSpPr>
            <a:spLocks noGrp="1"/>
          </p:cNvSpPr>
          <p:nvPr>
            <p:ph type="title"/>
          </p:nvPr>
        </p:nvSpPr>
        <p:spPr>
          <a:xfrm>
            <a:off x="1097280" y="286603"/>
            <a:ext cx="10058400" cy="1450757"/>
          </a:xfrm>
        </p:spPr>
        <p:txBody>
          <a:bodyPr anchor="b">
            <a:normAutofit/>
          </a:bodyPr>
          <a:lstStyle/>
          <a:p>
            <a:r>
              <a:rPr lang="es-CR" u="sng">
                <a:effectLst>
                  <a:outerShdw blurRad="38100" dist="38100" dir="2700000" algn="tl">
                    <a:srgbClr val="000000">
                      <a:alpha val="43137"/>
                    </a:srgbClr>
                  </a:outerShdw>
                </a:effectLst>
              </a:rPr>
              <a:t>Seguridad Jurídica.</a:t>
            </a:r>
            <a:endParaRPr lang="en-US"/>
          </a:p>
        </p:txBody>
      </p:sp>
      <p:sp>
        <p:nvSpPr>
          <p:cNvPr id="71" name="Text Placeholder 2">
            <a:extLst>
              <a:ext uri="{FF2B5EF4-FFF2-40B4-BE49-F238E27FC236}">
                <a16:creationId xmlns:a16="http://schemas.microsoft.com/office/drawing/2014/main" id="{B15798BF-5472-4C6B-80AB-31E35A3F9114}"/>
              </a:ext>
            </a:extLst>
          </p:cNvPr>
          <p:cNvSpPr>
            <a:spLocks noGrp="1"/>
          </p:cNvSpPr>
          <p:nvPr>
            <p:ph type="body" idx="1"/>
          </p:nvPr>
        </p:nvSpPr>
        <p:spPr>
          <a:xfrm>
            <a:off x="1097280" y="2057400"/>
            <a:ext cx="4639736" cy="736282"/>
          </a:xfrm>
        </p:spPr>
        <p:txBody>
          <a:bodyPr/>
          <a:lstStyle/>
          <a:p>
            <a:endParaRPr lang="en-US"/>
          </a:p>
        </p:txBody>
      </p:sp>
      <p:pic>
        <p:nvPicPr>
          <p:cNvPr id="29698" name="Picture 2" descr="Cannábis y legalidad">
            <a:extLst>
              <a:ext uri="{FF2B5EF4-FFF2-40B4-BE49-F238E27FC236}">
                <a16:creationId xmlns:a16="http://schemas.microsoft.com/office/drawing/2014/main" id="{7CF48DDD-B28E-4BE5-9554-CB7CC6FEBAD4}"/>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tretch/>
        </p:blipFill>
        <p:spPr bwMode="auto">
          <a:xfrm>
            <a:off x="1186731" y="3110214"/>
            <a:ext cx="4639736" cy="2606941"/>
          </a:xfrm>
          <a:prstGeom prst="rect">
            <a:avLst/>
          </a:prstGeom>
          <a:noFill/>
          <a:extLst>
            <a:ext uri="{909E8E84-426E-40DD-AFC4-6F175D3DCCD1}">
              <a14:hiddenFill xmlns:a14="http://schemas.microsoft.com/office/drawing/2010/main">
                <a:solidFill>
                  <a:srgbClr val="FFFFFF"/>
                </a:solidFill>
              </a14:hiddenFill>
            </a:ext>
          </a:extLst>
        </p:spPr>
      </p:pic>
      <p:sp>
        <p:nvSpPr>
          <p:cNvPr id="73" name="Text Placeholder 4">
            <a:extLst>
              <a:ext uri="{FF2B5EF4-FFF2-40B4-BE49-F238E27FC236}">
                <a16:creationId xmlns:a16="http://schemas.microsoft.com/office/drawing/2014/main" id="{51C1DC66-0C1A-41C3-BA92-614E63D3E884}"/>
              </a:ext>
            </a:extLst>
          </p:cNvPr>
          <p:cNvSpPr>
            <a:spLocks noGrp="1"/>
          </p:cNvSpPr>
          <p:nvPr>
            <p:ph type="body" sz="quarter" idx="3"/>
          </p:nvPr>
        </p:nvSpPr>
        <p:spPr>
          <a:xfrm>
            <a:off x="6515944" y="2057400"/>
            <a:ext cx="4639736" cy="736282"/>
          </a:xfrm>
        </p:spPr>
        <p:txBody>
          <a:bodyPr/>
          <a:lstStyle/>
          <a:p>
            <a:endParaRPr lang="en-US"/>
          </a:p>
        </p:txBody>
      </p:sp>
      <p:sp>
        <p:nvSpPr>
          <p:cNvPr id="3" name="Marcador de contenido 2">
            <a:extLst>
              <a:ext uri="{FF2B5EF4-FFF2-40B4-BE49-F238E27FC236}">
                <a16:creationId xmlns:a16="http://schemas.microsoft.com/office/drawing/2014/main" id="{437B838F-AECF-4EDE-9180-557B4CEADCB6}"/>
              </a:ext>
            </a:extLst>
          </p:cNvPr>
          <p:cNvSpPr>
            <a:spLocks noGrp="1"/>
          </p:cNvSpPr>
          <p:nvPr>
            <p:ph sz="quarter" idx="4"/>
          </p:nvPr>
        </p:nvSpPr>
        <p:spPr>
          <a:xfrm>
            <a:off x="6605395" y="2958273"/>
            <a:ext cx="4639736" cy="2910821"/>
          </a:xfrm>
        </p:spPr>
        <p:txBody>
          <a:bodyPr>
            <a:normAutofit/>
          </a:bodyPr>
          <a:lstStyle/>
          <a:p>
            <a:pPr algn="just">
              <a:lnSpc>
                <a:spcPct val="90000"/>
              </a:lnSpc>
            </a:pPr>
            <a:r>
              <a:rPr lang="es-CR" sz="1900" dirty="0"/>
              <a:t>El Juez siempre debe resolver los caso que llegan a su conocimiento.</a:t>
            </a:r>
          </a:p>
          <a:p>
            <a:pPr algn="just">
              <a:lnSpc>
                <a:spcPct val="90000"/>
              </a:lnSpc>
            </a:pPr>
            <a:r>
              <a:rPr lang="es-CR" sz="1900" dirty="0"/>
              <a:t>Exista norma o no exista norma,</a:t>
            </a:r>
          </a:p>
          <a:p>
            <a:pPr algn="just">
              <a:lnSpc>
                <a:spcPct val="90000"/>
              </a:lnSpc>
            </a:pPr>
            <a:r>
              <a:rPr lang="es-CR" sz="1900" dirty="0"/>
              <a:t>Haciendo uso de las fuentes  escritas y no escritas.</a:t>
            </a:r>
          </a:p>
          <a:p>
            <a:pPr algn="just">
              <a:lnSpc>
                <a:spcPct val="90000"/>
              </a:lnSpc>
            </a:pPr>
            <a:r>
              <a:rPr lang="es-CR" sz="1900" dirty="0"/>
              <a:t>Para tal efecto se debe interpretar.</a:t>
            </a:r>
          </a:p>
          <a:p>
            <a:pPr algn="just">
              <a:lnSpc>
                <a:spcPct val="90000"/>
              </a:lnSpc>
            </a:pPr>
            <a:r>
              <a:rPr lang="es-CR" sz="1900" dirty="0"/>
              <a:t>Resultado final se plasma en la Jurisprudencia.</a:t>
            </a:r>
            <a:endParaRPr lang="en-US" sz="1900" dirty="0"/>
          </a:p>
        </p:txBody>
      </p:sp>
    </p:spTree>
    <p:extLst>
      <p:ext uri="{BB962C8B-B14F-4D97-AF65-F5344CB8AC3E}">
        <p14:creationId xmlns:p14="http://schemas.microsoft.com/office/powerpoint/2010/main" val="75001840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324FCA-081E-45A2-838E-1C1737827A4E}"/>
              </a:ext>
            </a:extLst>
          </p:cNvPr>
          <p:cNvSpPr>
            <a:spLocks noGrp="1"/>
          </p:cNvSpPr>
          <p:nvPr>
            <p:ph type="title"/>
          </p:nvPr>
        </p:nvSpPr>
        <p:spPr>
          <a:xfrm>
            <a:off x="1097280" y="286603"/>
            <a:ext cx="10058400" cy="1450757"/>
          </a:xfrm>
        </p:spPr>
        <p:txBody>
          <a:bodyPr anchor="b">
            <a:normAutofit/>
          </a:bodyPr>
          <a:lstStyle/>
          <a:p>
            <a:r>
              <a:rPr lang="es-CR" u="sng" dirty="0">
                <a:effectLst>
                  <a:outerShdw blurRad="38100" dist="38100" dir="2700000" algn="tl">
                    <a:srgbClr val="000000">
                      <a:alpha val="43137"/>
                    </a:srgbClr>
                  </a:outerShdw>
                </a:effectLst>
              </a:rPr>
              <a:t>Importancia de la Jurisprudencia.</a:t>
            </a:r>
            <a:endParaRPr lang="en-US" u="sng">
              <a:effectLst>
                <a:outerShdw blurRad="38100" dist="38100" dir="2700000" algn="tl">
                  <a:srgbClr val="000000">
                    <a:alpha val="43137"/>
                  </a:srgbClr>
                </a:outerShdw>
              </a:effectLst>
            </a:endParaRPr>
          </a:p>
        </p:txBody>
      </p:sp>
      <p:sp>
        <p:nvSpPr>
          <p:cNvPr id="4" name="Marcador de contenido 3">
            <a:extLst>
              <a:ext uri="{FF2B5EF4-FFF2-40B4-BE49-F238E27FC236}">
                <a16:creationId xmlns:a16="http://schemas.microsoft.com/office/drawing/2014/main" id="{54ABA6A8-9631-4B00-A82B-3451885FECCF}"/>
              </a:ext>
            </a:extLst>
          </p:cNvPr>
          <p:cNvSpPr>
            <a:spLocks noGrp="1"/>
          </p:cNvSpPr>
          <p:nvPr>
            <p:ph sz="half" idx="1"/>
          </p:nvPr>
        </p:nvSpPr>
        <p:spPr>
          <a:xfrm>
            <a:off x="1097280" y="2767623"/>
            <a:ext cx="4639736" cy="2771140"/>
          </a:xfrm>
        </p:spPr>
        <p:txBody>
          <a:bodyPr>
            <a:normAutofit/>
          </a:bodyPr>
          <a:lstStyle/>
          <a:p>
            <a:pPr algn="just"/>
            <a:r>
              <a:rPr lang="es-CR" dirty="0"/>
              <a:t>El recurso de Casación busca la correcta aplicación del Derecho.</a:t>
            </a:r>
          </a:p>
          <a:p>
            <a:pPr algn="just"/>
            <a:r>
              <a:rPr lang="es-CR" dirty="0"/>
              <a:t>Genera un criterio unificado para todo el país.</a:t>
            </a:r>
          </a:p>
          <a:p>
            <a:pPr algn="just"/>
            <a:r>
              <a:rPr lang="es-CR" dirty="0"/>
              <a:t>La jurisprudencia emanada de la Sala genera un parámetro de cómo aplicar el Derecho correctamente.</a:t>
            </a:r>
            <a:endParaRPr lang="en-US" dirty="0"/>
          </a:p>
        </p:txBody>
      </p:sp>
      <p:pic>
        <p:nvPicPr>
          <p:cNvPr id="30722" name="Picture 2" descr="Fotos de Jurisprudencia de stock, imágenes de Jurisprudencia sin ...">
            <a:extLst>
              <a:ext uri="{FF2B5EF4-FFF2-40B4-BE49-F238E27FC236}">
                <a16:creationId xmlns:a16="http://schemas.microsoft.com/office/drawing/2014/main" id="{777C2BCB-0DFC-4097-9AFA-F40D9D97B3D9}"/>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6515944" y="2451230"/>
            <a:ext cx="4639736" cy="3087533"/>
          </a:xfrm>
          <a:prstGeom prst="rect">
            <a:avLst/>
          </a:prstGeom>
          <a:solidFill>
            <a:srgbClr val="FFFFFF"/>
          </a:solidFill>
        </p:spPr>
      </p:pic>
    </p:spTree>
    <p:extLst>
      <p:ext uri="{BB962C8B-B14F-4D97-AF65-F5344CB8AC3E}">
        <p14:creationId xmlns:p14="http://schemas.microsoft.com/office/powerpoint/2010/main" val="158380234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Title 1">
            <a:extLst>
              <a:ext uri="{FF2B5EF4-FFF2-40B4-BE49-F238E27FC236}">
                <a16:creationId xmlns:a16="http://schemas.microsoft.com/office/drawing/2014/main" id="{3BCDEC1F-D050-420A-A01E-B982662FF43F}"/>
              </a:ext>
            </a:extLst>
          </p:cNvPr>
          <p:cNvSpPr>
            <a:spLocks noGrp="1"/>
          </p:cNvSpPr>
          <p:nvPr>
            <p:ph type="title"/>
          </p:nvPr>
        </p:nvSpPr>
        <p:spPr>
          <a:xfrm>
            <a:off x="1092200" y="786383"/>
            <a:ext cx="3411220" cy="1545337"/>
          </a:xfrm>
        </p:spPr>
        <p:txBody>
          <a:bodyPr>
            <a:normAutofit/>
          </a:bodyPr>
          <a:lstStyle/>
          <a:p>
            <a:r>
              <a:rPr lang="es-CR" sz="4000" b="1" dirty="0"/>
              <a:t>Jurisprudencia.</a:t>
            </a:r>
            <a:endParaRPr lang="en-US" sz="4000" b="1" dirty="0"/>
          </a:p>
        </p:txBody>
      </p:sp>
      <p:pic>
        <p:nvPicPr>
          <p:cNvPr id="31746" name="Picture 2" descr="Consejo de Estado explica elementos esenciales de la pena ...">
            <a:extLst>
              <a:ext uri="{FF2B5EF4-FFF2-40B4-BE49-F238E27FC236}">
                <a16:creationId xmlns:a16="http://schemas.microsoft.com/office/drawing/2014/main" id="{B69234B2-604A-4DED-A3FA-ED8941C77C6F}"/>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3580" r="27739" b="-1"/>
          <a:stretch/>
        </p:blipFill>
        <p:spPr bwMode="auto">
          <a:xfrm>
            <a:off x="5458984" y="812800"/>
            <a:ext cx="5713841" cy="4868609"/>
          </a:xfrm>
          <a:prstGeom prst="rect">
            <a:avLst/>
          </a:prstGeom>
          <a:solidFill>
            <a:srgbClr val="FFFFFF"/>
          </a:solidFill>
        </p:spPr>
      </p:pic>
      <p:sp>
        <p:nvSpPr>
          <p:cNvPr id="3" name="Marcador de contenido 2">
            <a:extLst>
              <a:ext uri="{FF2B5EF4-FFF2-40B4-BE49-F238E27FC236}">
                <a16:creationId xmlns:a16="http://schemas.microsoft.com/office/drawing/2014/main" id="{E8A79A0B-2396-4B63-BF20-186D7963AB36}"/>
              </a:ext>
            </a:extLst>
          </p:cNvPr>
          <p:cNvSpPr>
            <a:spLocks noGrp="1"/>
          </p:cNvSpPr>
          <p:nvPr>
            <p:ph type="body" sz="half" idx="2"/>
          </p:nvPr>
        </p:nvSpPr>
        <p:spPr>
          <a:xfrm>
            <a:off x="1092200" y="3043050"/>
            <a:ext cx="3068832" cy="2638359"/>
          </a:xfrm>
        </p:spPr>
        <p:txBody>
          <a:bodyPr>
            <a:normAutofit/>
          </a:bodyPr>
          <a:lstStyle/>
          <a:p>
            <a:pPr marL="0" indent="0">
              <a:lnSpc>
                <a:spcPct val="90000"/>
              </a:lnSpc>
              <a:buNone/>
            </a:pPr>
            <a:r>
              <a:rPr lang="es-ES" sz="1300" dirty="0"/>
              <a:t>Artículo 5.-</a:t>
            </a:r>
          </a:p>
          <a:p>
            <a:pPr marL="0" indent="0" algn="just">
              <a:lnSpc>
                <a:spcPct val="90000"/>
              </a:lnSpc>
              <a:buNone/>
            </a:pPr>
            <a:r>
              <a:rPr lang="es-ES" sz="1300" dirty="0"/>
              <a:t>Los principios generales del Derecho y la Jurisprudencia servirán para interpretar, integrar y delimitar el campo de aplicación del ordenamiento escrito y tendrán el rango de la norma que interpreten, integren o delimiten. Cuando se trate de suplir la ausencia y no la insuficiencia de las disposiciones que regulen una materia, dichas fuentes tendrán rango de ley. </a:t>
            </a:r>
          </a:p>
          <a:p>
            <a:pPr marL="0" indent="0">
              <a:lnSpc>
                <a:spcPct val="90000"/>
              </a:lnSpc>
              <a:buNone/>
            </a:pPr>
            <a:r>
              <a:rPr lang="es-ES" sz="1300" b="1" dirty="0"/>
              <a:t>Ley Orgánica del Poder Judicial.</a:t>
            </a:r>
            <a:endParaRPr lang="en-US" sz="1300" b="1" dirty="0"/>
          </a:p>
        </p:txBody>
      </p:sp>
    </p:spTree>
    <p:extLst>
      <p:ext uri="{BB962C8B-B14F-4D97-AF65-F5344CB8AC3E}">
        <p14:creationId xmlns:p14="http://schemas.microsoft.com/office/powerpoint/2010/main" val="264500575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Title 1">
            <a:extLst>
              <a:ext uri="{FF2B5EF4-FFF2-40B4-BE49-F238E27FC236}">
                <a16:creationId xmlns:a16="http://schemas.microsoft.com/office/drawing/2014/main" id="{013D49F2-2725-4671-BBFD-E9628F1AF8DA}"/>
              </a:ext>
            </a:extLst>
          </p:cNvPr>
          <p:cNvSpPr>
            <a:spLocks noGrp="1"/>
          </p:cNvSpPr>
          <p:nvPr>
            <p:ph type="title"/>
          </p:nvPr>
        </p:nvSpPr>
        <p:spPr>
          <a:xfrm>
            <a:off x="1097280" y="286603"/>
            <a:ext cx="10058400" cy="1450757"/>
          </a:xfrm>
        </p:spPr>
        <p:txBody>
          <a:bodyPr/>
          <a:lstStyle/>
          <a:p>
            <a:endParaRPr lang="en-US"/>
          </a:p>
        </p:txBody>
      </p:sp>
      <p:sp>
        <p:nvSpPr>
          <p:cNvPr id="3" name="Marcador de contenido 2">
            <a:extLst>
              <a:ext uri="{FF2B5EF4-FFF2-40B4-BE49-F238E27FC236}">
                <a16:creationId xmlns:a16="http://schemas.microsoft.com/office/drawing/2014/main" id="{1C4CC687-7B01-44BF-ACFD-107A8EB25DC5}"/>
              </a:ext>
            </a:extLst>
          </p:cNvPr>
          <p:cNvSpPr>
            <a:spLocks noGrp="1"/>
          </p:cNvSpPr>
          <p:nvPr>
            <p:ph sz="half" idx="1"/>
          </p:nvPr>
        </p:nvSpPr>
        <p:spPr>
          <a:xfrm>
            <a:off x="1097280" y="2120900"/>
            <a:ext cx="4639736" cy="3748193"/>
          </a:xfrm>
        </p:spPr>
        <p:txBody>
          <a:bodyPr>
            <a:normAutofit/>
          </a:bodyPr>
          <a:lstStyle/>
          <a:p>
            <a:r>
              <a:rPr lang="es-CR" dirty="0"/>
              <a:t>Esta norma establece dos supuestos:</a:t>
            </a:r>
          </a:p>
          <a:p>
            <a:endParaRPr lang="es-CR" dirty="0"/>
          </a:p>
          <a:p>
            <a:pPr marL="457200" indent="-457200">
              <a:buFont typeface="+mj-lt"/>
              <a:buAutoNum type="alphaLcParenR"/>
            </a:pPr>
            <a:r>
              <a:rPr lang="es-CR" dirty="0"/>
              <a:t>Insuficiencia Normativa.</a:t>
            </a:r>
          </a:p>
          <a:p>
            <a:pPr marL="457200" indent="-457200">
              <a:buFont typeface="+mj-lt"/>
              <a:buAutoNum type="alphaLcParenR"/>
            </a:pPr>
            <a:endParaRPr lang="es-CR" dirty="0"/>
          </a:p>
          <a:p>
            <a:pPr marL="457200" indent="-457200">
              <a:buFont typeface="+mj-lt"/>
              <a:buAutoNum type="alphaLcParenR"/>
            </a:pPr>
            <a:r>
              <a:rPr lang="es-CR" dirty="0"/>
              <a:t>Ausencia normativa.</a:t>
            </a:r>
            <a:endParaRPr lang="en-US" dirty="0"/>
          </a:p>
        </p:txBody>
      </p:sp>
      <p:pic>
        <p:nvPicPr>
          <p:cNvPr id="32770" name="Picture 2" descr="Juez mazo con abogados de justicia, documentos de objetos ...">
            <a:extLst>
              <a:ext uri="{FF2B5EF4-FFF2-40B4-BE49-F238E27FC236}">
                <a16:creationId xmlns:a16="http://schemas.microsoft.com/office/drawing/2014/main" id="{D75D1174-F0B5-4E40-9164-41F60C037BF0}"/>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11141" r="6485"/>
          <a:stretch/>
        </p:blipFill>
        <p:spPr bwMode="auto">
          <a:xfrm>
            <a:off x="6515944" y="2120900"/>
            <a:ext cx="4639736" cy="3748194"/>
          </a:xfrm>
          <a:prstGeom prst="rect">
            <a:avLst/>
          </a:prstGeom>
          <a:solidFill>
            <a:srgbClr val="FFFFFF"/>
          </a:solidFill>
        </p:spPr>
      </p:pic>
    </p:spTree>
    <p:extLst>
      <p:ext uri="{BB962C8B-B14F-4D97-AF65-F5344CB8AC3E}">
        <p14:creationId xmlns:p14="http://schemas.microsoft.com/office/powerpoint/2010/main" val="47734987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2C917A0-516B-4151-9DFA-090FE7B77731}"/>
              </a:ext>
            </a:extLst>
          </p:cNvPr>
          <p:cNvSpPr>
            <a:spLocks noGrp="1"/>
          </p:cNvSpPr>
          <p:nvPr>
            <p:ph type="title"/>
          </p:nvPr>
        </p:nvSpPr>
        <p:spPr/>
        <p:txBody>
          <a:bodyPr>
            <a:normAutofit/>
          </a:bodyPr>
          <a:lstStyle/>
          <a:p>
            <a:r>
              <a:rPr lang="es-CR" sz="6600" u="sng" dirty="0">
                <a:effectLst>
                  <a:outerShdw blurRad="38100" dist="38100" dir="2700000" algn="tl">
                    <a:srgbClr val="000000">
                      <a:alpha val="43137"/>
                    </a:srgbClr>
                  </a:outerShdw>
                </a:effectLst>
              </a:rPr>
              <a:t>Insuficiencia normativa.</a:t>
            </a:r>
            <a:endParaRPr lang="en-US" sz="6600" u="sng"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EA9FF424-72F1-4EE3-BB87-7B4D29A3049A}"/>
              </a:ext>
            </a:extLst>
          </p:cNvPr>
          <p:cNvSpPr>
            <a:spLocks noGrp="1"/>
          </p:cNvSpPr>
          <p:nvPr>
            <p:ph sz="half" idx="1"/>
          </p:nvPr>
        </p:nvSpPr>
        <p:spPr>
          <a:xfrm>
            <a:off x="1097280" y="3112347"/>
            <a:ext cx="4639736" cy="1765300"/>
          </a:xfrm>
        </p:spPr>
        <p:txBody>
          <a:bodyPr/>
          <a:lstStyle/>
          <a:p>
            <a:pPr marL="0" indent="0" algn="just">
              <a:buNone/>
            </a:pPr>
            <a:r>
              <a:rPr lang="es-ES" dirty="0"/>
              <a:t>La Jurisprudencia servirá para interpretar, integrar y delimitar el campo de aplicación del ordenamiento escrito y </a:t>
            </a:r>
            <a:r>
              <a:rPr lang="es-ES" b="1" u="sng" dirty="0"/>
              <a:t>tendrán el rango de la norma que interpreten, integren o delimiten.</a:t>
            </a:r>
            <a:endParaRPr lang="en-US" b="1" u="sng" dirty="0"/>
          </a:p>
        </p:txBody>
      </p:sp>
      <p:pic>
        <p:nvPicPr>
          <p:cNvPr id="33794" name="Picture 2" descr="Población panameña reacciona ante grave descalabro del sistema ...">
            <a:extLst>
              <a:ext uri="{FF2B5EF4-FFF2-40B4-BE49-F238E27FC236}">
                <a16:creationId xmlns:a16="http://schemas.microsoft.com/office/drawing/2014/main" id="{B8262AE2-403E-4055-9317-2522F636FE9C}"/>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903948" y="2698275"/>
            <a:ext cx="4190772" cy="23766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120161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F81D60E-1C2A-40E2-8DED-16B88C90F9F0}"/>
              </a:ext>
            </a:extLst>
          </p:cNvPr>
          <p:cNvSpPr>
            <a:spLocks noGrp="1"/>
          </p:cNvSpPr>
          <p:nvPr>
            <p:ph type="title"/>
          </p:nvPr>
        </p:nvSpPr>
        <p:spPr/>
        <p:txBody>
          <a:bodyPr>
            <a:normAutofit/>
          </a:bodyPr>
          <a:lstStyle/>
          <a:p>
            <a:r>
              <a:rPr lang="es-CR" sz="6600" u="sng" dirty="0">
                <a:effectLst>
                  <a:outerShdw blurRad="38100" dist="38100" dir="2700000" algn="tl">
                    <a:srgbClr val="000000">
                      <a:alpha val="43137"/>
                    </a:srgbClr>
                  </a:outerShdw>
                </a:effectLst>
              </a:rPr>
              <a:t>Ausencia normativa.</a:t>
            </a:r>
            <a:endParaRPr lang="en-US" sz="6600" u="sng" dirty="0">
              <a:effectLst>
                <a:outerShdw blurRad="38100" dist="38100" dir="2700000" algn="tl">
                  <a:srgbClr val="000000">
                    <a:alpha val="43137"/>
                  </a:srgbClr>
                </a:outerShdw>
              </a:effectLst>
            </a:endParaRPr>
          </a:p>
        </p:txBody>
      </p:sp>
      <p:sp>
        <p:nvSpPr>
          <p:cNvPr id="4" name="Marcador de contenido 3">
            <a:extLst>
              <a:ext uri="{FF2B5EF4-FFF2-40B4-BE49-F238E27FC236}">
                <a16:creationId xmlns:a16="http://schemas.microsoft.com/office/drawing/2014/main" id="{5996DA9B-84F9-4A5D-8769-10953B574F7A}"/>
              </a:ext>
            </a:extLst>
          </p:cNvPr>
          <p:cNvSpPr>
            <a:spLocks noGrp="1"/>
          </p:cNvSpPr>
          <p:nvPr>
            <p:ph sz="half" idx="2"/>
          </p:nvPr>
        </p:nvSpPr>
        <p:spPr>
          <a:xfrm>
            <a:off x="6515944" y="3172461"/>
            <a:ext cx="4639736" cy="1948180"/>
          </a:xfrm>
        </p:spPr>
        <p:txBody>
          <a:bodyPr>
            <a:normAutofit/>
          </a:bodyPr>
          <a:lstStyle/>
          <a:p>
            <a:pPr algn="just"/>
            <a:r>
              <a:rPr lang="es-ES" sz="2400" dirty="0"/>
              <a:t>Cuando se trate de suplir la ausencia y no la insuficiencia de las disposiciones que regulen una materia, </a:t>
            </a:r>
            <a:r>
              <a:rPr lang="es-ES" sz="2400" b="1" u="sng" dirty="0"/>
              <a:t>dichas fuentes tendrán rango de ley.</a:t>
            </a:r>
            <a:endParaRPr lang="en-US" sz="2400" b="1" u="sng" dirty="0"/>
          </a:p>
        </p:txBody>
      </p:sp>
      <p:pic>
        <p:nvPicPr>
          <p:cNvPr id="34818" name="Picture 2" descr="SENTENCIA DE ACCIÓN DE PROTECCIÓN - UNIVERSIDAD ESTATAL AMAZÓNICA">
            <a:extLst>
              <a:ext uri="{FF2B5EF4-FFF2-40B4-BE49-F238E27FC236}">
                <a16:creationId xmlns:a16="http://schemas.microsoft.com/office/drawing/2014/main" id="{06E56F07-D190-4C9C-A2ED-5D7FC3BE673C}"/>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720149" y="3046431"/>
            <a:ext cx="5132844" cy="23499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460028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4DF1A5-485D-43AF-A494-0F90F7ACB730}"/>
              </a:ext>
            </a:extLst>
          </p:cNvPr>
          <p:cNvSpPr>
            <a:spLocks noGrp="1"/>
          </p:cNvSpPr>
          <p:nvPr>
            <p:ph type="title"/>
          </p:nvPr>
        </p:nvSpPr>
        <p:spPr/>
        <p:txBody>
          <a:bodyPr>
            <a:normAutofit/>
          </a:bodyPr>
          <a:lstStyle/>
          <a:p>
            <a:r>
              <a:rPr lang="es-CR" sz="6600" u="sng" dirty="0">
                <a:effectLst>
                  <a:outerShdw blurRad="38100" dist="38100" dir="2700000" algn="tl">
                    <a:srgbClr val="000000">
                      <a:alpha val="43137"/>
                    </a:srgbClr>
                  </a:outerShdw>
                </a:effectLst>
              </a:rPr>
              <a:t>Jurisprudencia.</a:t>
            </a:r>
            <a:endParaRPr lang="en-US" sz="6600" u="sng"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210E62E8-24CD-4EB5-9B5D-3C84E5D019D9}"/>
              </a:ext>
            </a:extLst>
          </p:cNvPr>
          <p:cNvSpPr>
            <a:spLocks noGrp="1"/>
          </p:cNvSpPr>
          <p:nvPr>
            <p:ph sz="half" idx="1"/>
          </p:nvPr>
        </p:nvSpPr>
        <p:spPr/>
        <p:txBody>
          <a:bodyPr/>
          <a:lstStyle/>
          <a:p>
            <a:pPr algn="just"/>
            <a:r>
              <a:rPr lang="es-CR" dirty="0"/>
              <a:t>Se quiebra la jerarquía establecida en el Código Civil.</a:t>
            </a:r>
          </a:p>
          <a:p>
            <a:pPr algn="just"/>
            <a:r>
              <a:rPr lang="es-CR" dirty="0"/>
              <a:t>La Jurisprudencia deja de ser simple informadora.</a:t>
            </a:r>
          </a:p>
          <a:p>
            <a:pPr algn="just"/>
            <a:r>
              <a:rPr lang="es-CR" dirty="0"/>
              <a:t>Pasa a tener el rango de la norma que interprete, integre o delimite.</a:t>
            </a:r>
          </a:p>
          <a:p>
            <a:pPr algn="just"/>
            <a:r>
              <a:rPr lang="es-CR" dirty="0"/>
              <a:t>Frente a la ausencias normativa, adquiere el rango de ley.</a:t>
            </a:r>
            <a:endParaRPr lang="en-US" dirty="0"/>
          </a:p>
        </p:txBody>
      </p:sp>
      <p:pic>
        <p:nvPicPr>
          <p:cNvPr id="35842" name="Picture 2" descr="Jurisprudencia: La jurisprudencua">
            <a:extLst>
              <a:ext uri="{FF2B5EF4-FFF2-40B4-BE49-F238E27FC236}">
                <a16:creationId xmlns:a16="http://schemas.microsoft.com/office/drawing/2014/main" id="{0ADFD029-C865-4BB8-A5D4-35151194C222}"/>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7075177" y="2203529"/>
            <a:ext cx="4019543" cy="2450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606972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458447-ACC5-4050-95ED-B5205E94A6C8}"/>
              </a:ext>
            </a:extLst>
          </p:cNvPr>
          <p:cNvSpPr>
            <a:spLocks noGrp="1"/>
          </p:cNvSpPr>
          <p:nvPr>
            <p:ph type="title"/>
          </p:nvPr>
        </p:nvSpPr>
        <p:spPr/>
        <p:txBody>
          <a:bodyPr/>
          <a:lstStyle/>
          <a:p>
            <a:pPr algn="ctr"/>
            <a:r>
              <a:rPr lang="en-US" u="sng" dirty="0">
                <a:effectLst>
                  <a:outerShdw blurRad="38100" dist="38100" dir="2700000" algn="tl">
                    <a:srgbClr val="000000">
                      <a:alpha val="43137"/>
                    </a:srgbClr>
                  </a:outerShdw>
                </a:effectLst>
              </a:rPr>
              <a:t>Miguel </a:t>
            </a:r>
            <a:r>
              <a:rPr lang="en-US" u="sng" dirty="0" err="1">
                <a:effectLst>
                  <a:outerShdw blurRad="38100" dist="38100" dir="2700000" algn="tl">
                    <a:srgbClr val="000000">
                      <a:alpha val="43137"/>
                    </a:srgbClr>
                  </a:outerShdw>
                </a:effectLst>
              </a:rPr>
              <a:t>Reale</a:t>
            </a:r>
            <a:r>
              <a:rPr lang="en-US" u="sng" dirty="0">
                <a:effectLst>
                  <a:outerShdw blurRad="38100" dist="38100" dir="2700000" algn="tl">
                    <a:srgbClr val="000000">
                      <a:alpha val="43137"/>
                    </a:srgbClr>
                  </a:outerShdw>
                </a:effectLst>
              </a:rPr>
              <a:t>.</a:t>
            </a:r>
          </a:p>
        </p:txBody>
      </p:sp>
      <p:sp>
        <p:nvSpPr>
          <p:cNvPr id="3" name="Marcador de contenido 2">
            <a:extLst>
              <a:ext uri="{FF2B5EF4-FFF2-40B4-BE49-F238E27FC236}">
                <a16:creationId xmlns:a16="http://schemas.microsoft.com/office/drawing/2014/main" id="{C35980F1-F2EE-47C2-8664-E17C44906718}"/>
              </a:ext>
            </a:extLst>
          </p:cNvPr>
          <p:cNvSpPr>
            <a:spLocks noGrp="1"/>
          </p:cNvSpPr>
          <p:nvPr>
            <p:ph idx="1"/>
          </p:nvPr>
        </p:nvSpPr>
        <p:spPr/>
        <p:txBody>
          <a:bodyPr/>
          <a:lstStyle/>
          <a:p>
            <a:r>
              <a:rPr lang="es-ES" dirty="0"/>
              <a:t>No existe derecho sin realidad, por lo que se debe adecuar el plano normativo a cambios de la sociedad. </a:t>
            </a:r>
          </a:p>
          <a:p>
            <a:endParaRPr lang="es-ES" dirty="0"/>
          </a:p>
          <a:p>
            <a:endParaRPr lang="es-ES" dirty="0"/>
          </a:p>
          <a:p>
            <a:endParaRPr lang="en-US" dirty="0"/>
          </a:p>
        </p:txBody>
      </p:sp>
      <p:sp>
        <p:nvSpPr>
          <p:cNvPr id="4" name="Rectángulo: esquinas redondeadas 3">
            <a:extLst>
              <a:ext uri="{FF2B5EF4-FFF2-40B4-BE49-F238E27FC236}">
                <a16:creationId xmlns:a16="http://schemas.microsoft.com/office/drawing/2014/main" id="{571E5418-C7B2-4A32-90E9-759E2EBCC3DB}"/>
              </a:ext>
            </a:extLst>
          </p:cNvPr>
          <p:cNvSpPr/>
          <p:nvPr/>
        </p:nvSpPr>
        <p:spPr>
          <a:xfrm rot="10800000" flipH="1" flipV="1">
            <a:off x="4870939" y="3283048"/>
            <a:ext cx="2250830" cy="677591"/>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R" b="1" u="sng" dirty="0">
                <a:solidFill>
                  <a:schemeClr val="tx1"/>
                </a:solidFill>
                <a:effectLst>
                  <a:outerShdw blurRad="38100" dist="38100" dir="2700000" algn="tl">
                    <a:srgbClr val="000000">
                      <a:alpha val="43137"/>
                    </a:srgbClr>
                  </a:outerShdw>
                </a:effectLst>
              </a:rPr>
              <a:t>Teoría Tridimensional</a:t>
            </a:r>
            <a:endParaRPr lang="en-US" b="1" u="sng" dirty="0">
              <a:solidFill>
                <a:schemeClr val="tx1"/>
              </a:solidFill>
              <a:effectLst>
                <a:outerShdw blurRad="38100" dist="38100" dir="2700000" algn="tl">
                  <a:srgbClr val="000000">
                    <a:alpha val="43137"/>
                  </a:srgbClr>
                </a:outerShdw>
              </a:effectLst>
            </a:endParaRPr>
          </a:p>
        </p:txBody>
      </p:sp>
      <p:sp>
        <p:nvSpPr>
          <p:cNvPr id="5" name="Rectángulo: esquinas redondeadas 4">
            <a:extLst>
              <a:ext uri="{FF2B5EF4-FFF2-40B4-BE49-F238E27FC236}">
                <a16:creationId xmlns:a16="http://schemas.microsoft.com/office/drawing/2014/main" id="{EEEAC972-377F-44F6-9379-5B22A9274891}"/>
              </a:ext>
            </a:extLst>
          </p:cNvPr>
          <p:cNvSpPr/>
          <p:nvPr/>
        </p:nvSpPr>
        <p:spPr>
          <a:xfrm>
            <a:off x="1393720" y="5135485"/>
            <a:ext cx="2250830" cy="733605"/>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R" b="1" u="sng" dirty="0">
                <a:solidFill>
                  <a:schemeClr val="tx1"/>
                </a:solidFill>
                <a:effectLst>
                  <a:outerShdw blurRad="38100" dist="38100" dir="2700000" algn="tl">
                    <a:srgbClr val="000000">
                      <a:alpha val="43137"/>
                    </a:srgbClr>
                  </a:outerShdw>
                </a:effectLst>
              </a:rPr>
              <a:t>Norma</a:t>
            </a:r>
          </a:p>
          <a:p>
            <a:pPr algn="ctr"/>
            <a:r>
              <a:rPr lang="es-CR" b="1" u="sng" dirty="0">
                <a:solidFill>
                  <a:schemeClr val="tx1"/>
                </a:solidFill>
                <a:effectLst>
                  <a:outerShdw blurRad="38100" dist="38100" dir="2700000" algn="tl">
                    <a:srgbClr val="000000">
                      <a:alpha val="43137"/>
                    </a:srgbClr>
                  </a:outerShdw>
                </a:effectLst>
              </a:rPr>
              <a:t>(Plano normativo)</a:t>
            </a:r>
            <a:endParaRPr lang="en-US" b="1" u="sng" dirty="0">
              <a:solidFill>
                <a:schemeClr val="tx1"/>
              </a:solidFill>
              <a:effectLst>
                <a:outerShdw blurRad="38100" dist="38100" dir="2700000" algn="tl">
                  <a:srgbClr val="000000">
                    <a:alpha val="43137"/>
                  </a:srgbClr>
                </a:outerShdw>
              </a:effectLst>
            </a:endParaRPr>
          </a:p>
        </p:txBody>
      </p:sp>
      <p:sp>
        <p:nvSpPr>
          <p:cNvPr id="6" name="Rectángulo: esquinas redondeadas 5">
            <a:extLst>
              <a:ext uri="{FF2B5EF4-FFF2-40B4-BE49-F238E27FC236}">
                <a16:creationId xmlns:a16="http://schemas.microsoft.com/office/drawing/2014/main" id="{AAD57068-2573-4E9D-B980-93CB70CFE996}"/>
              </a:ext>
            </a:extLst>
          </p:cNvPr>
          <p:cNvSpPr/>
          <p:nvPr/>
        </p:nvSpPr>
        <p:spPr>
          <a:xfrm>
            <a:off x="4970584" y="5135485"/>
            <a:ext cx="2051538" cy="733605"/>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R" b="1" u="sng" dirty="0">
                <a:solidFill>
                  <a:schemeClr val="tx1"/>
                </a:solidFill>
                <a:effectLst>
                  <a:outerShdw blurRad="38100" dist="38100" dir="2700000" algn="tl">
                    <a:srgbClr val="000000">
                      <a:alpha val="43137"/>
                    </a:srgbClr>
                  </a:outerShdw>
                </a:effectLst>
              </a:rPr>
              <a:t>Hechos</a:t>
            </a:r>
          </a:p>
          <a:p>
            <a:pPr algn="ctr"/>
            <a:r>
              <a:rPr lang="es-CR" b="1" u="sng" dirty="0">
                <a:solidFill>
                  <a:schemeClr val="tx1"/>
                </a:solidFill>
                <a:effectLst>
                  <a:outerShdw blurRad="38100" dist="38100" dir="2700000" algn="tl">
                    <a:srgbClr val="000000">
                      <a:alpha val="43137"/>
                    </a:srgbClr>
                  </a:outerShdw>
                </a:effectLst>
              </a:rPr>
              <a:t>(Plano fáctico)</a:t>
            </a:r>
            <a:endParaRPr lang="en-US" b="1" u="sng" dirty="0">
              <a:solidFill>
                <a:schemeClr val="tx1"/>
              </a:solidFill>
              <a:effectLst>
                <a:outerShdw blurRad="38100" dist="38100" dir="2700000" algn="tl">
                  <a:srgbClr val="000000">
                    <a:alpha val="43137"/>
                  </a:srgbClr>
                </a:outerShdw>
              </a:effectLst>
            </a:endParaRPr>
          </a:p>
        </p:txBody>
      </p:sp>
      <p:sp>
        <p:nvSpPr>
          <p:cNvPr id="7" name="Rectángulo: esquinas redondeadas 6">
            <a:extLst>
              <a:ext uri="{FF2B5EF4-FFF2-40B4-BE49-F238E27FC236}">
                <a16:creationId xmlns:a16="http://schemas.microsoft.com/office/drawing/2014/main" id="{88D27CB8-97F9-463B-85D1-5D84AD1C1588}"/>
              </a:ext>
            </a:extLst>
          </p:cNvPr>
          <p:cNvSpPr/>
          <p:nvPr/>
        </p:nvSpPr>
        <p:spPr>
          <a:xfrm>
            <a:off x="8348156" y="5135485"/>
            <a:ext cx="2051538" cy="733605"/>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R" b="1" u="sng" dirty="0">
                <a:solidFill>
                  <a:schemeClr val="tx1"/>
                </a:solidFill>
                <a:effectLst>
                  <a:outerShdw blurRad="38100" dist="38100" dir="2700000" algn="tl">
                    <a:srgbClr val="000000">
                      <a:alpha val="43137"/>
                    </a:srgbClr>
                  </a:outerShdw>
                </a:effectLst>
              </a:rPr>
              <a:t>Valor</a:t>
            </a:r>
          </a:p>
          <a:p>
            <a:pPr algn="ctr"/>
            <a:r>
              <a:rPr lang="es-CR" b="1" u="sng" dirty="0">
                <a:solidFill>
                  <a:schemeClr val="tx1"/>
                </a:solidFill>
                <a:effectLst>
                  <a:outerShdw blurRad="38100" dist="38100" dir="2700000" algn="tl">
                    <a:srgbClr val="000000">
                      <a:alpha val="43137"/>
                    </a:srgbClr>
                  </a:outerShdw>
                </a:effectLst>
              </a:rPr>
              <a:t>(Plano Axiológico)</a:t>
            </a:r>
            <a:endParaRPr lang="en-US" b="1" u="sng" dirty="0">
              <a:solidFill>
                <a:schemeClr val="tx1"/>
              </a:solidFill>
              <a:effectLst>
                <a:outerShdw blurRad="38100" dist="38100" dir="2700000" algn="tl">
                  <a:srgbClr val="000000">
                    <a:alpha val="43137"/>
                  </a:srgbClr>
                </a:outerShdw>
              </a:effectLst>
            </a:endParaRPr>
          </a:p>
        </p:txBody>
      </p:sp>
      <p:sp>
        <p:nvSpPr>
          <p:cNvPr id="8" name="Flecha: hacia abajo 7">
            <a:extLst>
              <a:ext uri="{FF2B5EF4-FFF2-40B4-BE49-F238E27FC236}">
                <a16:creationId xmlns:a16="http://schemas.microsoft.com/office/drawing/2014/main" id="{A226CB30-9144-4693-991E-72A8B48F1091}"/>
              </a:ext>
            </a:extLst>
          </p:cNvPr>
          <p:cNvSpPr/>
          <p:nvPr/>
        </p:nvSpPr>
        <p:spPr>
          <a:xfrm rot="3065750">
            <a:off x="3692769" y="3960639"/>
            <a:ext cx="484632" cy="978408"/>
          </a:xfrm>
          <a:prstGeom prst="downArrow">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lecha: hacia abajo 8">
            <a:extLst>
              <a:ext uri="{FF2B5EF4-FFF2-40B4-BE49-F238E27FC236}">
                <a16:creationId xmlns:a16="http://schemas.microsoft.com/office/drawing/2014/main" id="{621C1DA3-DA62-4570-80C9-CCE9E1A49391}"/>
              </a:ext>
            </a:extLst>
          </p:cNvPr>
          <p:cNvSpPr/>
          <p:nvPr/>
        </p:nvSpPr>
        <p:spPr>
          <a:xfrm rot="18220314">
            <a:off x="7812018" y="3995952"/>
            <a:ext cx="484632" cy="962445"/>
          </a:xfrm>
          <a:prstGeom prst="downArrow">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lecha: hacia abajo 9">
            <a:extLst>
              <a:ext uri="{FF2B5EF4-FFF2-40B4-BE49-F238E27FC236}">
                <a16:creationId xmlns:a16="http://schemas.microsoft.com/office/drawing/2014/main" id="{F599311F-6184-4C24-B13C-6235DD671450}"/>
              </a:ext>
            </a:extLst>
          </p:cNvPr>
          <p:cNvSpPr/>
          <p:nvPr/>
        </p:nvSpPr>
        <p:spPr>
          <a:xfrm>
            <a:off x="5853684" y="4092605"/>
            <a:ext cx="484632" cy="962445"/>
          </a:xfrm>
          <a:prstGeom prst="downArrow">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2891516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5D0BD6-ABA9-48A5-91C7-EE96449447A4}"/>
              </a:ext>
            </a:extLst>
          </p:cNvPr>
          <p:cNvSpPr>
            <a:spLocks noGrp="1"/>
          </p:cNvSpPr>
          <p:nvPr>
            <p:ph type="title"/>
          </p:nvPr>
        </p:nvSpPr>
        <p:spPr>
          <a:xfrm>
            <a:off x="2318799" y="1073426"/>
            <a:ext cx="7132320" cy="1331665"/>
          </a:xfrm>
          <a:ln/>
        </p:spPr>
        <p:style>
          <a:lnRef idx="0">
            <a:schemeClr val="accent2"/>
          </a:lnRef>
          <a:fillRef idx="3">
            <a:schemeClr val="accent2"/>
          </a:fillRef>
          <a:effectRef idx="3">
            <a:schemeClr val="accent2"/>
          </a:effectRef>
          <a:fontRef idx="minor">
            <a:schemeClr val="lt1"/>
          </a:fontRef>
        </p:style>
        <p:txBody>
          <a:bodyPr>
            <a:normAutofit fontScale="90000"/>
          </a:bodyPr>
          <a:lstStyle/>
          <a:p>
            <a:pPr algn="ctr"/>
            <a:r>
              <a:rPr lang="en-US" dirty="0"/>
              <a:t>La </a:t>
            </a:r>
            <a:r>
              <a:rPr lang="en-US" dirty="0" err="1"/>
              <a:t>interpretación</a:t>
            </a:r>
            <a:r>
              <a:rPr lang="en-US" dirty="0"/>
              <a:t> </a:t>
            </a:r>
            <a:r>
              <a:rPr lang="en-US" dirty="0" err="1"/>
              <a:t>jurídica</a:t>
            </a:r>
            <a:r>
              <a:rPr lang="en-US" dirty="0"/>
              <a:t> y </a:t>
            </a:r>
            <a:r>
              <a:rPr lang="en-US" dirty="0" err="1"/>
              <a:t>equidad</a:t>
            </a:r>
            <a:r>
              <a:rPr lang="en-US" dirty="0"/>
              <a:t>:</a:t>
            </a:r>
          </a:p>
        </p:txBody>
      </p:sp>
      <p:pic>
        <p:nvPicPr>
          <p:cNvPr id="36866" name="Picture 2">
            <a:extLst>
              <a:ext uri="{FF2B5EF4-FFF2-40B4-BE49-F238E27FC236}">
                <a16:creationId xmlns:a16="http://schemas.microsoft.com/office/drawing/2014/main" id="{5E9CA6BA-07F5-49DF-ABE2-1A684A2BEB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07987" y="3589020"/>
            <a:ext cx="4391108" cy="21955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300948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F07B61-1A84-481A-8EF0-06A2927CAA2B}"/>
              </a:ext>
            </a:extLst>
          </p:cNvPr>
          <p:cNvSpPr>
            <a:spLocks noGrp="1"/>
          </p:cNvSpPr>
          <p:nvPr>
            <p:ph type="title"/>
          </p:nvPr>
        </p:nvSpPr>
        <p:spPr>
          <a:xfrm>
            <a:off x="1092200" y="786383"/>
            <a:ext cx="3068833" cy="2093975"/>
          </a:xfrm>
        </p:spPr>
        <p:txBody>
          <a:bodyPr anchor="b">
            <a:normAutofit/>
          </a:bodyPr>
          <a:lstStyle/>
          <a:p>
            <a:r>
              <a:rPr lang="en-US" u="sng" dirty="0" err="1">
                <a:effectLst>
                  <a:outerShdw blurRad="38100" dist="38100" dir="2700000" algn="tl">
                    <a:srgbClr val="000000">
                      <a:alpha val="43137"/>
                    </a:srgbClr>
                  </a:outerShdw>
                </a:effectLst>
              </a:rPr>
              <a:t>Interpretación</a:t>
            </a:r>
            <a:r>
              <a:rPr lang="en-US" u="sng" dirty="0">
                <a:effectLst>
                  <a:outerShdw blurRad="38100" dist="38100" dir="2700000" algn="tl">
                    <a:srgbClr val="000000">
                      <a:alpha val="43137"/>
                    </a:srgbClr>
                  </a:outerShdw>
                </a:effectLst>
              </a:rPr>
              <a:t>:</a:t>
            </a:r>
          </a:p>
        </p:txBody>
      </p:sp>
      <p:pic>
        <p:nvPicPr>
          <p:cNvPr id="37890" name="Picture 2" descr="MÉTODOS DE INTERPRETACIÓN JURÍDICA (con imágenes) | Juridico, Metodo">
            <a:extLst>
              <a:ext uri="{FF2B5EF4-FFF2-40B4-BE49-F238E27FC236}">
                <a16:creationId xmlns:a16="http://schemas.microsoft.com/office/drawing/2014/main" id="{88180CE5-5628-41FE-8C4E-EFD00FD8BE8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5881600" y="812800"/>
            <a:ext cx="4868609" cy="4868609"/>
          </a:xfrm>
          <a:prstGeom prst="rect">
            <a:avLst/>
          </a:prstGeom>
          <a:solidFill>
            <a:srgbClr val="FFFFFF"/>
          </a:solidFill>
        </p:spPr>
      </p:pic>
      <p:sp>
        <p:nvSpPr>
          <p:cNvPr id="3" name="Marcador de contenido 2">
            <a:extLst>
              <a:ext uri="{FF2B5EF4-FFF2-40B4-BE49-F238E27FC236}">
                <a16:creationId xmlns:a16="http://schemas.microsoft.com/office/drawing/2014/main" id="{3FFBE1F3-E382-47E8-9994-8426E7D9AAC6}"/>
              </a:ext>
            </a:extLst>
          </p:cNvPr>
          <p:cNvSpPr>
            <a:spLocks noGrp="1"/>
          </p:cNvSpPr>
          <p:nvPr>
            <p:ph type="body" sz="half" idx="2"/>
          </p:nvPr>
        </p:nvSpPr>
        <p:spPr>
          <a:xfrm>
            <a:off x="1092200" y="3043050"/>
            <a:ext cx="3068832" cy="2638359"/>
          </a:xfrm>
        </p:spPr>
        <p:txBody>
          <a:bodyPr>
            <a:normAutofit/>
          </a:bodyPr>
          <a:lstStyle/>
          <a:p>
            <a:pPr algn="just"/>
            <a:r>
              <a:rPr lang="es-ES" dirty="0"/>
              <a:t>Actividad dirigida a comprender el significado de algo que funciona como signo de cualquier cosa.</a:t>
            </a:r>
            <a:endParaRPr lang="en-US" dirty="0"/>
          </a:p>
        </p:txBody>
      </p:sp>
    </p:spTree>
    <p:extLst>
      <p:ext uri="{BB962C8B-B14F-4D97-AF65-F5344CB8AC3E}">
        <p14:creationId xmlns:p14="http://schemas.microsoft.com/office/powerpoint/2010/main" val="110328203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298004-E794-4A28-BE64-64F00FBB1622}"/>
              </a:ext>
            </a:extLst>
          </p:cNvPr>
          <p:cNvSpPr>
            <a:spLocks noGrp="1"/>
          </p:cNvSpPr>
          <p:nvPr>
            <p:ph type="title"/>
          </p:nvPr>
        </p:nvSpPr>
        <p:spPr/>
        <p:txBody>
          <a:bodyPr/>
          <a:lstStyle/>
          <a:p>
            <a:r>
              <a:rPr lang="en-US" u="sng" dirty="0" err="1">
                <a:effectLst>
                  <a:outerShdw blurRad="38100" dist="38100" dir="2700000" algn="tl">
                    <a:srgbClr val="000000">
                      <a:alpha val="43137"/>
                    </a:srgbClr>
                  </a:outerShdw>
                </a:effectLst>
              </a:rPr>
              <a:t>Interpretación</a:t>
            </a:r>
            <a:r>
              <a:rPr lang="en-US" u="sng" dirty="0">
                <a:effectLst>
                  <a:outerShdw blurRad="38100" dist="38100" dir="2700000" algn="tl">
                    <a:srgbClr val="000000">
                      <a:alpha val="43137"/>
                    </a:srgbClr>
                  </a:outerShdw>
                </a:effectLst>
              </a:rPr>
              <a:t> </a:t>
            </a:r>
            <a:r>
              <a:rPr lang="en-US" u="sng" dirty="0" err="1">
                <a:effectLst>
                  <a:outerShdw blurRad="38100" dist="38100" dir="2700000" algn="tl">
                    <a:srgbClr val="000000">
                      <a:alpha val="43137"/>
                    </a:srgbClr>
                  </a:outerShdw>
                </a:effectLst>
              </a:rPr>
              <a:t>jurídica</a:t>
            </a:r>
            <a:r>
              <a:rPr lang="en-US" u="sng" dirty="0">
                <a:effectLst>
                  <a:outerShdw blurRad="38100" dist="38100" dir="2700000" algn="tl">
                    <a:srgbClr val="000000">
                      <a:alpha val="43137"/>
                    </a:srgbClr>
                  </a:outerShdw>
                </a:effectLst>
              </a:rPr>
              <a:t>:</a:t>
            </a:r>
          </a:p>
        </p:txBody>
      </p:sp>
      <p:sp>
        <p:nvSpPr>
          <p:cNvPr id="4" name="Marcador de contenido 3">
            <a:extLst>
              <a:ext uri="{FF2B5EF4-FFF2-40B4-BE49-F238E27FC236}">
                <a16:creationId xmlns:a16="http://schemas.microsoft.com/office/drawing/2014/main" id="{66D4F683-5D21-4B07-8DAB-C9B1F071C9F3}"/>
              </a:ext>
            </a:extLst>
          </p:cNvPr>
          <p:cNvSpPr>
            <a:spLocks noGrp="1"/>
          </p:cNvSpPr>
          <p:nvPr>
            <p:ph sz="half" idx="2"/>
          </p:nvPr>
        </p:nvSpPr>
        <p:spPr>
          <a:xfrm>
            <a:off x="6515944" y="2120900"/>
            <a:ext cx="4639736" cy="4279900"/>
          </a:xfrm>
        </p:spPr>
        <p:txBody>
          <a:bodyPr>
            <a:normAutofit lnSpcReduction="10000"/>
          </a:bodyPr>
          <a:lstStyle/>
          <a:p>
            <a:pPr algn="just"/>
            <a:r>
              <a:rPr lang="es-ES" dirty="0">
                <a:solidFill>
                  <a:schemeClr val="tx2"/>
                </a:solidFill>
              </a:rPr>
              <a:t>Es la comprensión de las normas jurídicas. </a:t>
            </a:r>
          </a:p>
          <a:p>
            <a:pPr algn="just"/>
            <a:r>
              <a:rPr lang="es-ES" dirty="0">
                <a:solidFill>
                  <a:schemeClr val="tx2"/>
                </a:solidFill>
              </a:rPr>
              <a:t>Consiste en el reconocimiento del significado de la ley. </a:t>
            </a:r>
          </a:p>
          <a:p>
            <a:pPr algn="just"/>
            <a:r>
              <a:rPr lang="es-ES" dirty="0">
                <a:solidFill>
                  <a:schemeClr val="tx2"/>
                </a:solidFill>
              </a:rPr>
              <a:t>El fin es llegar a través del enunciado de la norma a la voluntad del que la ha dictado, es decir, la voluntad del legislador. </a:t>
            </a:r>
          </a:p>
          <a:p>
            <a:pPr algn="just"/>
            <a:r>
              <a:rPr lang="es-ES" dirty="0">
                <a:solidFill>
                  <a:schemeClr val="tx2"/>
                </a:solidFill>
              </a:rPr>
              <a:t>Se debe tomar en cuenta el elemento teleológico de la norma.</a:t>
            </a:r>
          </a:p>
          <a:p>
            <a:pPr algn="just"/>
            <a:r>
              <a:rPr lang="es-ES" dirty="0">
                <a:solidFill>
                  <a:schemeClr val="tx2"/>
                </a:solidFill>
              </a:rPr>
              <a:t> La persona encargada de la interpretación no debe obviar la voluntad del legislador, ni el fin de la ley. Todo dependiendo del desarrollo y evolución.</a:t>
            </a:r>
            <a:endParaRPr lang="en-US" dirty="0">
              <a:solidFill>
                <a:schemeClr val="tx2"/>
              </a:solidFill>
            </a:endParaRPr>
          </a:p>
        </p:txBody>
      </p:sp>
      <p:pic>
        <p:nvPicPr>
          <p:cNvPr id="38914" name="Picture 2" descr="Los 8 métodos de interpretación jurídica">
            <a:extLst>
              <a:ext uri="{FF2B5EF4-FFF2-40B4-BE49-F238E27FC236}">
                <a16:creationId xmlns:a16="http://schemas.microsoft.com/office/drawing/2014/main" id="{7E3CD2E2-4748-4B37-B815-F46C3DF44A6E}"/>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097280" y="2889710"/>
            <a:ext cx="3638074" cy="26320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362981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6C558B-A7B0-4A44-9305-F349D002F571}"/>
              </a:ext>
            </a:extLst>
          </p:cNvPr>
          <p:cNvSpPr>
            <a:spLocks noGrp="1"/>
          </p:cNvSpPr>
          <p:nvPr>
            <p:ph type="title"/>
          </p:nvPr>
        </p:nvSpPr>
        <p:spPr>
          <a:xfrm>
            <a:off x="1092200" y="1885125"/>
            <a:ext cx="3314700" cy="2093975"/>
          </a:xfrm>
        </p:spPr>
        <p:txBody>
          <a:bodyPr anchor="ctr">
            <a:normAutofit/>
          </a:bodyPr>
          <a:lstStyle/>
          <a:p>
            <a:r>
              <a:rPr lang="en-US" sz="4100" u="sng" err="1">
                <a:effectLst>
                  <a:outerShdw blurRad="38100" dist="38100" dir="2700000" algn="tl">
                    <a:srgbClr val="000000">
                      <a:alpha val="43137"/>
                    </a:srgbClr>
                  </a:outerShdw>
                </a:effectLst>
              </a:rPr>
              <a:t>Tipos</a:t>
            </a:r>
            <a:r>
              <a:rPr lang="en-US" sz="4100" u="sng">
                <a:effectLst>
                  <a:outerShdw blurRad="38100" dist="38100" dir="2700000" algn="tl">
                    <a:srgbClr val="000000">
                      <a:alpha val="43137"/>
                    </a:srgbClr>
                  </a:outerShdw>
                </a:effectLst>
              </a:rPr>
              <a:t> de </a:t>
            </a:r>
            <a:r>
              <a:rPr lang="en-US" sz="4100" u="sng" err="1">
                <a:effectLst>
                  <a:outerShdw blurRad="38100" dist="38100" dir="2700000" algn="tl">
                    <a:srgbClr val="000000">
                      <a:alpha val="43137"/>
                    </a:srgbClr>
                  </a:outerShdw>
                </a:effectLst>
              </a:rPr>
              <a:t>interpretación</a:t>
            </a:r>
            <a:r>
              <a:rPr lang="en-US" sz="4100" u="sng">
                <a:effectLst>
                  <a:outerShdw blurRad="38100" dist="38100" dir="2700000" algn="tl">
                    <a:srgbClr val="000000">
                      <a:alpha val="43137"/>
                    </a:srgbClr>
                  </a:outerShdw>
                </a:effectLst>
              </a:rPr>
              <a:t>:</a:t>
            </a:r>
          </a:p>
        </p:txBody>
      </p:sp>
      <p:pic>
        <p:nvPicPr>
          <p:cNvPr id="39938" name="Picture 2" descr="En qué debe consistir la interpretación jurídica o la ...">
            <a:extLst>
              <a:ext uri="{FF2B5EF4-FFF2-40B4-BE49-F238E27FC236}">
                <a16:creationId xmlns:a16="http://schemas.microsoft.com/office/drawing/2014/main" id="{3066AEB2-038F-4751-8AFF-F41D6CD3066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096000" y="2090865"/>
            <a:ext cx="4623006" cy="1694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92663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58C226-4E4E-4ACE-83E0-3DF984E5EBAE}"/>
              </a:ext>
            </a:extLst>
          </p:cNvPr>
          <p:cNvSpPr>
            <a:spLocks noGrp="1"/>
          </p:cNvSpPr>
          <p:nvPr>
            <p:ph type="title"/>
          </p:nvPr>
        </p:nvSpPr>
        <p:spPr/>
        <p:txBody>
          <a:bodyPr/>
          <a:lstStyle/>
          <a:p>
            <a:r>
              <a:rPr lang="en-US" u="sng" dirty="0" err="1">
                <a:effectLst>
                  <a:outerShdw blurRad="38100" dist="38100" dir="2700000" algn="tl">
                    <a:srgbClr val="000000">
                      <a:alpha val="43137"/>
                    </a:srgbClr>
                  </a:outerShdw>
                </a:effectLst>
              </a:rPr>
              <a:t>Histórica</a:t>
            </a:r>
            <a:r>
              <a:rPr lang="en-US" u="sng" dirty="0">
                <a:effectLst>
                  <a:outerShdw blurRad="38100" dist="38100" dir="2700000" algn="tl">
                    <a:srgbClr val="000000">
                      <a:alpha val="43137"/>
                    </a:srgbClr>
                  </a:outerShdw>
                </a:effectLst>
              </a:rPr>
              <a:t>:</a:t>
            </a:r>
          </a:p>
        </p:txBody>
      </p:sp>
      <p:sp>
        <p:nvSpPr>
          <p:cNvPr id="3" name="Marcador de contenido 2">
            <a:extLst>
              <a:ext uri="{FF2B5EF4-FFF2-40B4-BE49-F238E27FC236}">
                <a16:creationId xmlns:a16="http://schemas.microsoft.com/office/drawing/2014/main" id="{AEA77889-53CA-4442-8A71-CF2AA10C0487}"/>
              </a:ext>
            </a:extLst>
          </p:cNvPr>
          <p:cNvSpPr>
            <a:spLocks noGrp="1"/>
          </p:cNvSpPr>
          <p:nvPr>
            <p:ph sz="half" idx="1"/>
          </p:nvPr>
        </p:nvSpPr>
        <p:spPr>
          <a:xfrm>
            <a:off x="1097280" y="2769447"/>
            <a:ext cx="4639736" cy="2451100"/>
          </a:xfrm>
        </p:spPr>
        <p:txBody>
          <a:bodyPr/>
          <a:lstStyle/>
          <a:p>
            <a:pPr algn="just"/>
            <a:r>
              <a:rPr lang="es-ES" sz="2400" dirty="0"/>
              <a:t>Se dirige a reconstruir las líneas de un ordenamiento con base en momento del surgimiento de la norma, tomando en cuenta esa realidad histórica, las necesidades existentes en ese momento</a:t>
            </a:r>
            <a:r>
              <a:rPr lang="es-ES" dirty="0"/>
              <a:t>.</a:t>
            </a:r>
            <a:endParaRPr lang="en-US" dirty="0"/>
          </a:p>
        </p:txBody>
      </p:sp>
      <p:pic>
        <p:nvPicPr>
          <p:cNvPr id="40962" name="Picture 2" descr="Justicia de la Paz, 1888. Artista: Zoshchenko, Mikhail Ivanovich ...">
            <a:extLst>
              <a:ext uri="{FF2B5EF4-FFF2-40B4-BE49-F238E27FC236}">
                <a16:creationId xmlns:a16="http://schemas.microsoft.com/office/drawing/2014/main" id="{C0188C40-3C0C-4526-B9EE-E1E8FB6BCD7C}"/>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454986" y="1988821"/>
            <a:ext cx="4639736" cy="37154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973944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2F4EE-280D-4342-8E6C-52088F046CC8}"/>
              </a:ext>
            </a:extLst>
          </p:cNvPr>
          <p:cNvSpPr>
            <a:spLocks noGrp="1"/>
          </p:cNvSpPr>
          <p:nvPr>
            <p:ph type="title"/>
          </p:nvPr>
        </p:nvSpPr>
        <p:spPr/>
        <p:txBody>
          <a:bodyPr/>
          <a:lstStyle/>
          <a:p>
            <a:r>
              <a:rPr lang="en-US" u="sng" dirty="0" err="1">
                <a:effectLst>
                  <a:outerShdw blurRad="38100" dist="38100" dir="2700000" algn="tl">
                    <a:srgbClr val="000000">
                      <a:alpha val="43137"/>
                    </a:srgbClr>
                  </a:outerShdw>
                </a:effectLst>
              </a:rPr>
              <a:t>Operativa</a:t>
            </a:r>
            <a:r>
              <a:rPr lang="en-US" u="sng" dirty="0">
                <a:effectLst>
                  <a:outerShdw blurRad="38100" dist="38100" dir="2700000" algn="tl">
                    <a:srgbClr val="000000">
                      <a:alpha val="43137"/>
                    </a:srgbClr>
                  </a:outerShdw>
                </a:effectLst>
              </a:rPr>
              <a:t>:</a:t>
            </a:r>
          </a:p>
        </p:txBody>
      </p:sp>
      <p:sp>
        <p:nvSpPr>
          <p:cNvPr id="4" name="Marcador de contenido 3">
            <a:extLst>
              <a:ext uri="{FF2B5EF4-FFF2-40B4-BE49-F238E27FC236}">
                <a16:creationId xmlns:a16="http://schemas.microsoft.com/office/drawing/2014/main" id="{C8009769-9DF0-4580-8B67-AE67637FB594}"/>
              </a:ext>
            </a:extLst>
          </p:cNvPr>
          <p:cNvSpPr>
            <a:spLocks noGrp="1"/>
          </p:cNvSpPr>
          <p:nvPr>
            <p:ph sz="half" idx="2"/>
          </p:nvPr>
        </p:nvSpPr>
        <p:spPr>
          <a:xfrm>
            <a:off x="6515944" y="3429000"/>
            <a:ext cx="4639736" cy="1450757"/>
          </a:xfrm>
        </p:spPr>
        <p:txBody>
          <a:bodyPr>
            <a:normAutofit/>
          </a:bodyPr>
          <a:lstStyle/>
          <a:p>
            <a:pPr algn="just"/>
            <a:r>
              <a:rPr lang="es-ES" sz="2400" dirty="0"/>
              <a:t>Se encarga de comprender como se realiza la aplicación práctica de la norma vigente.</a:t>
            </a:r>
            <a:endParaRPr lang="en-US" sz="2400" dirty="0"/>
          </a:p>
        </p:txBody>
      </p:sp>
      <p:pic>
        <p:nvPicPr>
          <p:cNvPr id="41986" name="Picture 2" descr="Ambito de aplicación | Estatuto de los Trabajadores">
            <a:extLst>
              <a:ext uri="{FF2B5EF4-FFF2-40B4-BE49-F238E27FC236}">
                <a16:creationId xmlns:a16="http://schemas.microsoft.com/office/drawing/2014/main" id="{57703A47-672E-408A-B60B-70545EF5276E}"/>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481256" y="2537460"/>
            <a:ext cx="4311514" cy="3246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36573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3FCD52-2D59-4440-A259-8C7E049025F9}"/>
              </a:ext>
            </a:extLst>
          </p:cNvPr>
          <p:cNvSpPr>
            <a:spLocks noGrp="1"/>
          </p:cNvSpPr>
          <p:nvPr>
            <p:ph type="title"/>
          </p:nvPr>
        </p:nvSpPr>
        <p:spPr>
          <a:xfrm>
            <a:off x="1097280" y="286603"/>
            <a:ext cx="10058400" cy="1450757"/>
          </a:xfrm>
        </p:spPr>
        <p:txBody>
          <a:bodyPr anchor="b">
            <a:normAutofit/>
          </a:bodyPr>
          <a:lstStyle/>
          <a:p>
            <a:r>
              <a:rPr lang="en-US" u="sng" dirty="0">
                <a:effectLst>
                  <a:outerShdw blurRad="38100" dist="38100" dir="2700000" algn="tl">
                    <a:srgbClr val="000000">
                      <a:alpha val="43137"/>
                    </a:srgbClr>
                  </a:outerShdw>
                </a:effectLst>
              </a:rPr>
              <a:t>Judicial:</a:t>
            </a:r>
          </a:p>
        </p:txBody>
      </p:sp>
      <p:sp>
        <p:nvSpPr>
          <p:cNvPr id="3" name="Marcador de contenido 2">
            <a:extLst>
              <a:ext uri="{FF2B5EF4-FFF2-40B4-BE49-F238E27FC236}">
                <a16:creationId xmlns:a16="http://schemas.microsoft.com/office/drawing/2014/main" id="{C0E2F2C3-B1CE-44CE-AE51-9BAA7BD8DD2D}"/>
              </a:ext>
            </a:extLst>
          </p:cNvPr>
          <p:cNvSpPr>
            <a:spLocks noGrp="1"/>
          </p:cNvSpPr>
          <p:nvPr>
            <p:ph sz="half" idx="1"/>
          </p:nvPr>
        </p:nvSpPr>
        <p:spPr>
          <a:xfrm>
            <a:off x="1097280" y="3180927"/>
            <a:ext cx="4639736" cy="1628139"/>
          </a:xfrm>
        </p:spPr>
        <p:txBody>
          <a:bodyPr>
            <a:noAutofit/>
          </a:bodyPr>
          <a:lstStyle/>
          <a:p>
            <a:pPr algn="just"/>
            <a:r>
              <a:rPr lang="es-ES" sz="2400" dirty="0"/>
              <a:t>Forma por la cual los tribunales y juzgadores comprenden las normas para llevar a cabo la resolución de conflictos</a:t>
            </a:r>
            <a:endParaRPr lang="en-US" sz="2400" dirty="0"/>
          </a:p>
        </p:txBody>
      </p:sp>
      <p:pic>
        <p:nvPicPr>
          <p:cNvPr id="43010" name="Picture 2" descr="APLICACIÓN DE LA LEY PENAL, CÓDIGO PENAL COLOMBIANO">
            <a:extLst>
              <a:ext uri="{FF2B5EF4-FFF2-40B4-BE49-F238E27FC236}">
                <a16:creationId xmlns:a16="http://schemas.microsoft.com/office/drawing/2014/main" id="{39155E95-8CE2-4E79-85DA-E6738D2F8024}"/>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12430" r="20603" b="-1"/>
          <a:stretch/>
        </p:blipFill>
        <p:spPr bwMode="auto">
          <a:xfrm>
            <a:off x="6515944" y="2120900"/>
            <a:ext cx="4639736" cy="3748194"/>
          </a:xfrm>
          <a:prstGeom prst="rect">
            <a:avLst/>
          </a:prstGeom>
          <a:solidFill>
            <a:srgbClr val="FFFFFF"/>
          </a:solidFill>
        </p:spPr>
      </p:pic>
    </p:spTree>
    <p:extLst>
      <p:ext uri="{BB962C8B-B14F-4D97-AF65-F5344CB8AC3E}">
        <p14:creationId xmlns:p14="http://schemas.microsoft.com/office/powerpoint/2010/main" val="366196576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6D2499-FC22-4DDA-9D19-148AA7DC0B40}"/>
              </a:ext>
            </a:extLst>
          </p:cNvPr>
          <p:cNvSpPr>
            <a:spLocks noGrp="1"/>
          </p:cNvSpPr>
          <p:nvPr>
            <p:ph type="title"/>
          </p:nvPr>
        </p:nvSpPr>
        <p:spPr>
          <a:xfrm>
            <a:off x="1097280" y="286603"/>
            <a:ext cx="10058400" cy="1450757"/>
          </a:xfrm>
        </p:spPr>
        <p:txBody>
          <a:bodyPr anchor="b">
            <a:normAutofit/>
          </a:bodyPr>
          <a:lstStyle/>
          <a:p>
            <a:r>
              <a:rPr lang="en-US" u="sng" dirty="0">
                <a:effectLst>
                  <a:outerShdw blurRad="38100" dist="38100" dir="2700000" algn="tl">
                    <a:srgbClr val="000000">
                      <a:alpha val="43137"/>
                    </a:srgbClr>
                  </a:outerShdw>
                </a:effectLst>
              </a:rPr>
              <a:t>Doctrinal:</a:t>
            </a:r>
          </a:p>
        </p:txBody>
      </p:sp>
      <p:sp>
        <p:nvSpPr>
          <p:cNvPr id="3" name="Marcador de contenido 2">
            <a:extLst>
              <a:ext uri="{FF2B5EF4-FFF2-40B4-BE49-F238E27FC236}">
                <a16:creationId xmlns:a16="http://schemas.microsoft.com/office/drawing/2014/main" id="{A4C58D09-709D-4020-A6BB-864D346180D4}"/>
              </a:ext>
            </a:extLst>
          </p:cNvPr>
          <p:cNvSpPr>
            <a:spLocks noGrp="1"/>
          </p:cNvSpPr>
          <p:nvPr>
            <p:ph sz="half" idx="1"/>
          </p:nvPr>
        </p:nvSpPr>
        <p:spPr>
          <a:xfrm>
            <a:off x="1097280" y="3340947"/>
            <a:ext cx="4639736" cy="1308100"/>
          </a:xfrm>
        </p:spPr>
        <p:txBody>
          <a:bodyPr>
            <a:normAutofit/>
          </a:bodyPr>
          <a:lstStyle/>
          <a:p>
            <a:pPr algn="just"/>
            <a:r>
              <a:rPr lang="es-ES" sz="2400" dirty="0"/>
              <a:t>Es la comprensión de las normas que realizan los escritores del derecho.</a:t>
            </a:r>
            <a:endParaRPr lang="en-US" sz="2400" dirty="0"/>
          </a:p>
        </p:txBody>
      </p:sp>
      <p:pic>
        <p:nvPicPr>
          <p:cNvPr id="44034" name="Picture 2" descr="Publica tu libro con la alianza Letralia-FB Libros | Letralia ...">
            <a:extLst>
              <a:ext uri="{FF2B5EF4-FFF2-40B4-BE49-F238E27FC236}">
                <a16:creationId xmlns:a16="http://schemas.microsoft.com/office/drawing/2014/main" id="{4D7488F3-2986-4EAF-8535-E499DB397991}"/>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4100" r="13527"/>
          <a:stretch/>
        </p:blipFill>
        <p:spPr bwMode="auto">
          <a:xfrm>
            <a:off x="6515944" y="2120900"/>
            <a:ext cx="4639736" cy="3748194"/>
          </a:xfrm>
          <a:prstGeom prst="rect">
            <a:avLst/>
          </a:prstGeom>
          <a:solidFill>
            <a:srgbClr val="FFFFFF"/>
          </a:solidFill>
        </p:spPr>
      </p:pic>
    </p:spTree>
    <p:extLst>
      <p:ext uri="{BB962C8B-B14F-4D97-AF65-F5344CB8AC3E}">
        <p14:creationId xmlns:p14="http://schemas.microsoft.com/office/powerpoint/2010/main" val="191964157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0ACF4B-77F3-4B9A-B434-E7633665CCD8}"/>
              </a:ext>
            </a:extLst>
          </p:cNvPr>
          <p:cNvSpPr>
            <a:spLocks noGrp="1"/>
          </p:cNvSpPr>
          <p:nvPr>
            <p:ph type="title"/>
          </p:nvPr>
        </p:nvSpPr>
        <p:spPr>
          <a:xfrm>
            <a:off x="1097280" y="286603"/>
            <a:ext cx="10058400" cy="1450757"/>
          </a:xfrm>
        </p:spPr>
        <p:txBody>
          <a:bodyPr anchor="b">
            <a:normAutofit/>
          </a:bodyPr>
          <a:lstStyle/>
          <a:p>
            <a:r>
              <a:rPr lang="en-US" u="sng" dirty="0" err="1">
                <a:effectLst>
                  <a:outerShdw blurRad="38100" dist="38100" dir="2700000" algn="tl">
                    <a:srgbClr val="000000">
                      <a:alpha val="43137"/>
                    </a:srgbClr>
                  </a:outerShdw>
                </a:effectLst>
              </a:rPr>
              <a:t>Auténtica</a:t>
            </a:r>
            <a:r>
              <a:rPr lang="en-US" u="sng" dirty="0">
                <a:effectLst>
                  <a:outerShdw blurRad="38100" dist="38100" dir="2700000" algn="tl">
                    <a:srgbClr val="000000">
                      <a:alpha val="43137"/>
                    </a:srgbClr>
                  </a:outerShdw>
                </a:effectLst>
              </a:rPr>
              <a:t>:</a:t>
            </a:r>
          </a:p>
        </p:txBody>
      </p:sp>
      <p:pic>
        <p:nvPicPr>
          <p:cNvPr id="45058" name="Picture 2" descr="La Asamblea legislativa, una vez más – Diario Digital Nuestro País">
            <a:extLst>
              <a:ext uri="{FF2B5EF4-FFF2-40B4-BE49-F238E27FC236}">
                <a16:creationId xmlns:a16="http://schemas.microsoft.com/office/drawing/2014/main" id="{597B3DC1-4F82-4938-9D3B-07CA670B4FE1}"/>
              </a:ext>
            </a:extLst>
          </p:cNvPr>
          <p:cNvPicPr>
            <a:picLocks noGrp="1" noChangeAspect="1" noChangeArrowheads="1"/>
          </p:cNvPicPr>
          <p:nvPr>
            <p:ph sz="half" idx="1"/>
          </p:nvPr>
        </p:nvPicPr>
        <p:blipFill rotWithShape="1">
          <a:blip r:embed="rId2">
            <a:extLst>
              <a:ext uri="{28A0092B-C50C-407E-A947-70E740481C1C}">
                <a14:useLocalDpi xmlns:a14="http://schemas.microsoft.com/office/drawing/2010/main" val="0"/>
              </a:ext>
            </a:extLst>
          </a:blip>
          <a:srcRect l="18155" r="12526" b="1"/>
          <a:stretch/>
        </p:blipFill>
        <p:spPr bwMode="auto">
          <a:xfrm>
            <a:off x="1097280" y="2120900"/>
            <a:ext cx="4639736" cy="3748193"/>
          </a:xfrm>
          <a:prstGeom prst="rect">
            <a:avLst/>
          </a:prstGeom>
          <a:solidFill>
            <a:srgbClr val="FFFFFF"/>
          </a:solidFill>
        </p:spPr>
      </p:pic>
      <p:sp>
        <p:nvSpPr>
          <p:cNvPr id="4" name="Marcador de contenido 3">
            <a:extLst>
              <a:ext uri="{FF2B5EF4-FFF2-40B4-BE49-F238E27FC236}">
                <a16:creationId xmlns:a16="http://schemas.microsoft.com/office/drawing/2014/main" id="{173C612F-6E16-4475-91E6-6353F5F06175}"/>
              </a:ext>
            </a:extLst>
          </p:cNvPr>
          <p:cNvSpPr>
            <a:spLocks noGrp="1"/>
          </p:cNvSpPr>
          <p:nvPr>
            <p:ph sz="half" idx="2"/>
          </p:nvPr>
        </p:nvSpPr>
        <p:spPr>
          <a:xfrm>
            <a:off x="6515944" y="3523826"/>
            <a:ext cx="4639736" cy="942340"/>
          </a:xfrm>
        </p:spPr>
        <p:txBody>
          <a:bodyPr>
            <a:normAutofit/>
          </a:bodyPr>
          <a:lstStyle/>
          <a:p>
            <a:pPr algn="just"/>
            <a:r>
              <a:rPr lang="es-ES" sz="2400" dirty="0"/>
              <a:t>Es la comprensión que realiza el sujeto que dicta la norma</a:t>
            </a:r>
            <a:endParaRPr lang="en-US" sz="2400" dirty="0"/>
          </a:p>
        </p:txBody>
      </p:sp>
    </p:spTree>
    <p:extLst>
      <p:ext uri="{BB962C8B-B14F-4D97-AF65-F5344CB8AC3E}">
        <p14:creationId xmlns:p14="http://schemas.microsoft.com/office/powerpoint/2010/main" val="188203316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EF59CB-0C8D-41D1-92D7-E69824E43D71}"/>
              </a:ext>
            </a:extLst>
          </p:cNvPr>
          <p:cNvSpPr>
            <a:spLocks noGrp="1"/>
          </p:cNvSpPr>
          <p:nvPr>
            <p:ph type="title"/>
          </p:nvPr>
        </p:nvSpPr>
        <p:spPr>
          <a:xfrm>
            <a:off x="1097280" y="286603"/>
            <a:ext cx="10058400" cy="1450757"/>
          </a:xfrm>
        </p:spPr>
        <p:txBody>
          <a:bodyPr anchor="b">
            <a:normAutofit/>
          </a:bodyPr>
          <a:lstStyle/>
          <a:p>
            <a:r>
              <a:rPr lang="en-US" u="sng" dirty="0" err="1">
                <a:effectLst>
                  <a:outerShdw blurRad="38100" dist="38100" dir="2700000" algn="tl">
                    <a:srgbClr val="000000">
                      <a:alpha val="43137"/>
                    </a:srgbClr>
                  </a:outerShdw>
                </a:effectLst>
              </a:rPr>
              <a:t>Declarativa</a:t>
            </a:r>
            <a:r>
              <a:rPr lang="en-US" u="sng" dirty="0">
                <a:effectLst>
                  <a:outerShdw blurRad="38100" dist="38100" dir="2700000" algn="tl">
                    <a:srgbClr val="000000">
                      <a:alpha val="43137"/>
                    </a:srgbClr>
                  </a:outerShdw>
                </a:effectLst>
              </a:rPr>
              <a:t>:</a:t>
            </a:r>
          </a:p>
        </p:txBody>
      </p:sp>
      <p:pic>
        <p:nvPicPr>
          <p:cNvPr id="46082" name="Picture 2" descr="Un juez de EE.UU. dictamina que Craig Wright no perderá sus ...">
            <a:extLst>
              <a:ext uri="{FF2B5EF4-FFF2-40B4-BE49-F238E27FC236}">
                <a16:creationId xmlns:a16="http://schemas.microsoft.com/office/drawing/2014/main" id="{EB61DDC5-D10A-4E04-ACB9-29522850D0FA}"/>
              </a:ext>
            </a:extLst>
          </p:cNvPr>
          <p:cNvPicPr>
            <a:picLocks noGrp="1" noChangeAspect="1" noChangeArrowheads="1"/>
          </p:cNvPicPr>
          <p:nvPr>
            <p:ph sz="half" idx="1"/>
          </p:nvPr>
        </p:nvPicPr>
        <p:blipFill rotWithShape="1">
          <a:blip r:embed="rId2">
            <a:extLst>
              <a:ext uri="{28A0092B-C50C-407E-A947-70E740481C1C}">
                <a14:useLocalDpi xmlns:a14="http://schemas.microsoft.com/office/drawing/2010/main" val="0"/>
              </a:ext>
            </a:extLst>
          </a:blip>
          <a:srcRect r="17626"/>
          <a:stretch/>
        </p:blipFill>
        <p:spPr bwMode="auto">
          <a:xfrm>
            <a:off x="1097280" y="2120900"/>
            <a:ext cx="4639736" cy="3748193"/>
          </a:xfrm>
          <a:prstGeom prst="rect">
            <a:avLst/>
          </a:prstGeom>
          <a:solidFill>
            <a:srgbClr val="FFFFFF"/>
          </a:solidFill>
        </p:spPr>
      </p:pic>
      <p:sp>
        <p:nvSpPr>
          <p:cNvPr id="4" name="Marcador de contenido 3">
            <a:extLst>
              <a:ext uri="{FF2B5EF4-FFF2-40B4-BE49-F238E27FC236}">
                <a16:creationId xmlns:a16="http://schemas.microsoft.com/office/drawing/2014/main" id="{AC5C76E2-112E-4D82-8748-FD80ADC4BEEB}"/>
              </a:ext>
            </a:extLst>
          </p:cNvPr>
          <p:cNvSpPr>
            <a:spLocks noGrp="1"/>
          </p:cNvSpPr>
          <p:nvPr>
            <p:ph sz="half" idx="2"/>
          </p:nvPr>
        </p:nvSpPr>
        <p:spPr>
          <a:xfrm>
            <a:off x="6515944" y="3340946"/>
            <a:ext cx="4639736" cy="1308100"/>
          </a:xfrm>
        </p:spPr>
        <p:txBody>
          <a:bodyPr>
            <a:normAutofit/>
          </a:bodyPr>
          <a:lstStyle/>
          <a:p>
            <a:pPr algn="just"/>
            <a:r>
              <a:rPr lang="es-ES" sz="2400" dirty="0"/>
              <a:t>Es el resultado del proceso interpretativo cuando coincide con el tenor literal de la norma.</a:t>
            </a:r>
            <a:endParaRPr lang="en-US" sz="2400" dirty="0"/>
          </a:p>
        </p:txBody>
      </p:sp>
    </p:spTree>
    <p:extLst>
      <p:ext uri="{BB962C8B-B14F-4D97-AF65-F5344CB8AC3E}">
        <p14:creationId xmlns:p14="http://schemas.microsoft.com/office/powerpoint/2010/main" val="50651245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0E7C73-F4FA-463A-9EFB-A1036968B3BF}"/>
              </a:ext>
            </a:extLst>
          </p:cNvPr>
          <p:cNvSpPr>
            <a:spLocks noGrp="1"/>
          </p:cNvSpPr>
          <p:nvPr>
            <p:ph type="title"/>
          </p:nvPr>
        </p:nvSpPr>
        <p:spPr>
          <a:xfrm>
            <a:off x="1097280" y="286603"/>
            <a:ext cx="10058400" cy="1450757"/>
          </a:xfrm>
        </p:spPr>
        <p:txBody>
          <a:bodyPr anchor="b">
            <a:normAutofit/>
          </a:bodyPr>
          <a:lstStyle/>
          <a:p>
            <a:r>
              <a:rPr lang="en-US" u="sng" dirty="0" err="1">
                <a:effectLst>
                  <a:outerShdw blurRad="38100" dist="38100" dir="2700000" algn="tl">
                    <a:srgbClr val="000000">
                      <a:alpha val="43137"/>
                    </a:srgbClr>
                  </a:outerShdw>
                </a:effectLst>
              </a:rPr>
              <a:t>Restrictiva</a:t>
            </a:r>
            <a:r>
              <a:rPr lang="en-US" u="sng" dirty="0">
                <a:effectLst>
                  <a:outerShdw blurRad="38100" dist="38100" dir="2700000" algn="tl">
                    <a:srgbClr val="000000">
                      <a:alpha val="43137"/>
                    </a:srgbClr>
                  </a:outerShdw>
                </a:effectLst>
              </a:rPr>
              <a:t> o </a:t>
            </a:r>
            <a:r>
              <a:rPr lang="en-US" u="sng" dirty="0" err="1">
                <a:effectLst>
                  <a:outerShdw blurRad="38100" dist="38100" dir="2700000" algn="tl">
                    <a:srgbClr val="000000">
                      <a:alpha val="43137"/>
                    </a:srgbClr>
                  </a:outerShdw>
                </a:effectLst>
              </a:rPr>
              <a:t>extensiva</a:t>
            </a:r>
            <a:r>
              <a:rPr lang="en-US" u="sng" dirty="0">
                <a:effectLst>
                  <a:outerShdw blurRad="38100" dist="38100" dir="2700000" algn="tl">
                    <a:srgbClr val="000000">
                      <a:alpha val="43137"/>
                    </a:srgbClr>
                  </a:outerShdw>
                </a:effectLst>
              </a:rPr>
              <a:t>:</a:t>
            </a:r>
          </a:p>
        </p:txBody>
      </p:sp>
      <p:sp>
        <p:nvSpPr>
          <p:cNvPr id="3" name="Marcador de contenido 2">
            <a:extLst>
              <a:ext uri="{FF2B5EF4-FFF2-40B4-BE49-F238E27FC236}">
                <a16:creationId xmlns:a16="http://schemas.microsoft.com/office/drawing/2014/main" id="{5A934A1D-0AD0-4538-9E17-F11928BF4979}"/>
              </a:ext>
            </a:extLst>
          </p:cNvPr>
          <p:cNvSpPr>
            <a:spLocks noGrp="1"/>
          </p:cNvSpPr>
          <p:nvPr>
            <p:ph sz="half" idx="1"/>
          </p:nvPr>
        </p:nvSpPr>
        <p:spPr>
          <a:xfrm>
            <a:off x="1097280" y="3340947"/>
            <a:ext cx="4639736" cy="1308100"/>
          </a:xfrm>
        </p:spPr>
        <p:txBody>
          <a:bodyPr>
            <a:normAutofit/>
          </a:bodyPr>
          <a:lstStyle/>
          <a:p>
            <a:pPr algn="just"/>
            <a:r>
              <a:rPr lang="es-ES" sz="2400" dirty="0"/>
              <a:t>Cuando el resultado de la interpretación restringe o amplia el significado textual de norma</a:t>
            </a:r>
            <a:endParaRPr lang="en-US" sz="2400" dirty="0"/>
          </a:p>
        </p:txBody>
      </p:sp>
      <p:pic>
        <p:nvPicPr>
          <p:cNvPr id="47106" name="Picture 2" descr="El CGPJ acepta la propuesta de Madrid de dejar de designar jueces ...">
            <a:extLst>
              <a:ext uri="{FF2B5EF4-FFF2-40B4-BE49-F238E27FC236}">
                <a16:creationId xmlns:a16="http://schemas.microsoft.com/office/drawing/2014/main" id="{A32419BC-67C7-4680-B233-CF15D4C229D2}"/>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5740" r="26665" b="-2"/>
          <a:stretch/>
        </p:blipFill>
        <p:spPr bwMode="auto">
          <a:xfrm>
            <a:off x="6515944" y="2120900"/>
            <a:ext cx="4639736" cy="3748194"/>
          </a:xfrm>
          <a:prstGeom prst="rect">
            <a:avLst/>
          </a:prstGeom>
          <a:solidFill>
            <a:srgbClr val="FFFFFF"/>
          </a:solidFill>
        </p:spPr>
      </p:pic>
    </p:spTree>
    <p:extLst>
      <p:ext uri="{BB962C8B-B14F-4D97-AF65-F5344CB8AC3E}">
        <p14:creationId xmlns:p14="http://schemas.microsoft.com/office/powerpoint/2010/main" val="239779867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668AE5-4CAB-42AA-A7AB-C3F842D213EF}"/>
              </a:ext>
            </a:extLst>
          </p:cNvPr>
          <p:cNvSpPr>
            <a:spLocks noGrp="1"/>
          </p:cNvSpPr>
          <p:nvPr>
            <p:ph type="title"/>
          </p:nvPr>
        </p:nvSpPr>
        <p:spPr>
          <a:xfrm>
            <a:off x="1097280" y="286603"/>
            <a:ext cx="10058400" cy="1450757"/>
          </a:xfrm>
        </p:spPr>
        <p:txBody>
          <a:bodyPr anchor="b">
            <a:normAutofit/>
          </a:bodyPr>
          <a:lstStyle/>
          <a:p>
            <a:r>
              <a:rPr lang="en-US" u="sng" dirty="0" err="1">
                <a:effectLst>
                  <a:outerShdw blurRad="38100" dist="38100" dir="2700000" algn="tl">
                    <a:srgbClr val="000000">
                      <a:alpha val="43137"/>
                    </a:srgbClr>
                  </a:outerShdw>
                </a:effectLst>
              </a:rPr>
              <a:t>Abrogante</a:t>
            </a:r>
            <a:r>
              <a:rPr lang="en-US" u="sng" dirty="0">
                <a:effectLst>
                  <a:outerShdw blurRad="38100" dist="38100" dir="2700000" algn="tl">
                    <a:srgbClr val="000000">
                      <a:alpha val="43137"/>
                    </a:srgbClr>
                  </a:outerShdw>
                </a:effectLst>
              </a:rPr>
              <a:t>: (</a:t>
            </a:r>
            <a:r>
              <a:rPr lang="en-US" u="sng" dirty="0" err="1">
                <a:effectLst>
                  <a:outerShdw blurRad="38100" dist="38100" dir="2700000" algn="tl">
                    <a:srgbClr val="000000">
                      <a:alpha val="43137"/>
                    </a:srgbClr>
                  </a:outerShdw>
                </a:effectLst>
              </a:rPr>
              <a:t>proviene</a:t>
            </a:r>
            <a:r>
              <a:rPr lang="en-US" u="sng" dirty="0">
                <a:effectLst>
                  <a:outerShdw blurRad="38100" dist="38100" dir="2700000" algn="tl">
                    <a:srgbClr val="000000">
                      <a:alpha val="43137"/>
                    </a:srgbClr>
                  </a:outerShdw>
                </a:effectLst>
              </a:rPr>
              <a:t> del </a:t>
            </a:r>
            <a:r>
              <a:rPr lang="en-US" u="sng" dirty="0" err="1">
                <a:effectLst>
                  <a:outerShdw blurRad="38100" dist="38100" dir="2700000" algn="tl">
                    <a:srgbClr val="000000">
                      <a:alpha val="43137"/>
                    </a:srgbClr>
                  </a:outerShdw>
                </a:effectLst>
              </a:rPr>
              <a:t>abrogar</a:t>
            </a:r>
            <a:r>
              <a:rPr lang="en-US" u="sng" dirty="0">
                <a:effectLst>
                  <a:outerShdw blurRad="38100" dist="38100" dir="2700000" algn="tl">
                    <a:srgbClr val="000000">
                      <a:alpha val="43137"/>
                    </a:srgbClr>
                  </a:outerShdw>
                </a:effectLst>
              </a:rPr>
              <a:t> que es </a:t>
            </a:r>
            <a:r>
              <a:rPr lang="en-US" u="sng" dirty="0" err="1">
                <a:effectLst>
                  <a:outerShdw blurRad="38100" dist="38100" dir="2700000" algn="tl">
                    <a:srgbClr val="000000">
                      <a:alpha val="43137"/>
                    </a:srgbClr>
                  </a:outerShdw>
                </a:effectLst>
              </a:rPr>
              <a:t>abolir</a:t>
            </a:r>
            <a:r>
              <a:rPr lang="en-US" u="sng" dirty="0">
                <a:effectLst>
                  <a:outerShdw blurRad="38100" dist="38100" dir="2700000" algn="tl">
                    <a:srgbClr val="000000">
                      <a:alpha val="43137"/>
                    </a:srgbClr>
                  </a:outerShdw>
                </a:effectLst>
              </a:rPr>
              <a:t>, </a:t>
            </a:r>
            <a:r>
              <a:rPr lang="en-US" u="sng" dirty="0" err="1">
                <a:effectLst>
                  <a:outerShdw blurRad="38100" dist="38100" dir="2700000" algn="tl">
                    <a:srgbClr val="000000">
                      <a:alpha val="43137"/>
                    </a:srgbClr>
                  </a:outerShdw>
                </a:effectLst>
              </a:rPr>
              <a:t>dejar</a:t>
            </a:r>
            <a:r>
              <a:rPr lang="en-US" u="sng" dirty="0">
                <a:effectLst>
                  <a:outerShdw blurRad="38100" dist="38100" dir="2700000" algn="tl">
                    <a:srgbClr val="000000">
                      <a:alpha val="43137"/>
                    </a:srgbClr>
                  </a:outerShdw>
                </a:effectLst>
              </a:rPr>
              <a:t> sin valor)</a:t>
            </a:r>
          </a:p>
        </p:txBody>
      </p:sp>
      <p:pic>
        <p:nvPicPr>
          <p:cNvPr id="48130" name="Picture 2" descr="Abrogar: Imágenes, fotos de stock y vectores | Shutterstock">
            <a:extLst>
              <a:ext uri="{FF2B5EF4-FFF2-40B4-BE49-F238E27FC236}">
                <a16:creationId xmlns:a16="http://schemas.microsoft.com/office/drawing/2014/main" id="{2CD6BD97-ECB9-4244-8BEC-9A8D01F02620}"/>
              </a:ext>
            </a:extLst>
          </p:cNvPr>
          <p:cNvPicPr>
            <a:picLocks noGrp="1" noChangeAspect="1" noChangeArrowheads="1"/>
          </p:cNvPicPr>
          <p:nvPr>
            <p:ph sz="half" idx="1"/>
          </p:nvPr>
        </p:nvPicPr>
        <p:blipFill rotWithShape="1">
          <a:blip r:embed="rId2">
            <a:extLst>
              <a:ext uri="{28A0092B-C50C-407E-A947-70E740481C1C}">
                <a14:useLocalDpi xmlns:a14="http://schemas.microsoft.com/office/drawing/2010/main" val="0"/>
              </a:ext>
            </a:extLst>
          </a:blip>
          <a:srcRect l="9754" r="15289" b="-1"/>
          <a:stretch/>
        </p:blipFill>
        <p:spPr bwMode="auto">
          <a:xfrm>
            <a:off x="1097280" y="2120900"/>
            <a:ext cx="4639736" cy="3748193"/>
          </a:xfrm>
          <a:prstGeom prst="rect">
            <a:avLst/>
          </a:prstGeom>
          <a:solidFill>
            <a:srgbClr val="FFFFFF"/>
          </a:solidFill>
        </p:spPr>
      </p:pic>
      <p:sp>
        <p:nvSpPr>
          <p:cNvPr id="4" name="Marcador de contenido 3">
            <a:extLst>
              <a:ext uri="{FF2B5EF4-FFF2-40B4-BE49-F238E27FC236}">
                <a16:creationId xmlns:a16="http://schemas.microsoft.com/office/drawing/2014/main" id="{F500F1C3-E985-43BD-9A8F-0C5B71A88F15}"/>
              </a:ext>
            </a:extLst>
          </p:cNvPr>
          <p:cNvSpPr>
            <a:spLocks noGrp="1"/>
          </p:cNvSpPr>
          <p:nvPr>
            <p:ph sz="half" idx="2"/>
          </p:nvPr>
        </p:nvSpPr>
        <p:spPr>
          <a:xfrm>
            <a:off x="6454984" y="3423920"/>
            <a:ext cx="4639736" cy="1056640"/>
          </a:xfrm>
        </p:spPr>
        <p:txBody>
          <a:bodyPr>
            <a:normAutofit/>
          </a:bodyPr>
          <a:lstStyle/>
          <a:p>
            <a:pPr algn="just"/>
            <a:r>
              <a:rPr lang="es-ES" sz="2400" dirty="0"/>
              <a:t>La interpretación conduce a negar la validez de la norma.</a:t>
            </a:r>
            <a:endParaRPr lang="en-US" sz="2400" dirty="0"/>
          </a:p>
        </p:txBody>
      </p:sp>
    </p:spTree>
    <p:extLst>
      <p:ext uri="{BB962C8B-B14F-4D97-AF65-F5344CB8AC3E}">
        <p14:creationId xmlns:p14="http://schemas.microsoft.com/office/powerpoint/2010/main" val="99155972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5E26CE0-5DC7-4720-BF5B-E09C2D2FA01E}"/>
              </a:ext>
            </a:extLst>
          </p:cNvPr>
          <p:cNvSpPr>
            <a:spLocks noGrp="1"/>
          </p:cNvSpPr>
          <p:nvPr>
            <p:ph type="title"/>
          </p:nvPr>
        </p:nvSpPr>
        <p:spPr/>
        <p:txBody>
          <a:bodyPr/>
          <a:lstStyle/>
          <a:p>
            <a:pPr algn="ctr"/>
            <a:r>
              <a:rPr lang="en-US" u="sng" dirty="0">
                <a:effectLst>
                  <a:outerShdw blurRad="38100" dist="38100" dir="2700000" algn="tl">
                    <a:srgbClr val="000000">
                      <a:alpha val="43137"/>
                    </a:srgbClr>
                  </a:outerShdw>
                </a:effectLst>
              </a:rPr>
              <a:t>¿Que es </a:t>
            </a:r>
            <a:r>
              <a:rPr lang="en-US" u="sng" dirty="0" err="1">
                <a:effectLst>
                  <a:outerShdw blurRad="38100" dist="38100" dir="2700000" algn="tl">
                    <a:srgbClr val="000000">
                      <a:alpha val="43137"/>
                    </a:srgbClr>
                  </a:outerShdw>
                </a:effectLst>
              </a:rPr>
              <a:t>equidad</a:t>
            </a:r>
            <a:r>
              <a:rPr lang="en-US" u="sng" dirty="0">
                <a:effectLst>
                  <a:outerShdw blurRad="38100" dist="38100" dir="2700000" algn="tl">
                    <a:srgbClr val="000000">
                      <a:alpha val="43137"/>
                    </a:srgbClr>
                  </a:outerShdw>
                </a:effectLst>
              </a:rPr>
              <a:t>?</a:t>
            </a:r>
          </a:p>
        </p:txBody>
      </p:sp>
      <p:sp>
        <p:nvSpPr>
          <p:cNvPr id="4" name="Marcador de contenido 3">
            <a:extLst>
              <a:ext uri="{FF2B5EF4-FFF2-40B4-BE49-F238E27FC236}">
                <a16:creationId xmlns:a16="http://schemas.microsoft.com/office/drawing/2014/main" id="{31CA3475-3EE7-4A9B-A642-2295241728F5}"/>
              </a:ext>
            </a:extLst>
          </p:cNvPr>
          <p:cNvSpPr>
            <a:spLocks noGrp="1"/>
          </p:cNvSpPr>
          <p:nvPr>
            <p:ph sz="half" idx="2"/>
          </p:nvPr>
        </p:nvSpPr>
        <p:spPr>
          <a:xfrm>
            <a:off x="6515944" y="2720340"/>
            <a:ext cx="4639736" cy="2405380"/>
          </a:xfrm>
        </p:spPr>
        <p:txBody>
          <a:bodyPr>
            <a:normAutofit/>
          </a:bodyPr>
          <a:lstStyle/>
          <a:p>
            <a:pPr algn="just"/>
            <a:r>
              <a:rPr lang="es-ES" sz="2400" dirty="0"/>
              <a:t>Es el juicio atemperado y conveniente que la ley confía al juez cuando se trata de disciplinar ciertas relaciones, da un grado máximo de discrecionalidad al juez por razones de oportunidad.</a:t>
            </a:r>
            <a:endParaRPr lang="en-US" sz="2400" dirty="0"/>
          </a:p>
        </p:txBody>
      </p:sp>
      <p:pic>
        <p:nvPicPr>
          <p:cNvPr id="49154" name="Picture 2" descr="EQUIDAD - Valores">
            <a:extLst>
              <a:ext uri="{FF2B5EF4-FFF2-40B4-BE49-F238E27FC236}">
                <a16:creationId xmlns:a16="http://schemas.microsoft.com/office/drawing/2014/main" id="{7F5A5490-93A7-4E2B-8813-119F6B414D31}"/>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309235" y="2720340"/>
            <a:ext cx="4104841" cy="21928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98339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F04E9A-95F3-4B10-95AA-92C0216778A4}"/>
              </a:ext>
            </a:extLst>
          </p:cNvPr>
          <p:cNvSpPr>
            <a:spLocks noGrp="1"/>
          </p:cNvSpPr>
          <p:nvPr>
            <p:ph type="title"/>
          </p:nvPr>
        </p:nvSpPr>
        <p:spPr>
          <a:xfrm>
            <a:off x="1097280" y="286603"/>
            <a:ext cx="10058400" cy="1450757"/>
          </a:xfrm>
        </p:spPr>
        <p:txBody>
          <a:bodyPr anchor="b">
            <a:normAutofit/>
          </a:bodyPr>
          <a:lstStyle/>
          <a:p>
            <a:r>
              <a:rPr lang="es-ES" u="sng" dirty="0">
                <a:effectLst>
                  <a:outerShdw blurRad="38100" dist="38100" dir="2700000" algn="tl">
                    <a:srgbClr val="000000">
                      <a:alpha val="43137"/>
                    </a:srgbClr>
                  </a:outerShdw>
                </a:effectLst>
              </a:rPr>
              <a:t>Principio de la conservación de normas:</a:t>
            </a:r>
            <a:endParaRPr lang="en-US" u="sng"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4FE37286-A7BA-4E23-9C20-4C429C8317C6}"/>
              </a:ext>
            </a:extLst>
          </p:cNvPr>
          <p:cNvSpPr>
            <a:spLocks noGrp="1"/>
          </p:cNvSpPr>
          <p:nvPr>
            <p:ph sz="half" idx="1"/>
          </p:nvPr>
        </p:nvSpPr>
        <p:spPr>
          <a:xfrm>
            <a:off x="1097280" y="2986617"/>
            <a:ext cx="4639736" cy="2016760"/>
          </a:xfrm>
        </p:spPr>
        <p:txBody>
          <a:bodyPr>
            <a:normAutofit/>
          </a:bodyPr>
          <a:lstStyle/>
          <a:p>
            <a:pPr algn="just"/>
            <a:r>
              <a:rPr lang="es-ES" sz="2400" dirty="0"/>
              <a:t>Dispone que, en caso de duda, las cláusulas o contrato deben interpretarse en el sentido que puedan tener algún efecto y no que sea nulo.</a:t>
            </a:r>
            <a:endParaRPr lang="en-US" sz="2400" dirty="0"/>
          </a:p>
        </p:txBody>
      </p:sp>
      <p:pic>
        <p:nvPicPr>
          <p:cNvPr id="50178" name="Picture 2" descr="GUÍA de CONSERVACIÓN copy2 copy1 copy2 copy1 copy1 copy1 copy1 ...">
            <a:extLst>
              <a:ext uri="{FF2B5EF4-FFF2-40B4-BE49-F238E27FC236}">
                <a16:creationId xmlns:a16="http://schemas.microsoft.com/office/drawing/2014/main" id="{1DA9A111-6B53-4FAB-929B-2FB1BFDC154B}"/>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7129187" y="2120900"/>
            <a:ext cx="3413249" cy="3748194"/>
          </a:xfrm>
          <a:prstGeom prst="rect">
            <a:avLst/>
          </a:prstGeom>
          <a:solidFill>
            <a:srgbClr val="FFFFFF"/>
          </a:solidFill>
        </p:spPr>
      </p:pic>
    </p:spTree>
    <p:extLst>
      <p:ext uri="{BB962C8B-B14F-4D97-AF65-F5344CB8AC3E}">
        <p14:creationId xmlns:p14="http://schemas.microsoft.com/office/powerpoint/2010/main" val="329348966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A26214-55F8-4FDE-BA44-3C46F8BD907E}"/>
              </a:ext>
            </a:extLst>
          </p:cNvPr>
          <p:cNvSpPr>
            <a:spLocks noGrp="1"/>
          </p:cNvSpPr>
          <p:nvPr>
            <p:ph type="title"/>
          </p:nvPr>
        </p:nvSpPr>
        <p:spPr/>
        <p:txBody>
          <a:bodyPr/>
          <a:lstStyle/>
          <a:p>
            <a:pPr algn="ctr"/>
            <a:r>
              <a:rPr lang="es-ES" u="sng" dirty="0">
                <a:effectLst>
                  <a:outerShdw blurRad="38100" dist="38100" dir="2700000" algn="tl">
                    <a:srgbClr val="000000">
                      <a:alpha val="43137"/>
                    </a:srgbClr>
                  </a:outerShdw>
                </a:effectLst>
              </a:rPr>
              <a:t>Coherencia del ordenamiento jurídico y problemas de las antinomias</a:t>
            </a:r>
            <a:endParaRPr lang="en-US" u="sng"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48A96B6B-9BA0-43E2-8A1A-C265951F46DA}"/>
              </a:ext>
            </a:extLst>
          </p:cNvPr>
          <p:cNvSpPr>
            <a:spLocks noGrp="1"/>
          </p:cNvSpPr>
          <p:nvPr>
            <p:ph sz="half" idx="1"/>
          </p:nvPr>
        </p:nvSpPr>
        <p:spPr/>
        <p:txBody>
          <a:bodyPr/>
          <a:lstStyle/>
          <a:p>
            <a:pPr algn="just"/>
            <a:r>
              <a:rPr lang="es-ES" dirty="0"/>
              <a:t>La totalidad de la estructura del ordenamiento jurídico recibe su validez de la norma fundamental. </a:t>
            </a:r>
          </a:p>
          <a:p>
            <a:pPr algn="just"/>
            <a:r>
              <a:rPr lang="es-ES" dirty="0"/>
              <a:t>Por lo que las modalidades deónticas (lógica entre normas y sus ideas) son las que obligan, prohíben o permiten la realización de ciertos actos. </a:t>
            </a:r>
          </a:p>
          <a:p>
            <a:pPr algn="just"/>
            <a:r>
              <a:rPr lang="es-ES" dirty="0"/>
              <a:t>Existe conflicto cuando dos o mas normas son incompatibles entre sí, porque regulan la misma situación.</a:t>
            </a:r>
            <a:endParaRPr lang="en-US" dirty="0"/>
          </a:p>
        </p:txBody>
      </p:sp>
      <p:pic>
        <p:nvPicPr>
          <p:cNvPr id="51202" name="Picture 2" descr="Ejemplos de Leyes Orgánicas">
            <a:extLst>
              <a:ext uri="{FF2B5EF4-FFF2-40B4-BE49-F238E27FC236}">
                <a16:creationId xmlns:a16="http://schemas.microsoft.com/office/drawing/2014/main" id="{50F98C62-8187-46D2-9C7A-30BA9FFAD3DD}"/>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7277946" y="2551124"/>
            <a:ext cx="3571664" cy="28859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719389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56C94B-AD43-4C83-A8B8-DA402F4D76B7}"/>
              </a:ext>
            </a:extLst>
          </p:cNvPr>
          <p:cNvSpPr>
            <a:spLocks noGrp="1"/>
          </p:cNvSpPr>
          <p:nvPr>
            <p:ph type="title"/>
          </p:nvPr>
        </p:nvSpPr>
        <p:spPr/>
        <p:txBody>
          <a:bodyPr/>
          <a:lstStyle/>
          <a:p>
            <a:pPr algn="ctr"/>
            <a:r>
              <a:rPr lang="es-ES" u="sng" dirty="0">
                <a:effectLst>
                  <a:outerShdw blurRad="38100" dist="38100" dir="2700000" algn="tl">
                    <a:srgbClr val="000000">
                      <a:alpha val="43137"/>
                    </a:srgbClr>
                  </a:outerShdw>
                </a:effectLst>
              </a:rPr>
              <a:t>Relaciones posibles de compatibilidad e incompatibilidad:</a:t>
            </a:r>
            <a:endParaRPr lang="en-US" u="sng" dirty="0">
              <a:effectLst>
                <a:outerShdw blurRad="38100" dist="38100" dir="2700000" algn="tl">
                  <a:srgbClr val="000000">
                    <a:alpha val="43137"/>
                  </a:srgbClr>
                </a:outerShdw>
              </a:effectLst>
            </a:endParaRPr>
          </a:p>
        </p:txBody>
      </p:sp>
      <p:sp>
        <p:nvSpPr>
          <p:cNvPr id="4" name="Marcador de contenido 3">
            <a:extLst>
              <a:ext uri="{FF2B5EF4-FFF2-40B4-BE49-F238E27FC236}">
                <a16:creationId xmlns:a16="http://schemas.microsoft.com/office/drawing/2014/main" id="{2AE7F263-C64B-4D75-8730-A781B0F1416F}"/>
              </a:ext>
            </a:extLst>
          </p:cNvPr>
          <p:cNvSpPr>
            <a:spLocks noGrp="1"/>
          </p:cNvSpPr>
          <p:nvPr>
            <p:ph sz="half" idx="2"/>
          </p:nvPr>
        </p:nvSpPr>
        <p:spPr/>
        <p:txBody>
          <a:bodyPr>
            <a:normAutofit lnSpcReduction="10000"/>
          </a:bodyPr>
          <a:lstStyle/>
          <a:p>
            <a:pPr marL="457200" indent="-457200" algn="just">
              <a:buFont typeface="+mj-lt"/>
              <a:buAutoNum type="alphaLcParenR"/>
            </a:pPr>
            <a:r>
              <a:rPr lang="es-ES" dirty="0"/>
              <a:t> Contrariedad: Ambas normas son incompatibles porque tienen un presupuesto jurídico distinto entre sí. </a:t>
            </a:r>
          </a:p>
          <a:p>
            <a:pPr marL="457200" indent="-457200" algn="just">
              <a:buFont typeface="+mj-lt"/>
              <a:buAutoNum type="alphaLcParenR"/>
            </a:pPr>
            <a:r>
              <a:rPr lang="es-ES" dirty="0"/>
              <a:t>Entre una obligación y un permiso negativo que tengan el mismo objeto. Son contradictorias. </a:t>
            </a:r>
          </a:p>
          <a:p>
            <a:pPr marL="457200" indent="-457200" algn="just">
              <a:buFont typeface="+mj-lt"/>
              <a:buAutoNum type="alphaLcParenR"/>
            </a:pPr>
            <a:r>
              <a:rPr lang="es-ES" dirty="0"/>
              <a:t>Entre una obligación y un permiso positivo que tengan el mismo objeto. </a:t>
            </a:r>
          </a:p>
          <a:p>
            <a:pPr marL="457200" indent="-457200" algn="just">
              <a:buFont typeface="+mj-lt"/>
              <a:buAutoNum type="alphaLcParenR"/>
            </a:pPr>
            <a:r>
              <a:rPr lang="es-ES" dirty="0"/>
              <a:t>Entre un permiso positivo y permiso negativo la relación es de </a:t>
            </a:r>
            <a:r>
              <a:rPr lang="es-ES" dirty="0" err="1"/>
              <a:t>subcontrariedad</a:t>
            </a:r>
            <a:r>
              <a:rPr lang="es-ES" dirty="0"/>
              <a:t>.</a:t>
            </a:r>
            <a:endParaRPr lang="en-US" dirty="0"/>
          </a:p>
        </p:txBody>
      </p:sp>
      <p:pic>
        <p:nvPicPr>
          <p:cNvPr id="52226" name="Picture 2" descr="El principio de no-contradicción o de identidad ley fundamental de ...">
            <a:extLst>
              <a:ext uri="{FF2B5EF4-FFF2-40B4-BE49-F238E27FC236}">
                <a16:creationId xmlns:a16="http://schemas.microsoft.com/office/drawing/2014/main" id="{447AD9E1-96B8-4D5F-81B8-1882BA4D8F2A}"/>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097280" y="3029804"/>
            <a:ext cx="4429442" cy="22147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70433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4B6B15-4ACE-4C59-89E7-14D2CF1A6664}"/>
              </a:ext>
            </a:extLst>
          </p:cNvPr>
          <p:cNvSpPr>
            <a:spLocks noGrp="1"/>
          </p:cNvSpPr>
          <p:nvPr>
            <p:ph type="title"/>
          </p:nvPr>
        </p:nvSpPr>
        <p:spPr/>
        <p:txBody>
          <a:bodyPr/>
          <a:lstStyle/>
          <a:p>
            <a:r>
              <a:rPr lang="es-CR" u="sng" dirty="0">
                <a:effectLst>
                  <a:outerShdw blurRad="38100" dist="38100" dir="2700000" algn="tl">
                    <a:srgbClr val="000000">
                      <a:alpha val="43137"/>
                    </a:srgbClr>
                  </a:outerShdw>
                </a:effectLst>
              </a:rPr>
              <a:t>Antinomia.</a:t>
            </a:r>
            <a:endParaRPr lang="en-US" u="sng"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C2ACF2B7-DE0C-418E-B2F1-63A382004E8A}"/>
              </a:ext>
            </a:extLst>
          </p:cNvPr>
          <p:cNvSpPr>
            <a:spLocks noGrp="1"/>
          </p:cNvSpPr>
          <p:nvPr>
            <p:ph sz="half" idx="1"/>
          </p:nvPr>
        </p:nvSpPr>
        <p:spPr>
          <a:xfrm>
            <a:off x="1257300" y="2669541"/>
            <a:ext cx="4639736" cy="2451100"/>
          </a:xfrm>
        </p:spPr>
        <p:txBody>
          <a:bodyPr>
            <a:normAutofit/>
          </a:bodyPr>
          <a:lstStyle/>
          <a:p>
            <a:pPr algn="just"/>
            <a:r>
              <a:rPr lang="es-ES" sz="2800" dirty="0"/>
              <a:t>Para que jurídicamente haya antinomia es necesario que dos normas incompatibles pertenezcan al mismo ordenamiento jurídico.</a:t>
            </a:r>
            <a:endParaRPr lang="en-US" sz="2800" dirty="0"/>
          </a:p>
        </p:txBody>
      </p:sp>
      <p:pic>
        <p:nvPicPr>
          <p:cNvPr id="53250" name="Picture 2" descr="Catholic.net - Jesús, signo de contradicción">
            <a:extLst>
              <a:ext uri="{FF2B5EF4-FFF2-40B4-BE49-F238E27FC236}">
                <a16:creationId xmlns:a16="http://schemas.microsoft.com/office/drawing/2014/main" id="{C7C3E45E-193B-40C4-A040-8A043B21E3E0}"/>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7587456" y="2241364"/>
            <a:ext cx="3507264" cy="3507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778540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70A1AF5-8F3A-4D72-877B-EA9B0C4EA493}"/>
              </a:ext>
            </a:extLst>
          </p:cNvPr>
          <p:cNvSpPr>
            <a:spLocks noGrp="1"/>
          </p:cNvSpPr>
          <p:nvPr>
            <p:ph type="title"/>
          </p:nvPr>
        </p:nvSpPr>
        <p:spPr/>
        <p:txBody>
          <a:bodyPr/>
          <a:lstStyle/>
          <a:p>
            <a:r>
              <a:rPr lang="en-US" u="sng" dirty="0" err="1">
                <a:effectLst>
                  <a:outerShdw blurRad="38100" dist="38100" dir="2700000" algn="tl">
                    <a:srgbClr val="000000">
                      <a:alpha val="43137"/>
                    </a:srgbClr>
                  </a:outerShdw>
                </a:effectLst>
              </a:rPr>
              <a:t>Criterios</a:t>
            </a:r>
            <a:r>
              <a:rPr lang="en-US" u="sng" dirty="0">
                <a:effectLst>
                  <a:outerShdw blurRad="38100" dist="38100" dir="2700000" algn="tl">
                    <a:srgbClr val="000000">
                      <a:alpha val="43137"/>
                    </a:srgbClr>
                  </a:outerShdw>
                </a:effectLst>
              </a:rPr>
              <a:t> para resolver las </a:t>
            </a:r>
            <a:r>
              <a:rPr lang="en-US" u="sng" dirty="0" err="1">
                <a:effectLst>
                  <a:outerShdw blurRad="38100" dist="38100" dir="2700000" algn="tl">
                    <a:srgbClr val="000000">
                      <a:alpha val="43137"/>
                    </a:srgbClr>
                  </a:outerShdw>
                </a:effectLst>
              </a:rPr>
              <a:t>antinomias</a:t>
            </a:r>
            <a:r>
              <a:rPr lang="en-US" u="sng" dirty="0">
                <a:effectLst>
                  <a:outerShdw blurRad="38100" dist="38100" dir="2700000" algn="tl">
                    <a:srgbClr val="000000">
                      <a:alpha val="43137"/>
                    </a:srgbClr>
                  </a:outerShdw>
                </a:effectLst>
              </a:rPr>
              <a:t>:</a:t>
            </a:r>
          </a:p>
        </p:txBody>
      </p:sp>
      <p:sp>
        <p:nvSpPr>
          <p:cNvPr id="3" name="Marcador de contenido 2">
            <a:extLst>
              <a:ext uri="{FF2B5EF4-FFF2-40B4-BE49-F238E27FC236}">
                <a16:creationId xmlns:a16="http://schemas.microsoft.com/office/drawing/2014/main" id="{1CDBDFA7-E3F1-4813-B978-154A6E0EECB8}"/>
              </a:ext>
            </a:extLst>
          </p:cNvPr>
          <p:cNvSpPr>
            <a:spLocks noGrp="1"/>
          </p:cNvSpPr>
          <p:nvPr>
            <p:ph sz="half" idx="1"/>
          </p:nvPr>
        </p:nvSpPr>
        <p:spPr>
          <a:xfrm>
            <a:off x="1097280" y="2120900"/>
            <a:ext cx="4639736" cy="4450497"/>
          </a:xfrm>
        </p:spPr>
        <p:txBody>
          <a:bodyPr>
            <a:normAutofit fontScale="92500" lnSpcReduction="20000"/>
          </a:bodyPr>
          <a:lstStyle/>
          <a:p>
            <a:pPr marL="457200" indent="-457200" algn="just">
              <a:buFont typeface="+mj-lt"/>
              <a:buAutoNum type="alphaLcParenR"/>
            </a:pPr>
            <a:r>
              <a:rPr lang="es-ES" b="1" u="sng" dirty="0"/>
              <a:t>Jerárquico:</a:t>
            </a:r>
            <a:r>
              <a:rPr lang="es-ES" dirty="0"/>
              <a:t> Se refiere a la autoridad que ha dictado la norma. </a:t>
            </a:r>
          </a:p>
          <a:p>
            <a:pPr marL="457200" indent="-457200" algn="just">
              <a:buFont typeface="+mj-lt"/>
              <a:buAutoNum type="alphaLcParenR"/>
            </a:pPr>
            <a:r>
              <a:rPr lang="es-ES" b="1" u="sng" dirty="0"/>
              <a:t>Temporal:</a:t>
            </a:r>
            <a:r>
              <a:rPr lang="es-ES" dirty="0"/>
              <a:t> Norma posterior deroga norma anterior, se refiere al tiempo en el que las normas han sido dictadas. </a:t>
            </a:r>
          </a:p>
          <a:p>
            <a:pPr marL="457200" indent="-457200" algn="just">
              <a:buFont typeface="+mj-lt"/>
              <a:buAutoNum type="alphaLcParenR"/>
            </a:pPr>
            <a:r>
              <a:rPr lang="es-ES" b="1" u="sng" dirty="0"/>
              <a:t>Especialidad:</a:t>
            </a:r>
            <a:r>
              <a:rPr lang="es-ES" dirty="0"/>
              <a:t> Norma especialidad tiene prioridad sobre norma general.</a:t>
            </a:r>
          </a:p>
          <a:p>
            <a:pPr marL="0" indent="0" algn="just">
              <a:buNone/>
            </a:pPr>
            <a:r>
              <a:rPr lang="es-ES" dirty="0"/>
              <a:t>En el caso de dirimir un conflicto de normas, se puede aplicar dos criterios, cuando ambas normas conducen a dar preferencia a la otra norma en la aplicación. </a:t>
            </a:r>
          </a:p>
          <a:p>
            <a:pPr marL="0" indent="0" algn="just">
              <a:buNone/>
            </a:pPr>
            <a:r>
              <a:rPr lang="es-ES" dirty="0"/>
              <a:t>El criterio jerárquico siempre debe prevalecer ante los criterios de temporalidad y especialidad.</a:t>
            </a:r>
            <a:endParaRPr lang="en-US" dirty="0"/>
          </a:p>
        </p:txBody>
      </p:sp>
      <p:pic>
        <p:nvPicPr>
          <p:cNvPr id="54274" name="Picture 2" descr="Solución al error: &quot;VESAMENU.c32: NOT A CON32R IMAGE&quot;">
            <a:extLst>
              <a:ext uri="{FF2B5EF4-FFF2-40B4-BE49-F238E27FC236}">
                <a16:creationId xmlns:a16="http://schemas.microsoft.com/office/drawing/2014/main" id="{C83C6F7E-C7CC-4722-B2C7-1779C4943BB4}"/>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752166" y="2120900"/>
            <a:ext cx="4403514" cy="40100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74499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42EFC2-6D70-44A1-A0F9-E0F56D8D4E54}"/>
              </a:ext>
            </a:extLst>
          </p:cNvPr>
          <p:cNvSpPr>
            <a:spLocks noGrp="1"/>
          </p:cNvSpPr>
          <p:nvPr>
            <p:ph type="title"/>
          </p:nvPr>
        </p:nvSpPr>
        <p:spPr/>
        <p:txBody>
          <a:bodyPr/>
          <a:lstStyle/>
          <a:p>
            <a:pPr algn="ctr"/>
            <a:r>
              <a:rPr lang="es-ES" u="sng" dirty="0">
                <a:effectLst>
                  <a:outerShdw blurRad="38100" dist="38100" dir="2700000" algn="tl">
                    <a:srgbClr val="000000">
                      <a:alpha val="43137"/>
                    </a:srgbClr>
                  </a:outerShdw>
                </a:effectLst>
              </a:rPr>
              <a:t>Plenitud del Ordenamiento Jurídico y problemas de lagunas.</a:t>
            </a:r>
            <a:endParaRPr lang="en-US" u="sng" dirty="0">
              <a:effectLst>
                <a:outerShdw blurRad="38100" dist="38100" dir="2700000" algn="tl">
                  <a:srgbClr val="000000">
                    <a:alpha val="43137"/>
                  </a:srgbClr>
                </a:outerShdw>
              </a:effectLst>
            </a:endParaRPr>
          </a:p>
        </p:txBody>
      </p:sp>
      <p:sp>
        <p:nvSpPr>
          <p:cNvPr id="4" name="Marcador de contenido 3">
            <a:extLst>
              <a:ext uri="{FF2B5EF4-FFF2-40B4-BE49-F238E27FC236}">
                <a16:creationId xmlns:a16="http://schemas.microsoft.com/office/drawing/2014/main" id="{7CEABF46-DF76-4849-A816-02485189D3F3}"/>
              </a:ext>
            </a:extLst>
          </p:cNvPr>
          <p:cNvSpPr>
            <a:spLocks noGrp="1"/>
          </p:cNvSpPr>
          <p:nvPr>
            <p:ph sz="half" idx="2"/>
          </p:nvPr>
        </p:nvSpPr>
        <p:spPr>
          <a:xfrm>
            <a:off x="6515944" y="3385827"/>
            <a:ext cx="4639736" cy="1450757"/>
          </a:xfrm>
        </p:spPr>
        <p:txBody>
          <a:bodyPr/>
          <a:lstStyle/>
          <a:p>
            <a:pPr algn="just"/>
            <a:r>
              <a:rPr lang="es-ES" dirty="0"/>
              <a:t>En caso de carencia de normas se da lugar a una laguna del derecho, donde si el juez no resuelve incurriría el delito de denegación de justicia.</a:t>
            </a:r>
            <a:endParaRPr lang="en-US" dirty="0"/>
          </a:p>
        </p:txBody>
      </p:sp>
      <p:pic>
        <p:nvPicPr>
          <p:cNvPr id="55298" name="Picture 2" descr="De qué se trata el agujero negro supermasivo &quot;devora-todo&quot; y qué ...">
            <a:extLst>
              <a:ext uri="{FF2B5EF4-FFF2-40B4-BE49-F238E27FC236}">
                <a16:creationId xmlns:a16="http://schemas.microsoft.com/office/drawing/2014/main" id="{5A349F3A-44C1-434F-8744-FE507A58EDB4}"/>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097280" y="2901588"/>
            <a:ext cx="4320064" cy="24192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312850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1569A7-F8F5-470A-BA5E-3273C79F73A5}"/>
              </a:ext>
            </a:extLst>
          </p:cNvPr>
          <p:cNvSpPr>
            <a:spLocks noGrp="1"/>
          </p:cNvSpPr>
          <p:nvPr>
            <p:ph type="title"/>
          </p:nvPr>
        </p:nvSpPr>
        <p:spPr/>
        <p:txBody>
          <a:bodyPr/>
          <a:lstStyle/>
          <a:p>
            <a:r>
              <a:rPr lang="en-US" u="sng" dirty="0">
                <a:effectLst>
                  <a:outerShdw blurRad="38100" dist="38100" dir="2700000" algn="tl">
                    <a:srgbClr val="000000">
                      <a:alpha val="43137"/>
                    </a:srgbClr>
                  </a:outerShdw>
                </a:effectLst>
              </a:rPr>
              <a:t>Norma General </a:t>
            </a:r>
            <a:r>
              <a:rPr lang="en-US" u="sng" dirty="0" err="1">
                <a:effectLst>
                  <a:outerShdw blurRad="38100" dist="38100" dir="2700000" algn="tl">
                    <a:srgbClr val="000000">
                      <a:alpha val="43137"/>
                    </a:srgbClr>
                  </a:outerShdw>
                </a:effectLst>
              </a:rPr>
              <a:t>Excluyente</a:t>
            </a:r>
            <a:r>
              <a:rPr lang="en-US" u="sng" dirty="0">
                <a:effectLst>
                  <a:outerShdw blurRad="38100" dist="38100" dir="2700000" algn="tl">
                    <a:srgbClr val="000000">
                      <a:alpha val="43137"/>
                    </a:srgbClr>
                  </a:outerShdw>
                </a:effectLst>
              </a:rPr>
              <a:t>:</a:t>
            </a:r>
          </a:p>
        </p:txBody>
      </p:sp>
      <p:sp>
        <p:nvSpPr>
          <p:cNvPr id="4" name="Marcador de contenido 3">
            <a:extLst>
              <a:ext uri="{FF2B5EF4-FFF2-40B4-BE49-F238E27FC236}">
                <a16:creationId xmlns:a16="http://schemas.microsoft.com/office/drawing/2014/main" id="{4755EC76-4EA2-4DD9-8882-F03D7CAFCE9E}"/>
              </a:ext>
            </a:extLst>
          </p:cNvPr>
          <p:cNvSpPr>
            <a:spLocks noGrp="1"/>
          </p:cNvSpPr>
          <p:nvPr>
            <p:ph sz="half" idx="2"/>
          </p:nvPr>
        </p:nvSpPr>
        <p:spPr>
          <a:xfrm>
            <a:off x="6515945" y="2761375"/>
            <a:ext cx="4639736" cy="2519680"/>
          </a:xfrm>
        </p:spPr>
        <p:txBody>
          <a:bodyPr>
            <a:noAutofit/>
          </a:bodyPr>
          <a:lstStyle/>
          <a:p>
            <a:pPr algn="just"/>
            <a:r>
              <a:rPr lang="es-ES" sz="2400" dirty="0"/>
              <a:t>Todo lo que no es expresamente obligatorio o no esta prohibido, está permitido, si el caso continúa siendo dudoso, se resuelve según los principios generales del ordenamiento jurídico.</a:t>
            </a:r>
            <a:endParaRPr lang="en-US" sz="2400" dirty="0"/>
          </a:p>
        </p:txBody>
      </p:sp>
      <p:pic>
        <p:nvPicPr>
          <p:cNvPr id="56322" name="Picture 2" descr="Most employees don't feel their ideas are being heard Most ...">
            <a:extLst>
              <a:ext uri="{FF2B5EF4-FFF2-40B4-BE49-F238E27FC236}">
                <a16:creationId xmlns:a16="http://schemas.microsoft.com/office/drawing/2014/main" id="{CB396C62-F63D-4021-AF05-742EA494B463}"/>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396951" y="2615444"/>
            <a:ext cx="4279106" cy="2811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04433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A35F19-E15A-43B8-BD99-FBE39141714E}"/>
              </a:ext>
            </a:extLst>
          </p:cNvPr>
          <p:cNvSpPr>
            <a:spLocks noGrp="1"/>
          </p:cNvSpPr>
          <p:nvPr>
            <p:ph type="title"/>
          </p:nvPr>
        </p:nvSpPr>
        <p:spPr/>
        <p:txBody>
          <a:bodyPr/>
          <a:lstStyle/>
          <a:p>
            <a:r>
              <a:rPr lang="en-US" dirty="0" err="1">
                <a:effectLst>
                  <a:outerShdw blurRad="38100" dist="38100" dir="2700000" algn="tl">
                    <a:srgbClr val="000000">
                      <a:alpha val="43137"/>
                    </a:srgbClr>
                  </a:outerShdw>
                </a:effectLst>
              </a:rPr>
              <a:t>Analogía</a:t>
            </a:r>
            <a:r>
              <a:rPr lang="en-US" dirty="0">
                <a:effectLst>
                  <a:outerShdw blurRad="38100" dist="38100" dir="2700000" algn="tl">
                    <a:srgbClr val="000000">
                      <a:alpha val="43137"/>
                    </a:srgbClr>
                  </a:outerShdw>
                </a:effectLst>
              </a:rPr>
              <a:t>:</a:t>
            </a:r>
          </a:p>
        </p:txBody>
      </p:sp>
      <p:sp>
        <p:nvSpPr>
          <p:cNvPr id="3" name="Marcador de contenido 2">
            <a:extLst>
              <a:ext uri="{FF2B5EF4-FFF2-40B4-BE49-F238E27FC236}">
                <a16:creationId xmlns:a16="http://schemas.microsoft.com/office/drawing/2014/main" id="{123A40E8-C1F8-4DD1-94D6-09A17CBF0693}"/>
              </a:ext>
            </a:extLst>
          </p:cNvPr>
          <p:cNvSpPr>
            <a:spLocks noGrp="1"/>
          </p:cNvSpPr>
          <p:nvPr>
            <p:ph sz="half" idx="1"/>
          </p:nvPr>
        </p:nvSpPr>
        <p:spPr>
          <a:xfrm>
            <a:off x="1097280" y="2394110"/>
            <a:ext cx="4639736" cy="3748193"/>
          </a:xfrm>
        </p:spPr>
        <p:txBody>
          <a:bodyPr>
            <a:normAutofit/>
          </a:bodyPr>
          <a:lstStyle/>
          <a:p>
            <a:pPr algn="just"/>
            <a:r>
              <a:rPr lang="es-ES" dirty="0"/>
              <a:t>Método por el cual una norma jurídica se extiende por identidad de razón, a casos no comprendidos en la ley. El juez aplica una consecuencia jurídica a un hecho distinto al planteado basándose entre unos supuestos u otros. </a:t>
            </a:r>
          </a:p>
          <a:p>
            <a:pPr algn="just"/>
            <a:r>
              <a:rPr lang="es-ES" dirty="0"/>
              <a:t>Cuando la analogía no es suficiente para brindar una solución, el juez debe recurrir a los principios generales del ordenamiento jurídico.</a:t>
            </a:r>
            <a:endParaRPr lang="en-US" dirty="0"/>
          </a:p>
        </p:txBody>
      </p:sp>
      <p:pic>
        <p:nvPicPr>
          <p:cNvPr id="57346" name="Picture 2" descr="Analogías, el poder de una herramienta imprescindible en creatividad">
            <a:extLst>
              <a:ext uri="{FF2B5EF4-FFF2-40B4-BE49-F238E27FC236}">
                <a16:creationId xmlns:a16="http://schemas.microsoft.com/office/drawing/2014/main" id="{948DD63B-7F8B-4303-8AF1-FBC829C44185}"/>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7082811" y="2394110"/>
            <a:ext cx="4280197" cy="27265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443336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9CFC41-88AA-426A-BAED-771AF3B3AD55}"/>
              </a:ext>
            </a:extLst>
          </p:cNvPr>
          <p:cNvSpPr>
            <a:spLocks noGrp="1"/>
          </p:cNvSpPr>
          <p:nvPr>
            <p:ph type="title"/>
          </p:nvPr>
        </p:nvSpPr>
        <p:spPr/>
        <p:txBody>
          <a:bodyPr/>
          <a:lstStyle/>
          <a:p>
            <a:r>
              <a:rPr lang="en-US" u="sng" dirty="0" err="1">
                <a:effectLst>
                  <a:outerShdw blurRad="38100" dist="38100" dir="2700000" algn="tl">
                    <a:srgbClr val="000000">
                      <a:alpha val="43137"/>
                    </a:srgbClr>
                  </a:outerShdw>
                </a:effectLst>
              </a:rPr>
              <a:t>Tipos</a:t>
            </a:r>
            <a:r>
              <a:rPr lang="en-US" u="sng" dirty="0">
                <a:effectLst>
                  <a:outerShdw blurRad="38100" dist="38100" dir="2700000" algn="tl">
                    <a:srgbClr val="000000">
                      <a:alpha val="43137"/>
                    </a:srgbClr>
                  </a:outerShdw>
                </a:effectLst>
              </a:rPr>
              <a:t> de </a:t>
            </a:r>
            <a:r>
              <a:rPr lang="en-US" u="sng" dirty="0" err="1">
                <a:effectLst>
                  <a:outerShdw blurRad="38100" dist="38100" dir="2700000" algn="tl">
                    <a:srgbClr val="000000">
                      <a:alpha val="43137"/>
                    </a:srgbClr>
                  </a:outerShdw>
                </a:effectLst>
              </a:rPr>
              <a:t>analogía</a:t>
            </a:r>
            <a:r>
              <a:rPr lang="en-US" u="sng" dirty="0">
                <a:effectLst>
                  <a:outerShdw blurRad="38100" dist="38100" dir="2700000" algn="tl">
                    <a:srgbClr val="000000">
                      <a:alpha val="43137"/>
                    </a:srgbClr>
                  </a:outerShdw>
                </a:effectLst>
              </a:rPr>
              <a:t>:</a:t>
            </a:r>
          </a:p>
        </p:txBody>
      </p:sp>
      <p:sp>
        <p:nvSpPr>
          <p:cNvPr id="3" name="Marcador de contenido 2">
            <a:extLst>
              <a:ext uri="{FF2B5EF4-FFF2-40B4-BE49-F238E27FC236}">
                <a16:creationId xmlns:a16="http://schemas.microsoft.com/office/drawing/2014/main" id="{4231DCFB-4EB1-4FB1-82CE-0A18C93E33E8}"/>
              </a:ext>
            </a:extLst>
          </p:cNvPr>
          <p:cNvSpPr>
            <a:spLocks noGrp="1"/>
          </p:cNvSpPr>
          <p:nvPr>
            <p:ph sz="half" idx="1"/>
          </p:nvPr>
        </p:nvSpPr>
        <p:spPr>
          <a:xfrm>
            <a:off x="1097280" y="2264648"/>
            <a:ext cx="4639736" cy="2999741"/>
          </a:xfrm>
        </p:spPr>
        <p:txBody>
          <a:bodyPr/>
          <a:lstStyle/>
          <a:p>
            <a:pPr algn="just"/>
            <a:r>
              <a:rPr lang="es-ES" b="1" u="sng" dirty="0"/>
              <a:t>Legis:</a:t>
            </a:r>
            <a:r>
              <a:rPr lang="es-ES" dirty="0"/>
              <a:t> Consiste en que el interprete acude a una norma jurídica concreta de la que extrae principios aplicables al supuesto de hecho. </a:t>
            </a:r>
          </a:p>
          <a:p>
            <a:pPr algn="just"/>
            <a:r>
              <a:rPr lang="es-ES" b="1" u="sng" dirty="0"/>
              <a:t>Iuris:</a:t>
            </a:r>
            <a:r>
              <a:rPr lang="es-ES" dirty="0"/>
              <a:t> Consiste en acudir a varias normas jurídicas para de su conjunto extraer los principios aplicables al supuesto de hecho.</a:t>
            </a:r>
            <a:endParaRPr lang="en-US" dirty="0"/>
          </a:p>
        </p:txBody>
      </p:sp>
      <p:pic>
        <p:nvPicPr>
          <p:cNvPr id="58370" name="Picture 2" descr="Cómo sucede el razonamiento deductivo: etapas y procesos">
            <a:extLst>
              <a:ext uri="{FF2B5EF4-FFF2-40B4-BE49-F238E27FC236}">
                <a16:creationId xmlns:a16="http://schemas.microsoft.com/office/drawing/2014/main" id="{5048E1E5-CF5F-4A87-B17D-D3BFDA008785}"/>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956563" y="2408397"/>
            <a:ext cx="4407397" cy="27122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588581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366E26D-CC29-45E5-B2CD-FDE6807776C3}"/>
              </a:ext>
            </a:extLst>
          </p:cNvPr>
          <p:cNvSpPr>
            <a:spLocks noGrp="1"/>
          </p:cNvSpPr>
          <p:nvPr>
            <p:ph type="title"/>
          </p:nvPr>
        </p:nvSpPr>
        <p:spPr/>
        <p:txBody>
          <a:bodyPr/>
          <a:lstStyle/>
          <a:p>
            <a:pPr algn="ctr"/>
            <a:r>
              <a:rPr lang="es-ES" u="sng" dirty="0">
                <a:effectLst>
                  <a:outerShdw blurRad="38100" dist="38100" dir="2700000" algn="tl">
                    <a:srgbClr val="000000">
                      <a:alpha val="43137"/>
                    </a:srgbClr>
                  </a:outerShdw>
                </a:effectLst>
              </a:rPr>
              <a:t>Diferencia con la interpretación extensiva:</a:t>
            </a:r>
            <a:endParaRPr lang="en-US" u="sng" dirty="0">
              <a:effectLst>
                <a:outerShdw blurRad="38100" dist="38100" dir="2700000" algn="tl">
                  <a:srgbClr val="000000">
                    <a:alpha val="43137"/>
                  </a:srgbClr>
                </a:outerShdw>
              </a:effectLst>
            </a:endParaRPr>
          </a:p>
        </p:txBody>
      </p:sp>
      <p:sp>
        <p:nvSpPr>
          <p:cNvPr id="4" name="Marcador de contenido 3">
            <a:extLst>
              <a:ext uri="{FF2B5EF4-FFF2-40B4-BE49-F238E27FC236}">
                <a16:creationId xmlns:a16="http://schemas.microsoft.com/office/drawing/2014/main" id="{A123CC72-8474-4816-A6F7-62B380D0534C}"/>
              </a:ext>
            </a:extLst>
          </p:cNvPr>
          <p:cNvSpPr>
            <a:spLocks noGrp="1"/>
          </p:cNvSpPr>
          <p:nvPr>
            <p:ph sz="half" idx="2"/>
          </p:nvPr>
        </p:nvSpPr>
        <p:spPr>
          <a:xfrm>
            <a:off x="5764696" y="2120899"/>
            <a:ext cx="6122504" cy="4450497"/>
          </a:xfrm>
        </p:spPr>
        <p:txBody>
          <a:bodyPr>
            <a:normAutofit/>
          </a:bodyPr>
          <a:lstStyle/>
          <a:p>
            <a:pPr algn="just"/>
            <a:r>
              <a:rPr lang="es-ES" dirty="0"/>
              <a:t>La interpretación extensiva mantiene el campo de validez de la norma (hay norma) dentro del área de significación con los que se expresa, la analogía extiende su validez al área de similitud del supuesto de hecho considerado por la norma (no hay norma expresa). </a:t>
            </a:r>
          </a:p>
          <a:p>
            <a:pPr algn="just"/>
            <a:r>
              <a:rPr lang="es-ES" dirty="0"/>
              <a:t>El proceso de antología es un proceso de autointegración del ordenamiento jurídico porque es el mismo ordenamiento quien provee la solución para dirimir los conflictos. </a:t>
            </a:r>
          </a:p>
          <a:p>
            <a:pPr algn="just"/>
            <a:r>
              <a:rPr lang="es-ES" dirty="0"/>
              <a:t>Los procesos de heterointegración son aquellos en los cuales se prevé la equidad, costumbre o remisión al derecho natural.</a:t>
            </a:r>
            <a:endParaRPr lang="en-US" dirty="0"/>
          </a:p>
        </p:txBody>
      </p:sp>
      <p:pic>
        <p:nvPicPr>
          <p:cNvPr id="59394" name="Picture 2" descr="Definición de Razonamiento » Concepto en Definición ABC">
            <a:extLst>
              <a:ext uri="{FF2B5EF4-FFF2-40B4-BE49-F238E27FC236}">
                <a16:creationId xmlns:a16="http://schemas.microsoft.com/office/drawing/2014/main" id="{6C83BA85-6B30-41F7-9C78-E623188CE0EC}"/>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921125" y="2392640"/>
            <a:ext cx="4692181" cy="35146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895256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066DD0-ADD6-46A2-8A25-A82DE8DE566A}"/>
              </a:ext>
            </a:extLst>
          </p:cNvPr>
          <p:cNvSpPr>
            <a:spLocks noGrp="1"/>
          </p:cNvSpPr>
          <p:nvPr>
            <p:ph type="title"/>
          </p:nvPr>
        </p:nvSpPr>
        <p:spPr/>
        <p:txBody>
          <a:bodyPr/>
          <a:lstStyle/>
          <a:p>
            <a:r>
              <a:rPr lang="en-US" u="sng" dirty="0" err="1">
                <a:effectLst>
                  <a:outerShdw blurRad="38100" dist="38100" dir="2700000" algn="tl">
                    <a:srgbClr val="000000">
                      <a:alpha val="43137"/>
                    </a:srgbClr>
                  </a:outerShdw>
                </a:effectLst>
              </a:rPr>
              <a:t>Pluralidad</a:t>
            </a:r>
            <a:r>
              <a:rPr lang="en-US" u="sng" dirty="0">
                <a:effectLst>
                  <a:outerShdw blurRad="38100" dist="38100" dir="2700000" algn="tl">
                    <a:srgbClr val="000000">
                      <a:alpha val="43137"/>
                    </a:srgbClr>
                  </a:outerShdw>
                </a:effectLst>
              </a:rPr>
              <a:t> de </a:t>
            </a:r>
            <a:r>
              <a:rPr lang="en-US" u="sng" dirty="0" err="1">
                <a:effectLst>
                  <a:outerShdw blurRad="38100" dist="38100" dir="2700000" algn="tl">
                    <a:srgbClr val="000000">
                      <a:alpha val="43137"/>
                    </a:srgbClr>
                  </a:outerShdw>
                </a:effectLst>
              </a:rPr>
              <a:t>ordenamientos</a:t>
            </a:r>
            <a:r>
              <a:rPr lang="en-US" u="sng" dirty="0">
                <a:effectLst>
                  <a:outerShdw blurRad="38100" dist="38100" dir="2700000" algn="tl">
                    <a:srgbClr val="000000">
                      <a:alpha val="43137"/>
                    </a:srgbClr>
                  </a:outerShdw>
                </a:effectLst>
              </a:rPr>
              <a:t> </a:t>
            </a:r>
            <a:r>
              <a:rPr lang="en-US" u="sng" dirty="0" err="1">
                <a:effectLst>
                  <a:outerShdw blurRad="38100" dist="38100" dir="2700000" algn="tl">
                    <a:srgbClr val="000000">
                      <a:alpha val="43137"/>
                    </a:srgbClr>
                  </a:outerShdw>
                </a:effectLst>
              </a:rPr>
              <a:t>jurídicos</a:t>
            </a:r>
            <a:r>
              <a:rPr lang="en-US" u="sng" dirty="0">
                <a:effectLst>
                  <a:outerShdw blurRad="38100" dist="38100" dir="2700000" algn="tl">
                    <a:srgbClr val="000000">
                      <a:alpha val="43137"/>
                    </a:srgbClr>
                  </a:outerShdw>
                </a:effectLst>
              </a:rPr>
              <a:t>.</a:t>
            </a:r>
          </a:p>
        </p:txBody>
      </p:sp>
      <p:sp>
        <p:nvSpPr>
          <p:cNvPr id="4" name="Marcador de contenido 3">
            <a:extLst>
              <a:ext uri="{FF2B5EF4-FFF2-40B4-BE49-F238E27FC236}">
                <a16:creationId xmlns:a16="http://schemas.microsoft.com/office/drawing/2014/main" id="{8075EB5F-5158-4727-B2F8-6125D420B66E}"/>
              </a:ext>
            </a:extLst>
          </p:cNvPr>
          <p:cNvSpPr>
            <a:spLocks noGrp="1"/>
          </p:cNvSpPr>
          <p:nvPr>
            <p:ph sz="half" idx="2"/>
          </p:nvPr>
        </p:nvSpPr>
        <p:spPr>
          <a:xfrm>
            <a:off x="6515944" y="2120899"/>
            <a:ext cx="4639736" cy="3748193"/>
          </a:xfrm>
        </p:spPr>
        <p:txBody>
          <a:bodyPr>
            <a:normAutofit/>
          </a:bodyPr>
          <a:lstStyle/>
          <a:p>
            <a:pPr algn="just"/>
            <a:r>
              <a:rPr lang="es-ES" dirty="0"/>
              <a:t>Es la pluralidad que deriva la multiplicidad de Estados, en donde cada uno produce su propio derecho, y se hace referencia a la pluralidad de ordenamientos que deriva de instituciones que se colocan por encima del Estado. </a:t>
            </a:r>
          </a:p>
          <a:p>
            <a:pPr lvl="2" algn="just"/>
            <a:r>
              <a:rPr lang="es-ES" dirty="0"/>
              <a:t>Ordenamiento jurídico internacional.  </a:t>
            </a:r>
          </a:p>
          <a:p>
            <a:pPr lvl="2" algn="just"/>
            <a:r>
              <a:rPr lang="es-ES" dirty="0"/>
              <a:t>Derecho comunitario: Dotado de fuerza suficiente vinculante, que se sitúa por encima de estados singulares. </a:t>
            </a:r>
          </a:p>
          <a:p>
            <a:pPr lvl="2" algn="just"/>
            <a:r>
              <a:rPr lang="es-ES" dirty="0"/>
              <a:t>Derecho canónico: Deriva su validez de un poder espiritual superior.</a:t>
            </a:r>
            <a:endParaRPr lang="en-US" dirty="0"/>
          </a:p>
        </p:txBody>
      </p:sp>
      <p:pic>
        <p:nvPicPr>
          <p:cNvPr id="60418" name="Picture 2" descr="Razonamiento basado en casos | Ana2LP">
            <a:extLst>
              <a:ext uri="{FF2B5EF4-FFF2-40B4-BE49-F238E27FC236}">
                <a16:creationId xmlns:a16="http://schemas.microsoft.com/office/drawing/2014/main" id="{72FD03CB-8A9A-48AE-86F8-CB0D08E41FD6}"/>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805940" y="2221216"/>
            <a:ext cx="3042761" cy="4041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11851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0D6EE1-8FAD-4088-AEE0-ABE5BA2539E1}"/>
              </a:ext>
            </a:extLst>
          </p:cNvPr>
          <p:cNvSpPr>
            <a:spLocks noGrp="1"/>
          </p:cNvSpPr>
          <p:nvPr>
            <p:ph type="title"/>
          </p:nvPr>
        </p:nvSpPr>
        <p:spPr>
          <a:xfrm>
            <a:off x="1066800" y="2892643"/>
            <a:ext cx="10058400" cy="1450757"/>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6">
              <a:shade val="50000"/>
            </a:schemeClr>
          </a:lnRef>
          <a:fillRef idx="1">
            <a:schemeClr val="accent6"/>
          </a:fillRef>
          <a:effectRef idx="0">
            <a:schemeClr val="accent6"/>
          </a:effectRef>
          <a:fontRef idx="minor">
            <a:schemeClr val="lt1"/>
          </a:fontRef>
        </p:style>
        <p:txBody>
          <a:bodyPr/>
          <a:lstStyle/>
          <a:p>
            <a:pPr algn="ctr"/>
            <a:r>
              <a:rPr lang="es-ES" u="sng" dirty="0">
                <a:effectLst>
                  <a:outerShdw blurRad="38100" dist="38100" dir="2700000" algn="tl">
                    <a:srgbClr val="000000">
                      <a:alpha val="43137"/>
                    </a:srgbClr>
                  </a:outerShdw>
                </a:effectLst>
              </a:rPr>
              <a:t>PRINCIPIOS GENERALES DEL DERECHO PRIVADO</a:t>
            </a:r>
            <a:endParaRPr lang="en-US" u="sng"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2660852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53408FA-3772-4BBA-9EAA-5BBE84259C61}"/>
              </a:ext>
            </a:extLst>
          </p:cNvPr>
          <p:cNvSpPr>
            <a:spLocks noGrp="1"/>
          </p:cNvSpPr>
          <p:nvPr>
            <p:ph type="title"/>
          </p:nvPr>
        </p:nvSpPr>
        <p:spPr>
          <a:xfrm>
            <a:off x="1097280" y="988906"/>
            <a:ext cx="10058400" cy="748454"/>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3"/>
          </a:lnRef>
          <a:fillRef idx="3">
            <a:schemeClr val="accent3"/>
          </a:fillRef>
          <a:effectRef idx="2">
            <a:schemeClr val="accent3"/>
          </a:effectRef>
          <a:fontRef idx="minor">
            <a:schemeClr val="lt1"/>
          </a:fontRef>
        </p:style>
        <p:txBody>
          <a:bodyPr>
            <a:normAutofit fontScale="90000"/>
          </a:bodyPr>
          <a:lstStyle/>
          <a:p>
            <a:pPr algn="ctr"/>
            <a:r>
              <a:rPr lang="es-ES" u="sng" dirty="0">
                <a:effectLst>
                  <a:outerShdw blurRad="38100" dist="38100" dir="2700000" algn="tl">
                    <a:srgbClr val="000000">
                      <a:alpha val="43137"/>
                    </a:srgbClr>
                  </a:outerShdw>
                </a:effectLst>
              </a:rPr>
              <a:t>División entre derecho civil y mercantil</a:t>
            </a:r>
            <a:endParaRPr lang="en-US" u="sng" dirty="0">
              <a:effectLst>
                <a:outerShdw blurRad="38100" dist="38100" dir="2700000" algn="tl">
                  <a:srgbClr val="000000">
                    <a:alpha val="43137"/>
                  </a:srgbClr>
                </a:outerShdw>
              </a:effectLst>
            </a:endParaRPr>
          </a:p>
        </p:txBody>
      </p:sp>
      <p:graphicFrame>
        <p:nvGraphicFramePr>
          <p:cNvPr id="5" name="Tabla 5">
            <a:extLst>
              <a:ext uri="{FF2B5EF4-FFF2-40B4-BE49-F238E27FC236}">
                <a16:creationId xmlns:a16="http://schemas.microsoft.com/office/drawing/2014/main" id="{65267257-0260-4EBB-8A81-034127C82B29}"/>
              </a:ext>
            </a:extLst>
          </p:cNvPr>
          <p:cNvGraphicFramePr>
            <a:graphicFrameLocks noGrp="1"/>
          </p:cNvGraphicFramePr>
          <p:nvPr>
            <p:ph sz="half" idx="2"/>
            <p:extLst>
              <p:ext uri="{D42A27DB-BD31-4B8C-83A1-F6EECF244321}">
                <p14:modId xmlns:p14="http://schemas.microsoft.com/office/powerpoint/2010/main" val="387942906"/>
              </p:ext>
            </p:extLst>
          </p:nvPr>
        </p:nvGraphicFramePr>
        <p:xfrm>
          <a:off x="1096962" y="2120900"/>
          <a:ext cx="10058400" cy="4257040"/>
        </p:xfrm>
        <a:graphic>
          <a:graphicData uri="http://schemas.openxmlformats.org/drawingml/2006/table">
            <a:tbl>
              <a:tblPr firstRow="1" bandRow="1">
                <a:tableStyleId>{5C22544A-7EE6-4342-B048-85BDC9FD1C3A}</a:tableStyleId>
              </a:tblPr>
              <a:tblGrid>
                <a:gridCol w="5029200">
                  <a:extLst>
                    <a:ext uri="{9D8B030D-6E8A-4147-A177-3AD203B41FA5}">
                      <a16:colId xmlns:a16="http://schemas.microsoft.com/office/drawing/2014/main" val="1270279589"/>
                    </a:ext>
                  </a:extLst>
                </a:gridCol>
                <a:gridCol w="5029200">
                  <a:extLst>
                    <a:ext uri="{9D8B030D-6E8A-4147-A177-3AD203B41FA5}">
                      <a16:colId xmlns:a16="http://schemas.microsoft.com/office/drawing/2014/main" val="340868656"/>
                    </a:ext>
                  </a:extLst>
                </a:gridCol>
              </a:tblGrid>
              <a:tr h="552063">
                <a:tc>
                  <a:txBody>
                    <a:bodyPr/>
                    <a:lstStyle/>
                    <a:p>
                      <a:pPr algn="ctr"/>
                      <a:r>
                        <a:rPr lang="en-US" sz="2800" u="sng" dirty="0">
                          <a:effectLst>
                            <a:outerShdw blurRad="38100" dist="38100" dir="2700000" algn="tl">
                              <a:srgbClr val="000000">
                                <a:alpha val="43137"/>
                              </a:srgbClr>
                            </a:outerShdw>
                          </a:effectLst>
                        </a:rPr>
                        <a:t>Derecho Civil </a:t>
                      </a:r>
                    </a:p>
                  </a:txBody>
                  <a:tcPr/>
                </a:tc>
                <a:tc>
                  <a:txBody>
                    <a:bodyPr/>
                    <a:lstStyle/>
                    <a:p>
                      <a:pPr algn="ctr"/>
                      <a:r>
                        <a:rPr lang="en-US" sz="2800" u="sng" dirty="0">
                          <a:effectLst>
                            <a:outerShdw blurRad="38100" dist="38100" dir="2700000" algn="tl">
                              <a:srgbClr val="000000">
                                <a:alpha val="43137"/>
                              </a:srgbClr>
                            </a:outerShdw>
                          </a:effectLst>
                        </a:rPr>
                        <a:t>Derecho </a:t>
                      </a:r>
                      <a:r>
                        <a:rPr lang="en-US" sz="2800" u="sng" dirty="0" err="1">
                          <a:effectLst>
                            <a:outerShdw blurRad="38100" dist="38100" dir="2700000" algn="tl">
                              <a:srgbClr val="000000">
                                <a:alpha val="43137"/>
                              </a:srgbClr>
                            </a:outerShdw>
                          </a:effectLst>
                        </a:rPr>
                        <a:t>Mercantil</a:t>
                      </a:r>
                      <a:r>
                        <a:rPr lang="en-US" sz="2800" u="sng" dirty="0">
                          <a:effectLst>
                            <a:outerShdw blurRad="38100" dist="38100" dir="2700000" algn="tl">
                              <a:srgbClr val="000000">
                                <a:alpha val="43137"/>
                              </a:srgbClr>
                            </a:outerShdw>
                          </a:effectLst>
                        </a:rPr>
                        <a:t> </a:t>
                      </a:r>
                    </a:p>
                  </a:txBody>
                  <a:tcPr/>
                </a:tc>
                <a:extLst>
                  <a:ext uri="{0D108BD9-81ED-4DB2-BD59-A6C34878D82A}">
                    <a16:rowId xmlns:a16="http://schemas.microsoft.com/office/drawing/2014/main" val="2134146289"/>
                  </a:ext>
                </a:extLst>
              </a:tr>
              <a:tr h="974229">
                <a:tc>
                  <a:txBody>
                    <a:bodyPr/>
                    <a:lstStyle/>
                    <a:p>
                      <a:pPr algn="just"/>
                      <a:r>
                        <a:rPr lang="es-ES" dirty="0"/>
                        <a:t>El D. Civil tiene como materia fundamental de estudio los derechos y obligaciones de la persona desde su concepción (FIV) hasta su muerte.</a:t>
                      </a:r>
                      <a:endParaRPr lang="en-US" dirty="0"/>
                    </a:p>
                  </a:txBody>
                  <a:tcPr/>
                </a:tc>
                <a:tc>
                  <a:txBody>
                    <a:bodyPr/>
                    <a:lstStyle/>
                    <a:p>
                      <a:pPr algn="just"/>
                      <a:r>
                        <a:rPr lang="es-ES" dirty="0"/>
                        <a:t>El D. Mercantil únicamente regula una parte de la actividad humana, la actividad profesional del comerciante.</a:t>
                      </a:r>
                      <a:endParaRPr lang="en-US" dirty="0"/>
                    </a:p>
                  </a:txBody>
                  <a:tcPr/>
                </a:tc>
                <a:extLst>
                  <a:ext uri="{0D108BD9-81ED-4DB2-BD59-A6C34878D82A}">
                    <a16:rowId xmlns:a16="http://schemas.microsoft.com/office/drawing/2014/main" val="3735931949"/>
                  </a:ext>
                </a:extLst>
              </a:tr>
              <a:tr h="547049">
                <a:tc>
                  <a:txBody>
                    <a:bodyPr/>
                    <a:lstStyle/>
                    <a:p>
                      <a:r>
                        <a:rPr lang="es-ES" dirty="0"/>
                        <a:t>El D. Civil es un derecho común.</a:t>
                      </a:r>
                      <a:endParaRPr lang="en-US" dirty="0"/>
                    </a:p>
                  </a:txBody>
                  <a:tcPr/>
                </a:tc>
                <a:tc>
                  <a:txBody>
                    <a:bodyPr/>
                    <a:lstStyle/>
                    <a:p>
                      <a:r>
                        <a:rPr lang="es-ES" dirty="0"/>
                        <a:t>El D. Mercantil es un derecho especial.</a:t>
                      </a:r>
                      <a:endParaRPr lang="en-US" dirty="0"/>
                    </a:p>
                  </a:txBody>
                  <a:tcPr/>
                </a:tc>
                <a:extLst>
                  <a:ext uri="{0D108BD9-81ED-4DB2-BD59-A6C34878D82A}">
                    <a16:rowId xmlns:a16="http://schemas.microsoft.com/office/drawing/2014/main" val="693609668"/>
                  </a:ext>
                </a:extLst>
              </a:tr>
              <a:tr h="681960">
                <a:tc>
                  <a:txBody>
                    <a:bodyPr/>
                    <a:lstStyle/>
                    <a:p>
                      <a:r>
                        <a:rPr lang="es-ES" dirty="0"/>
                        <a:t>El D. Civil es eminentemente formalista.</a:t>
                      </a:r>
                      <a:endParaRPr lang="en-US" dirty="0"/>
                    </a:p>
                  </a:txBody>
                  <a:tcPr/>
                </a:tc>
                <a:tc>
                  <a:txBody>
                    <a:bodyPr/>
                    <a:lstStyle/>
                    <a:p>
                      <a:r>
                        <a:rPr lang="es-ES" dirty="0"/>
                        <a:t>El Derecho Mercantil es anti – formalista, salvo norma en contrario.</a:t>
                      </a:r>
                      <a:endParaRPr lang="en-US" dirty="0"/>
                    </a:p>
                  </a:txBody>
                  <a:tcPr/>
                </a:tc>
                <a:extLst>
                  <a:ext uri="{0D108BD9-81ED-4DB2-BD59-A6C34878D82A}">
                    <a16:rowId xmlns:a16="http://schemas.microsoft.com/office/drawing/2014/main" val="1311258176"/>
                  </a:ext>
                </a:extLst>
              </a:tr>
              <a:tr h="547049">
                <a:tc>
                  <a:txBody>
                    <a:bodyPr/>
                    <a:lstStyle/>
                    <a:p>
                      <a:r>
                        <a:rPr lang="es-ES" dirty="0"/>
                        <a:t>Se desarrollan en el ámbito del D. Privado. </a:t>
                      </a:r>
                      <a:endParaRPr lang="en-US" dirty="0"/>
                    </a:p>
                  </a:txBody>
                  <a:tcPr/>
                </a:tc>
                <a:tc>
                  <a:txBody>
                    <a:bodyPr/>
                    <a:lstStyle/>
                    <a:p>
                      <a:r>
                        <a:rPr lang="es-ES" dirty="0"/>
                        <a:t>Se desarrollan en el ámbito del D. Privado. </a:t>
                      </a:r>
                      <a:endParaRPr lang="en-US" dirty="0"/>
                    </a:p>
                  </a:txBody>
                  <a:tcPr/>
                </a:tc>
                <a:extLst>
                  <a:ext uri="{0D108BD9-81ED-4DB2-BD59-A6C34878D82A}">
                    <a16:rowId xmlns:a16="http://schemas.microsoft.com/office/drawing/2014/main" val="500532676"/>
                  </a:ext>
                </a:extLst>
              </a:tr>
              <a:tr h="954690">
                <a:tc>
                  <a:txBody>
                    <a:bodyPr/>
                    <a:lstStyle/>
                    <a:p>
                      <a:pPr algn="just"/>
                      <a:r>
                        <a:rPr lang="es-ES" dirty="0"/>
                        <a:t>Se rigen por el Principio de Autonomía de la voluntad.</a:t>
                      </a:r>
                      <a:endParaRPr lang="en-US" dirty="0"/>
                    </a:p>
                  </a:txBody>
                  <a:tcPr/>
                </a:tc>
                <a:tc>
                  <a:txBody>
                    <a:bodyPr/>
                    <a:lstStyle/>
                    <a:p>
                      <a:pPr algn="just"/>
                      <a:r>
                        <a:rPr lang="es-ES" dirty="0"/>
                        <a:t>Se rigen por el Principio de Autonomía de la voluntad.</a:t>
                      </a:r>
                      <a:endParaRPr lang="en-US" dirty="0"/>
                    </a:p>
                  </a:txBody>
                  <a:tcPr/>
                </a:tc>
                <a:extLst>
                  <a:ext uri="{0D108BD9-81ED-4DB2-BD59-A6C34878D82A}">
                    <a16:rowId xmlns:a16="http://schemas.microsoft.com/office/drawing/2014/main" val="1123700774"/>
                  </a:ext>
                </a:extLst>
              </a:tr>
            </a:tbl>
          </a:graphicData>
        </a:graphic>
      </p:graphicFrame>
    </p:spTree>
    <p:extLst>
      <p:ext uri="{BB962C8B-B14F-4D97-AF65-F5344CB8AC3E}">
        <p14:creationId xmlns:p14="http://schemas.microsoft.com/office/powerpoint/2010/main" val="240519660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53C34AE-FAD6-4000-97D2-735D2245DD0F}"/>
              </a:ext>
            </a:extLst>
          </p:cNvPr>
          <p:cNvSpPr>
            <a:spLocks noGrp="1"/>
          </p:cNvSpPr>
          <p:nvPr>
            <p:ph type="title"/>
          </p:nvPr>
        </p:nvSpPr>
        <p:spPr>
          <a:xfrm>
            <a:off x="1097280" y="988906"/>
            <a:ext cx="10058400" cy="748454"/>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4"/>
          </a:lnRef>
          <a:fillRef idx="3">
            <a:schemeClr val="accent4"/>
          </a:fillRef>
          <a:effectRef idx="2">
            <a:schemeClr val="accent4"/>
          </a:effectRef>
          <a:fontRef idx="minor">
            <a:schemeClr val="lt1"/>
          </a:fontRef>
        </p:style>
        <p:txBody>
          <a:bodyPr>
            <a:normAutofit fontScale="90000"/>
          </a:bodyPr>
          <a:lstStyle/>
          <a:p>
            <a:pPr algn="ctr"/>
            <a:r>
              <a:rPr lang="es-ES" u="sng" dirty="0">
                <a:effectLst>
                  <a:outerShdw blurRad="38100" dist="38100" dir="2700000" algn="tl">
                    <a:srgbClr val="000000">
                      <a:alpha val="43137"/>
                    </a:srgbClr>
                  </a:outerShdw>
                </a:effectLst>
              </a:rPr>
              <a:t>Contenido del derecho civil y mercantil:</a:t>
            </a:r>
            <a:endParaRPr lang="en-US" u="sng"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12B5EFF6-9FD6-4484-A680-7A4F66DA82D2}"/>
              </a:ext>
            </a:extLst>
          </p:cNvPr>
          <p:cNvSpPr>
            <a:spLocks noGrp="1"/>
          </p:cNvSpPr>
          <p:nvPr>
            <p:ph sz="half" idx="1"/>
          </p:nvPr>
        </p:nvSpPr>
        <p:spPr>
          <a:xfrm>
            <a:off x="720351" y="2237222"/>
            <a:ext cx="4596722" cy="3257050"/>
          </a:xfrm>
        </p:spPr>
        <p:txBody>
          <a:bodyPr/>
          <a:lstStyle/>
          <a:p>
            <a:pPr algn="just"/>
            <a:r>
              <a:rPr lang="es-ES" b="1" u="sng" dirty="0">
                <a:solidFill>
                  <a:schemeClr val="accent4">
                    <a:lumMod val="75000"/>
                  </a:schemeClr>
                </a:solidFill>
                <a:effectLst>
                  <a:outerShdw blurRad="38100" dist="38100" dir="2700000" algn="tl">
                    <a:srgbClr val="000000">
                      <a:alpha val="43137"/>
                    </a:srgbClr>
                  </a:outerShdw>
                </a:effectLst>
              </a:rPr>
              <a:t>Civil:</a:t>
            </a:r>
            <a:r>
              <a:rPr lang="es-ES" dirty="0"/>
              <a:t> Es el derecho común, atribuye facultades personalísimas a los sujetos, regula relaciones jurídicas entre particulares. Es un derecho natural de la persona. </a:t>
            </a:r>
          </a:p>
          <a:p>
            <a:pPr algn="just"/>
            <a:endParaRPr lang="es-ES" dirty="0"/>
          </a:p>
          <a:p>
            <a:pPr algn="just"/>
            <a:endParaRPr lang="es-ES" dirty="0"/>
          </a:p>
          <a:p>
            <a:pPr algn="just"/>
            <a:endParaRPr lang="es-ES" dirty="0"/>
          </a:p>
          <a:p>
            <a:pPr algn="just"/>
            <a:endParaRPr lang="en-US" dirty="0"/>
          </a:p>
        </p:txBody>
      </p:sp>
      <p:sp>
        <p:nvSpPr>
          <p:cNvPr id="4" name="Marcador de contenido 3">
            <a:extLst>
              <a:ext uri="{FF2B5EF4-FFF2-40B4-BE49-F238E27FC236}">
                <a16:creationId xmlns:a16="http://schemas.microsoft.com/office/drawing/2014/main" id="{783E3191-41AF-4FCD-AAC2-CA2654D57FE6}"/>
              </a:ext>
            </a:extLst>
          </p:cNvPr>
          <p:cNvSpPr>
            <a:spLocks noGrp="1"/>
          </p:cNvSpPr>
          <p:nvPr>
            <p:ph sz="half" idx="2"/>
          </p:nvPr>
        </p:nvSpPr>
        <p:spPr>
          <a:xfrm>
            <a:off x="6578593" y="2357951"/>
            <a:ext cx="4639736" cy="3748194"/>
          </a:xfrm>
        </p:spPr>
        <p:txBody>
          <a:bodyPr/>
          <a:lstStyle/>
          <a:p>
            <a:pPr algn="just"/>
            <a:r>
              <a:rPr lang="es-ES" b="1" u="sng" dirty="0">
                <a:solidFill>
                  <a:schemeClr val="accent4">
                    <a:lumMod val="75000"/>
                  </a:schemeClr>
                </a:solidFill>
                <a:effectLst>
                  <a:outerShdw blurRad="38100" dist="38100" dir="2700000" algn="tl">
                    <a:srgbClr val="000000">
                      <a:alpha val="43137"/>
                    </a:srgbClr>
                  </a:outerShdw>
                </a:effectLst>
              </a:rPr>
              <a:t>Mercantil:</a:t>
            </a:r>
            <a:r>
              <a:rPr lang="es-ES" dirty="0"/>
              <a:t> Es un derecho especial aplicable al tráfico mercantil.</a:t>
            </a:r>
          </a:p>
          <a:p>
            <a:pPr algn="just"/>
            <a:endParaRPr lang="es-ES" dirty="0"/>
          </a:p>
          <a:p>
            <a:pPr algn="just"/>
            <a:endParaRPr lang="es-ES" dirty="0"/>
          </a:p>
          <a:p>
            <a:pPr algn="just"/>
            <a:endParaRPr lang="es-ES" dirty="0"/>
          </a:p>
          <a:p>
            <a:pPr algn="just"/>
            <a:endParaRPr lang="es-ES" dirty="0"/>
          </a:p>
          <a:p>
            <a:pPr algn="just"/>
            <a:endParaRPr lang="es-ES" dirty="0"/>
          </a:p>
          <a:p>
            <a:pPr algn="just"/>
            <a:endParaRPr lang="es-ES" dirty="0"/>
          </a:p>
          <a:p>
            <a:pPr algn="just"/>
            <a:endParaRPr lang="en-US" dirty="0"/>
          </a:p>
        </p:txBody>
      </p:sp>
      <p:pic>
        <p:nvPicPr>
          <p:cNvPr id="1026" name="Picture 2" descr="Abogados en derecho civil: el derecho privado e individual">
            <a:extLst>
              <a:ext uri="{FF2B5EF4-FFF2-40B4-BE49-F238E27FC236}">
                <a16:creationId xmlns:a16="http://schemas.microsoft.com/office/drawing/2014/main" id="{0F899729-0663-4863-AC90-BE0709BCEF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0391" y="3994997"/>
            <a:ext cx="2736642" cy="159102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erecho Comercial - Defensa Migrantes">
            <a:extLst>
              <a:ext uri="{FF2B5EF4-FFF2-40B4-BE49-F238E27FC236}">
                <a16:creationId xmlns:a16="http://schemas.microsoft.com/office/drawing/2014/main" id="{AC3C0C8A-56A8-4A28-B8FC-666C3C2BBB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3986" y="3979797"/>
            <a:ext cx="3028950" cy="1514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751258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4AF30B8-8D0E-4D7E-B3E4-C240E23EDCAE}"/>
              </a:ext>
            </a:extLst>
          </p:cNvPr>
          <p:cNvSpPr>
            <a:spLocks noGrp="1"/>
          </p:cNvSpPr>
          <p:nvPr>
            <p:ph type="title"/>
          </p:nvPr>
        </p:nvSpPr>
        <p:spPr>
          <a:xfrm>
            <a:off x="1097280" y="411480"/>
            <a:ext cx="10058400" cy="132588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6"/>
          </a:lnRef>
          <a:fillRef idx="3">
            <a:schemeClr val="accent6"/>
          </a:fillRef>
          <a:effectRef idx="2">
            <a:schemeClr val="accent6"/>
          </a:effectRef>
          <a:fontRef idx="minor">
            <a:schemeClr val="lt1"/>
          </a:fontRef>
        </p:style>
        <p:txBody>
          <a:bodyPr>
            <a:normAutofit fontScale="90000"/>
          </a:bodyPr>
          <a:lstStyle/>
          <a:p>
            <a:pPr algn="ctr"/>
            <a:r>
              <a:rPr lang="es-ES" u="sng" dirty="0">
                <a:effectLst>
                  <a:outerShdw blurRad="38100" dist="38100" dir="2700000" algn="tl">
                    <a:srgbClr val="000000">
                      <a:alpha val="43137"/>
                    </a:srgbClr>
                  </a:outerShdw>
                </a:effectLst>
              </a:rPr>
              <a:t>Principios en común  del derecho civil y mercantil:</a:t>
            </a:r>
            <a:endParaRPr lang="en-US" u="sng"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24C67F71-4894-4E50-B82A-CE658364AC37}"/>
              </a:ext>
            </a:extLst>
          </p:cNvPr>
          <p:cNvSpPr>
            <a:spLocks noGrp="1"/>
          </p:cNvSpPr>
          <p:nvPr>
            <p:ph sz="half" idx="1"/>
          </p:nvPr>
        </p:nvSpPr>
        <p:spPr>
          <a:xfrm>
            <a:off x="1097280" y="2373646"/>
            <a:ext cx="4639736" cy="3748193"/>
          </a:xfrm>
        </p:spPr>
        <p:txBody>
          <a:bodyPr/>
          <a:lstStyle/>
          <a:p>
            <a:pPr algn="just"/>
            <a:r>
              <a:rPr lang="es-ES" dirty="0"/>
              <a:t>Principio de Autonomía de la Voluntad. </a:t>
            </a:r>
          </a:p>
          <a:p>
            <a:pPr algn="just"/>
            <a:r>
              <a:rPr lang="es-ES" dirty="0"/>
              <a:t>Principio de Buena Fe. </a:t>
            </a:r>
          </a:p>
          <a:p>
            <a:pPr algn="just"/>
            <a:r>
              <a:rPr lang="es-ES" dirty="0"/>
              <a:t>Principio de Mínima Intervención Estatal.</a:t>
            </a:r>
          </a:p>
          <a:p>
            <a:pPr algn="just"/>
            <a:r>
              <a:rPr lang="es-ES" dirty="0"/>
              <a:t>Principio de Razonabilidad y Proporcionalidad de los Actos .</a:t>
            </a:r>
          </a:p>
          <a:p>
            <a:pPr algn="just"/>
            <a:r>
              <a:rPr lang="es-ES" dirty="0"/>
              <a:t>Principio de Taxatividad de la Cláusulas.  </a:t>
            </a:r>
          </a:p>
          <a:p>
            <a:pPr algn="just"/>
            <a:r>
              <a:rPr lang="es-ES" dirty="0"/>
              <a:t>Principio de que los contratos son ley entre las partes.</a:t>
            </a:r>
            <a:endParaRPr lang="en-US" dirty="0"/>
          </a:p>
        </p:txBody>
      </p:sp>
      <p:pic>
        <p:nvPicPr>
          <p:cNvPr id="5" name="Marcador de contenido 4">
            <a:extLst>
              <a:ext uri="{FF2B5EF4-FFF2-40B4-BE49-F238E27FC236}">
                <a16:creationId xmlns:a16="http://schemas.microsoft.com/office/drawing/2014/main" id="{77C032B8-E5C0-4343-9D10-26E98A8C50FF}"/>
              </a:ext>
            </a:extLst>
          </p:cNvPr>
          <p:cNvPicPr>
            <a:picLocks noGrp="1" noChangeAspect="1"/>
          </p:cNvPicPr>
          <p:nvPr>
            <p:ph sz="half" idx="2"/>
          </p:nvPr>
        </p:nvPicPr>
        <p:blipFill>
          <a:blip r:embed="rId2"/>
          <a:stretch>
            <a:fillRect/>
          </a:stretch>
        </p:blipFill>
        <p:spPr>
          <a:xfrm>
            <a:off x="7688263" y="2120900"/>
            <a:ext cx="2232977" cy="3937439"/>
          </a:xfrm>
          <a:prstGeom prst="rect">
            <a:avLst/>
          </a:prstGeom>
        </p:spPr>
      </p:pic>
    </p:spTree>
    <p:extLst>
      <p:ext uri="{BB962C8B-B14F-4D97-AF65-F5344CB8AC3E}">
        <p14:creationId xmlns:p14="http://schemas.microsoft.com/office/powerpoint/2010/main" val="90846383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descr="Imagen que contiene edificio, hombre, tabla, frente&#10;&#10;Descripción generada automáticamente">
            <a:extLst>
              <a:ext uri="{FF2B5EF4-FFF2-40B4-BE49-F238E27FC236}">
                <a16:creationId xmlns:a16="http://schemas.microsoft.com/office/drawing/2014/main" id="{5F0A172E-FC68-4E27-A33C-A745B3CAD979}"/>
              </a:ext>
            </a:extLst>
          </p:cNvPr>
          <p:cNvPicPr>
            <a:picLocks noGrp="1" noChangeAspect="1"/>
          </p:cNvPicPr>
          <p:nvPr>
            <p:ph type="pic" sz="quarter" idx="13"/>
          </p:nvPr>
        </p:nvPicPr>
        <p:blipFill rotWithShape="1">
          <a:blip r:embed="rId2"/>
          <a:srcRect b="11857"/>
          <a:stretch/>
        </p:blipFill>
        <p:spPr>
          <a:xfrm>
            <a:off x="20" y="10"/>
            <a:ext cx="6311880" cy="6857990"/>
          </a:xfrm>
          <a:prstGeom prst="rect">
            <a:avLst/>
          </a:prstGeom>
          <a:noFill/>
        </p:spPr>
      </p:pic>
      <p:sp>
        <p:nvSpPr>
          <p:cNvPr id="2" name="Título 1">
            <a:extLst>
              <a:ext uri="{FF2B5EF4-FFF2-40B4-BE49-F238E27FC236}">
                <a16:creationId xmlns:a16="http://schemas.microsoft.com/office/drawing/2014/main" id="{1BDF393D-F871-4C05-B576-29527D4503A7}"/>
              </a:ext>
            </a:extLst>
          </p:cNvPr>
          <p:cNvSpPr>
            <a:spLocks noGrp="1"/>
          </p:cNvSpPr>
          <p:nvPr>
            <p:ph type="ctrTitle"/>
          </p:nvPr>
        </p:nvSpPr>
        <p:spPr>
          <a:xfrm>
            <a:off x="6629400" y="1069848"/>
            <a:ext cx="4526280" cy="2564892"/>
          </a:xfrm>
          <a:scene3d>
            <a:camera prst="orthographicFront">
              <a:rot lat="0" lon="0" rev="0"/>
            </a:camera>
            <a:lightRig rig="soft" dir="t">
              <a:rot lat="0" lon="0" rev="0"/>
            </a:lightRig>
          </a:scene3d>
        </p:spPr>
        <p:style>
          <a:lnRef idx="1">
            <a:schemeClr val="dk1"/>
          </a:lnRef>
          <a:fillRef idx="2">
            <a:schemeClr val="dk1"/>
          </a:fillRef>
          <a:effectRef idx="1">
            <a:schemeClr val="dk1"/>
          </a:effectRef>
          <a:fontRef idx="minor">
            <a:schemeClr val="dk1"/>
          </a:fontRef>
        </p:style>
        <p:txBody>
          <a:bodyPr anchor="b">
            <a:normAutofit/>
          </a:bodyPr>
          <a:lstStyle/>
          <a:p>
            <a:pPr algn="ctr"/>
            <a:r>
              <a:rPr lang="es-ES" u="sng" dirty="0">
                <a:effectLst>
                  <a:outerShdw blurRad="38100" dist="38100" dir="2700000" algn="tl">
                    <a:srgbClr val="000000">
                      <a:alpha val="43137"/>
                    </a:srgbClr>
                  </a:outerShdw>
                </a:effectLst>
              </a:rPr>
              <a:t>Principios propios del derecho civil:</a:t>
            </a:r>
            <a:endParaRPr lang="en-US" u="sng" dirty="0">
              <a:effectLst>
                <a:outerShdw blurRad="38100" dist="38100" dir="2700000" algn="tl">
                  <a:srgbClr val="000000">
                    <a:alpha val="43137"/>
                  </a:srgbClr>
                </a:outerShdw>
              </a:effectLst>
            </a:endParaRPr>
          </a:p>
        </p:txBody>
      </p:sp>
      <p:sp>
        <p:nvSpPr>
          <p:cNvPr id="4" name="Marcador de contenido 3">
            <a:extLst>
              <a:ext uri="{FF2B5EF4-FFF2-40B4-BE49-F238E27FC236}">
                <a16:creationId xmlns:a16="http://schemas.microsoft.com/office/drawing/2014/main" id="{48CF625D-77C3-4F19-A2F8-355D11CAA07E}"/>
              </a:ext>
            </a:extLst>
          </p:cNvPr>
          <p:cNvSpPr>
            <a:spLocks noGrp="1"/>
          </p:cNvSpPr>
          <p:nvPr>
            <p:ph type="subTitle" idx="1"/>
          </p:nvPr>
        </p:nvSpPr>
        <p:spPr>
          <a:xfrm>
            <a:off x="6629400" y="4452443"/>
            <a:ext cx="4526280" cy="1279652"/>
          </a:xfrm>
        </p:spPr>
        <p:txBody>
          <a:bodyPr>
            <a:normAutofit/>
          </a:bodyPr>
          <a:lstStyle/>
          <a:p>
            <a:pPr algn="just">
              <a:lnSpc>
                <a:spcPct val="90000"/>
              </a:lnSpc>
            </a:pPr>
            <a:r>
              <a:rPr lang="es-ES" sz="1700" dirty="0"/>
              <a:t>Principio de la Formalidad de los Actos. </a:t>
            </a:r>
          </a:p>
          <a:p>
            <a:pPr algn="just">
              <a:lnSpc>
                <a:spcPct val="90000"/>
              </a:lnSpc>
            </a:pPr>
            <a:r>
              <a:rPr lang="es-ES" sz="1700" dirty="0"/>
              <a:t>La capacidad de actuar se presume.</a:t>
            </a:r>
            <a:endParaRPr lang="en-US" sz="1700" dirty="0"/>
          </a:p>
        </p:txBody>
      </p:sp>
    </p:spTree>
    <p:extLst>
      <p:ext uri="{BB962C8B-B14F-4D97-AF65-F5344CB8AC3E}">
        <p14:creationId xmlns:p14="http://schemas.microsoft.com/office/powerpoint/2010/main" val="220024180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67DC0AE-3610-4BB7-8FB6-49ABCD371408}"/>
              </a:ext>
            </a:extLst>
          </p:cNvPr>
          <p:cNvSpPr>
            <a:spLocks noGrp="1"/>
          </p:cNvSpPr>
          <p:nvPr>
            <p:ph type="title"/>
          </p:nvPr>
        </p:nvSpPr>
        <p:spPr>
          <a:xfrm>
            <a:off x="1092200" y="786383"/>
            <a:ext cx="3068833" cy="2093975"/>
          </a:xfrm>
          <a:scene3d>
            <a:camera prst="orthographicFront">
              <a:rot lat="0" lon="0" rev="0"/>
            </a:camera>
            <a:lightRig rig="soft" dir="t">
              <a:rot lat="0" lon="0" rev="0"/>
            </a:lightRig>
          </a:scene3d>
        </p:spPr>
        <p:style>
          <a:lnRef idx="0">
            <a:schemeClr val="accent5"/>
          </a:lnRef>
          <a:fillRef idx="3">
            <a:schemeClr val="accent5"/>
          </a:fillRef>
          <a:effectRef idx="3">
            <a:schemeClr val="accent5"/>
          </a:effectRef>
          <a:fontRef idx="minor">
            <a:schemeClr val="lt1"/>
          </a:fontRef>
        </p:style>
        <p:txBody>
          <a:bodyPr anchor="b">
            <a:normAutofit/>
          </a:bodyPr>
          <a:lstStyle/>
          <a:p>
            <a:r>
              <a:rPr lang="es-ES" u="sng" dirty="0">
                <a:effectLst>
                  <a:outerShdw blurRad="38100" dist="38100" dir="2700000" algn="tl">
                    <a:srgbClr val="000000">
                      <a:alpha val="43137"/>
                    </a:srgbClr>
                  </a:outerShdw>
                </a:effectLst>
              </a:rPr>
              <a:t>Principios propios del derecho mercantil:</a:t>
            </a:r>
            <a:endParaRPr lang="en-US" u="sng">
              <a:effectLst>
                <a:outerShdw blurRad="38100" dist="38100" dir="2700000" algn="tl">
                  <a:srgbClr val="000000">
                    <a:alpha val="43137"/>
                  </a:srgbClr>
                </a:outerShdw>
              </a:effectLst>
            </a:endParaRPr>
          </a:p>
        </p:txBody>
      </p:sp>
      <p:pic>
        <p:nvPicPr>
          <p:cNvPr id="5" name="Marcador de contenido 4" descr="Imagen que contiene tabla, alimentos&#10;&#10;Descripción generada automáticamente">
            <a:extLst>
              <a:ext uri="{FF2B5EF4-FFF2-40B4-BE49-F238E27FC236}">
                <a16:creationId xmlns:a16="http://schemas.microsoft.com/office/drawing/2014/main" id="{8C596936-DF64-4A2C-BCCC-69EAF7227F9C}"/>
              </a:ext>
            </a:extLst>
          </p:cNvPr>
          <p:cNvPicPr>
            <a:picLocks noGrp="1" noChangeAspect="1"/>
          </p:cNvPicPr>
          <p:nvPr>
            <p:ph idx="1"/>
          </p:nvPr>
        </p:nvPicPr>
        <p:blipFill rotWithShape="1">
          <a:blip r:embed="rId2"/>
          <a:srcRect t="12309" r="1" b="2484"/>
          <a:stretch/>
        </p:blipFill>
        <p:spPr>
          <a:xfrm>
            <a:off x="5458984" y="812800"/>
            <a:ext cx="5713841" cy="4868609"/>
          </a:xfrm>
          <a:prstGeom prst="rect">
            <a:avLst/>
          </a:prstGeom>
          <a:noFill/>
        </p:spPr>
      </p:pic>
      <p:sp>
        <p:nvSpPr>
          <p:cNvPr id="3" name="Marcador de contenido 2">
            <a:extLst>
              <a:ext uri="{FF2B5EF4-FFF2-40B4-BE49-F238E27FC236}">
                <a16:creationId xmlns:a16="http://schemas.microsoft.com/office/drawing/2014/main" id="{7A74884E-CDF4-4C46-95FE-896D36035E5A}"/>
              </a:ext>
            </a:extLst>
          </p:cNvPr>
          <p:cNvSpPr>
            <a:spLocks noGrp="1"/>
          </p:cNvSpPr>
          <p:nvPr>
            <p:ph type="body" sz="half" idx="2"/>
          </p:nvPr>
        </p:nvSpPr>
        <p:spPr>
          <a:xfrm>
            <a:off x="304801" y="3043050"/>
            <a:ext cx="3856232" cy="2638359"/>
          </a:xfrm>
        </p:spPr>
        <p:txBody>
          <a:bodyPr>
            <a:normAutofit/>
          </a:bodyPr>
          <a:lstStyle/>
          <a:p>
            <a:pPr algn="just">
              <a:lnSpc>
                <a:spcPct val="90000"/>
              </a:lnSpc>
            </a:pPr>
            <a:r>
              <a:rPr lang="es-ES" dirty="0"/>
              <a:t>Principio de Internacionalización. </a:t>
            </a:r>
          </a:p>
          <a:p>
            <a:pPr algn="just">
              <a:lnSpc>
                <a:spcPct val="90000"/>
              </a:lnSpc>
            </a:pPr>
            <a:r>
              <a:rPr lang="es-ES" dirty="0"/>
              <a:t>Principio del Profesionalismo o Habitualidad de los Sujetos .</a:t>
            </a:r>
          </a:p>
          <a:p>
            <a:pPr algn="just">
              <a:lnSpc>
                <a:spcPct val="90000"/>
              </a:lnSpc>
            </a:pPr>
            <a:r>
              <a:rPr lang="es-ES" dirty="0"/>
              <a:t>La capacidad se presume.</a:t>
            </a:r>
          </a:p>
          <a:p>
            <a:pPr algn="just">
              <a:lnSpc>
                <a:spcPct val="90000"/>
              </a:lnSpc>
            </a:pPr>
            <a:r>
              <a:rPr lang="es-ES" dirty="0"/>
              <a:t>Principio Consuetudinario .</a:t>
            </a:r>
          </a:p>
          <a:p>
            <a:pPr algn="just">
              <a:lnSpc>
                <a:spcPct val="90000"/>
              </a:lnSpc>
            </a:pPr>
            <a:r>
              <a:rPr lang="es-ES" dirty="0"/>
              <a:t>Actos caracterizados por la rápida circulación</a:t>
            </a:r>
            <a:endParaRPr lang="en-US" dirty="0"/>
          </a:p>
        </p:txBody>
      </p:sp>
    </p:spTree>
    <p:extLst>
      <p:ext uri="{BB962C8B-B14F-4D97-AF65-F5344CB8AC3E}">
        <p14:creationId xmlns:p14="http://schemas.microsoft.com/office/powerpoint/2010/main" val="198552429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1131C6-6CEA-4196-A3B6-619EB80F796B}"/>
              </a:ext>
            </a:extLst>
          </p:cNvPr>
          <p:cNvSpPr>
            <a:spLocks noGrp="1"/>
          </p:cNvSpPr>
          <p:nvPr>
            <p:ph type="title"/>
          </p:nvPr>
        </p:nvSpPr>
        <p:spPr>
          <a:solidFill>
            <a:srgbClr val="A5002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6"/>
          </a:lnRef>
          <a:fillRef idx="3">
            <a:schemeClr val="accent6"/>
          </a:fillRef>
          <a:effectRef idx="3">
            <a:schemeClr val="accent6"/>
          </a:effectRef>
          <a:fontRef idx="minor">
            <a:schemeClr val="lt1"/>
          </a:fontRef>
        </p:style>
        <p:txBody>
          <a:bodyPr/>
          <a:lstStyle/>
          <a:p>
            <a:pPr algn="ctr"/>
            <a:r>
              <a:rPr lang="en-US" u="sng" dirty="0">
                <a:effectLst>
                  <a:outerShdw blurRad="38100" dist="38100" dir="2700000" algn="tl">
                    <a:srgbClr val="000000">
                      <a:alpha val="43137"/>
                    </a:srgbClr>
                  </a:outerShdw>
                </a:effectLst>
              </a:rPr>
              <a:t>DISTINCION ENTRE DERECHO PUBLICO DERECHO PRIVADO</a:t>
            </a:r>
          </a:p>
        </p:txBody>
      </p:sp>
      <p:sp>
        <p:nvSpPr>
          <p:cNvPr id="3" name="Marcador de contenido 2">
            <a:extLst>
              <a:ext uri="{FF2B5EF4-FFF2-40B4-BE49-F238E27FC236}">
                <a16:creationId xmlns:a16="http://schemas.microsoft.com/office/drawing/2014/main" id="{315F2EDF-1112-409C-B170-26B690F55733}"/>
              </a:ext>
            </a:extLst>
          </p:cNvPr>
          <p:cNvSpPr>
            <a:spLocks noGrp="1"/>
          </p:cNvSpPr>
          <p:nvPr>
            <p:ph idx="1"/>
          </p:nvPr>
        </p:nvSpPr>
        <p:spPr>
          <a:xfrm>
            <a:off x="1216548" y="2108201"/>
            <a:ext cx="6555852" cy="4246879"/>
          </a:xfrm>
        </p:spPr>
        <p:txBody>
          <a:bodyPr>
            <a:normAutofit fontScale="92500" lnSpcReduction="10000"/>
          </a:bodyPr>
          <a:lstStyle/>
          <a:p>
            <a:pPr algn="just"/>
            <a:r>
              <a:rPr lang="es-ES" sz="2400" u="sng" dirty="0">
                <a:solidFill>
                  <a:srgbClr val="FF3399"/>
                </a:solidFill>
                <a:effectLst>
                  <a:outerShdw blurRad="38100" dist="38100" dir="2700000" algn="tl">
                    <a:srgbClr val="000000">
                      <a:alpha val="43137"/>
                    </a:srgbClr>
                  </a:outerShdw>
                </a:effectLst>
              </a:rPr>
              <a:t>Importancia:</a:t>
            </a:r>
          </a:p>
          <a:p>
            <a:pPr algn="just"/>
            <a:r>
              <a:rPr lang="es-ES" sz="2400" dirty="0"/>
              <a:t> En la práctica y vida cotidiana se dan situaciones de derecho público como pagar un peaje, multa de tránsito, como también hay situaciones de derecho privado como vender un objeto a un sujeto privado, pagar un préstamo y demás situaciones. </a:t>
            </a:r>
          </a:p>
          <a:p>
            <a:pPr algn="just"/>
            <a:r>
              <a:rPr lang="es-ES" sz="2400" dirty="0"/>
              <a:t>La calificación del acto dependerá de las consecuencias como: </a:t>
            </a:r>
          </a:p>
          <a:p>
            <a:pPr lvl="1" algn="just"/>
            <a:r>
              <a:rPr lang="es-ES" sz="2200" dirty="0"/>
              <a:t>Régimen jurídico. </a:t>
            </a:r>
          </a:p>
          <a:p>
            <a:pPr lvl="1" algn="just"/>
            <a:r>
              <a:rPr lang="es-ES" sz="2200" dirty="0"/>
              <a:t>Competencia. </a:t>
            </a:r>
          </a:p>
          <a:p>
            <a:pPr lvl="1" algn="just"/>
            <a:r>
              <a:rPr lang="es-ES" sz="2200" dirty="0"/>
              <a:t>Controles. </a:t>
            </a:r>
          </a:p>
          <a:p>
            <a:pPr lvl="1" algn="just"/>
            <a:r>
              <a:rPr lang="es-ES" sz="2200" dirty="0"/>
              <a:t>Aplicabilidad de un sector del ordenamiento</a:t>
            </a:r>
            <a:endParaRPr lang="en-US" sz="2200" dirty="0"/>
          </a:p>
        </p:txBody>
      </p:sp>
      <p:pic>
        <p:nvPicPr>
          <p:cNvPr id="4" name="Imagen 3">
            <a:extLst>
              <a:ext uri="{FF2B5EF4-FFF2-40B4-BE49-F238E27FC236}">
                <a16:creationId xmlns:a16="http://schemas.microsoft.com/office/drawing/2014/main" id="{103B3E65-F946-4BAA-9830-E57DAA8A3674}"/>
              </a:ext>
            </a:extLst>
          </p:cNvPr>
          <p:cNvPicPr>
            <a:picLocks noChangeAspect="1"/>
          </p:cNvPicPr>
          <p:nvPr/>
        </p:nvPicPr>
        <p:blipFill>
          <a:blip r:embed="rId2"/>
          <a:stretch>
            <a:fillRect/>
          </a:stretch>
        </p:blipFill>
        <p:spPr>
          <a:xfrm>
            <a:off x="8368284" y="3086100"/>
            <a:ext cx="3475101" cy="2482215"/>
          </a:xfrm>
          <a:prstGeom prst="rect">
            <a:avLst/>
          </a:prstGeom>
        </p:spPr>
      </p:pic>
    </p:spTree>
    <p:extLst>
      <p:ext uri="{BB962C8B-B14F-4D97-AF65-F5344CB8AC3E}">
        <p14:creationId xmlns:p14="http://schemas.microsoft.com/office/powerpoint/2010/main" val="414521371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DD42DB-455E-4AE4-979F-888641A74FC5}"/>
              </a:ext>
            </a:extLst>
          </p:cNvPr>
          <p:cNvSpPr>
            <a:spLocks noGrp="1"/>
          </p:cNvSpPr>
          <p:nvPr>
            <p:ph type="title"/>
          </p:nvPr>
        </p:nvSpPr>
        <p:spPr>
          <a:xfrm>
            <a:off x="1097280" y="988908"/>
            <a:ext cx="10058400" cy="748452"/>
          </a:xfrm>
          <a:solidFill>
            <a:srgbClr val="8656AA"/>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3"/>
          </a:lnRef>
          <a:fillRef idx="3">
            <a:schemeClr val="accent3"/>
          </a:fillRef>
          <a:effectRef idx="3">
            <a:schemeClr val="accent3"/>
          </a:effectRef>
          <a:fontRef idx="minor">
            <a:schemeClr val="lt1"/>
          </a:fontRef>
        </p:style>
        <p:txBody>
          <a:bodyPr>
            <a:normAutofit fontScale="90000"/>
          </a:bodyPr>
          <a:lstStyle/>
          <a:p>
            <a:pPr algn="ctr"/>
            <a:r>
              <a:rPr lang="en-US" u="sng" dirty="0" err="1">
                <a:effectLst>
                  <a:outerShdw blurRad="38100" dist="38100" dir="2700000" algn="tl">
                    <a:srgbClr val="000000">
                      <a:alpha val="43137"/>
                    </a:srgbClr>
                  </a:outerShdw>
                </a:effectLst>
              </a:rPr>
              <a:t>Aproximación</a:t>
            </a:r>
            <a:r>
              <a:rPr lang="en-US" u="sng" dirty="0">
                <a:effectLst>
                  <a:outerShdw blurRad="38100" dist="38100" dir="2700000" algn="tl">
                    <a:srgbClr val="000000">
                      <a:alpha val="43137"/>
                    </a:srgbClr>
                  </a:outerShdw>
                </a:effectLst>
              </a:rPr>
              <a:t>: </a:t>
            </a:r>
          </a:p>
        </p:txBody>
      </p:sp>
      <p:sp>
        <p:nvSpPr>
          <p:cNvPr id="3" name="Marcador de contenido 2">
            <a:extLst>
              <a:ext uri="{FF2B5EF4-FFF2-40B4-BE49-F238E27FC236}">
                <a16:creationId xmlns:a16="http://schemas.microsoft.com/office/drawing/2014/main" id="{67C58B7C-1B4F-470B-87F6-BB61CE415D42}"/>
              </a:ext>
            </a:extLst>
          </p:cNvPr>
          <p:cNvSpPr>
            <a:spLocks noGrp="1"/>
          </p:cNvSpPr>
          <p:nvPr>
            <p:ph idx="1"/>
          </p:nvPr>
        </p:nvSpPr>
        <p:spPr>
          <a:xfrm>
            <a:off x="4086972" y="2428241"/>
            <a:ext cx="7068708" cy="3760891"/>
          </a:xfrm>
        </p:spPr>
        <p:txBody>
          <a:bodyPr>
            <a:normAutofit lnSpcReduction="10000"/>
          </a:bodyPr>
          <a:lstStyle/>
          <a:p>
            <a:pPr algn="just"/>
            <a:r>
              <a:rPr lang="es-ES" sz="2400" dirty="0"/>
              <a:t>Derecho público: Es el conjunto de normas con las cuales el Estado determina su propia estructura organizativa, impone a los ciudadanos obligaciones y prohíbe el comportamiento de ciertas conductas. </a:t>
            </a:r>
          </a:p>
          <a:p>
            <a:pPr algn="just"/>
            <a:r>
              <a:rPr lang="es-ES" sz="2400" dirty="0"/>
              <a:t>Esta constituido por el derecho constitucional, administrativo, penal y tributario. </a:t>
            </a:r>
          </a:p>
          <a:p>
            <a:pPr algn="just"/>
            <a:r>
              <a:rPr lang="es-ES" sz="2400" dirty="0"/>
              <a:t>No se pretende regular en su totalidad la vida de las personas, estas son libres de dirigirse a la satisfacción de los intereses individuales que cada uno escoja seguir. </a:t>
            </a:r>
            <a:endParaRPr lang="en-US" sz="2400" dirty="0"/>
          </a:p>
        </p:txBody>
      </p:sp>
      <p:pic>
        <p:nvPicPr>
          <p:cNvPr id="4" name="Imagen 3">
            <a:extLst>
              <a:ext uri="{FF2B5EF4-FFF2-40B4-BE49-F238E27FC236}">
                <a16:creationId xmlns:a16="http://schemas.microsoft.com/office/drawing/2014/main" id="{743120B5-F021-4C35-BF68-3D5F6814FCCB}"/>
              </a:ext>
            </a:extLst>
          </p:cNvPr>
          <p:cNvPicPr>
            <a:picLocks noChangeAspect="1"/>
          </p:cNvPicPr>
          <p:nvPr/>
        </p:nvPicPr>
        <p:blipFill>
          <a:blip r:embed="rId2"/>
          <a:stretch>
            <a:fillRect/>
          </a:stretch>
        </p:blipFill>
        <p:spPr>
          <a:xfrm>
            <a:off x="251460" y="2998469"/>
            <a:ext cx="3531870" cy="2122171"/>
          </a:xfrm>
          <a:prstGeom prst="rect">
            <a:avLst/>
          </a:prstGeom>
        </p:spPr>
      </p:pic>
    </p:spTree>
    <p:extLst>
      <p:ext uri="{BB962C8B-B14F-4D97-AF65-F5344CB8AC3E}">
        <p14:creationId xmlns:p14="http://schemas.microsoft.com/office/powerpoint/2010/main" val="393454941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64666B-B577-4AE8-BEB3-EA83E614B0D3}"/>
              </a:ext>
            </a:extLst>
          </p:cNvPr>
          <p:cNvSpPr>
            <a:spLocks noGrp="1"/>
          </p:cNvSpPr>
          <p:nvPr>
            <p:ph type="title"/>
          </p:nvPr>
        </p:nvSpPr>
        <p:spPr>
          <a:xfrm>
            <a:off x="1097280" y="988908"/>
            <a:ext cx="10058400" cy="748452"/>
          </a:xfrm>
          <a:solidFill>
            <a:schemeClr val="accent1">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3"/>
          </a:lnRef>
          <a:fillRef idx="3">
            <a:schemeClr val="accent3"/>
          </a:fillRef>
          <a:effectRef idx="3">
            <a:schemeClr val="accent3"/>
          </a:effectRef>
          <a:fontRef idx="minor">
            <a:schemeClr val="lt1"/>
          </a:fontRef>
        </p:style>
        <p:txBody>
          <a:bodyPr>
            <a:normAutofit fontScale="90000"/>
          </a:bodyPr>
          <a:lstStyle/>
          <a:p>
            <a:pPr algn="ctr"/>
            <a:r>
              <a:rPr lang="en-US" dirty="0" err="1">
                <a:effectLst>
                  <a:outerShdw blurRad="38100" dist="38100" dir="2700000" algn="tl">
                    <a:srgbClr val="000000">
                      <a:alpha val="43137"/>
                    </a:srgbClr>
                  </a:outerShdw>
                </a:effectLst>
              </a:rPr>
              <a:t>Antecedentes</a:t>
            </a:r>
            <a:endParaRPr lang="en-US" dirty="0">
              <a:effectLst>
                <a:outerShdw blurRad="38100" dist="38100" dir="2700000" algn="tl">
                  <a:srgbClr val="000000">
                    <a:alpha val="43137"/>
                  </a:srgbClr>
                </a:outerShdw>
              </a:effectLst>
            </a:endParaRPr>
          </a:p>
        </p:txBody>
      </p:sp>
      <p:graphicFrame>
        <p:nvGraphicFramePr>
          <p:cNvPr id="4" name="Tabla 4">
            <a:extLst>
              <a:ext uri="{FF2B5EF4-FFF2-40B4-BE49-F238E27FC236}">
                <a16:creationId xmlns:a16="http://schemas.microsoft.com/office/drawing/2014/main" id="{7F3DA0DF-751C-4275-9E86-73E6D9FDD144}"/>
              </a:ext>
            </a:extLst>
          </p:cNvPr>
          <p:cNvGraphicFramePr>
            <a:graphicFrameLocks noGrp="1"/>
          </p:cNvGraphicFramePr>
          <p:nvPr>
            <p:ph idx="1"/>
            <p:extLst>
              <p:ext uri="{D42A27DB-BD31-4B8C-83A1-F6EECF244321}">
                <p14:modId xmlns:p14="http://schemas.microsoft.com/office/powerpoint/2010/main" val="1188644870"/>
              </p:ext>
            </p:extLst>
          </p:nvPr>
        </p:nvGraphicFramePr>
        <p:xfrm>
          <a:off x="1216025" y="2856652"/>
          <a:ext cx="10058400" cy="2098040"/>
        </p:xfrm>
        <a:graphic>
          <a:graphicData uri="http://schemas.openxmlformats.org/drawingml/2006/table">
            <a:tbl>
              <a:tblPr firstRow="1" bandRow="1">
                <a:tableStyleId>{5C22544A-7EE6-4342-B048-85BDC9FD1C3A}</a:tableStyleId>
              </a:tblPr>
              <a:tblGrid>
                <a:gridCol w="5029200">
                  <a:extLst>
                    <a:ext uri="{9D8B030D-6E8A-4147-A177-3AD203B41FA5}">
                      <a16:colId xmlns:a16="http://schemas.microsoft.com/office/drawing/2014/main" val="2661463186"/>
                    </a:ext>
                  </a:extLst>
                </a:gridCol>
                <a:gridCol w="5029200">
                  <a:extLst>
                    <a:ext uri="{9D8B030D-6E8A-4147-A177-3AD203B41FA5}">
                      <a16:colId xmlns:a16="http://schemas.microsoft.com/office/drawing/2014/main" val="379231053"/>
                    </a:ext>
                  </a:extLst>
                </a:gridCol>
              </a:tblGrid>
              <a:tr h="1049020">
                <a:tc>
                  <a:txBody>
                    <a:bodyPr/>
                    <a:lstStyle/>
                    <a:p>
                      <a:pPr algn="ctr"/>
                      <a:endParaRPr lang="es-CR" dirty="0"/>
                    </a:p>
                    <a:p>
                      <a:pPr algn="ctr"/>
                      <a:r>
                        <a:rPr lang="en-US" sz="2800" u="sng" dirty="0">
                          <a:effectLst>
                            <a:outerShdw blurRad="38100" dist="38100" dir="2700000" algn="tl">
                              <a:srgbClr val="000000">
                                <a:alpha val="43137"/>
                              </a:srgbClr>
                            </a:outerShdw>
                          </a:effectLst>
                        </a:rPr>
                        <a:t>Derecho </a:t>
                      </a:r>
                      <a:r>
                        <a:rPr lang="en-US" sz="2800" u="sng" dirty="0" err="1">
                          <a:effectLst>
                            <a:outerShdw blurRad="38100" dist="38100" dir="2700000" algn="tl">
                              <a:srgbClr val="000000">
                                <a:alpha val="43137"/>
                              </a:srgbClr>
                            </a:outerShdw>
                          </a:effectLst>
                        </a:rPr>
                        <a:t>Público</a:t>
                      </a:r>
                      <a:endParaRPr lang="en-US" sz="2800" u="sng" dirty="0">
                        <a:effectLst>
                          <a:outerShdw blurRad="38100" dist="38100" dir="2700000" algn="tl">
                            <a:srgbClr val="000000">
                              <a:alpha val="43137"/>
                            </a:srgbClr>
                          </a:outerShdw>
                        </a:effectLst>
                      </a:endParaRPr>
                    </a:p>
                  </a:txBody>
                  <a:tcPr/>
                </a:tc>
                <a:tc>
                  <a:txBody>
                    <a:bodyPr/>
                    <a:lstStyle/>
                    <a:p>
                      <a:pPr algn="ctr"/>
                      <a:endParaRPr lang="es-CR" dirty="0"/>
                    </a:p>
                    <a:p>
                      <a:pPr algn="ctr"/>
                      <a:r>
                        <a:rPr lang="en-US" sz="2800" u="sng" dirty="0">
                          <a:effectLst>
                            <a:outerShdw blurRad="38100" dist="38100" dir="2700000" algn="tl">
                              <a:srgbClr val="000000">
                                <a:alpha val="43137"/>
                              </a:srgbClr>
                            </a:outerShdw>
                          </a:effectLst>
                        </a:rPr>
                        <a:t>Derecho Privado</a:t>
                      </a:r>
                    </a:p>
                  </a:txBody>
                  <a:tcPr/>
                </a:tc>
                <a:extLst>
                  <a:ext uri="{0D108BD9-81ED-4DB2-BD59-A6C34878D82A}">
                    <a16:rowId xmlns:a16="http://schemas.microsoft.com/office/drawing/2014/main" val="649739888"/>
                  </a:ext>
                </a:extLst>
              </a:tr>
              <a:tr h="1049020">
                <a:tc>
                  <a:txBody>
                    <a:bodyPr/>
                    <a:lstStyle/>
                    <a:p>
                      <a:endParaRPr lang="es-CR" dirty="0"/>
                    </a:p>
                    <a:p>
                      <a:pPr algn="ctr"/>
                      <a:r>
                        <a:rPr lang="en-US" sz="2400" b="1" dirty="0">
                          <a:effectLst>
                            <a:outerShdw blurRad="38100" dist="38100" dir="2700000" algn="tl">
                              <a:srgbClr val="000000">
                                <a:alpha val="43137"/>
                              </a:srgbClr>
                            </a:outerShdw>
                          </a:effectLst>
                        </a:rPr>
                        <a:t>Se </a:t>
                      </a:r>
                      <a:r>
                        <a:rPr lang="en-US" sz="2400" b="1" dirty="0" err="1">
                          <a:effectLst>
                            <a:outerShdw blurRad="38100" dist="38100" dir="2700000" algn="tl">
                              <a:srgbClr val="000000">
                                <a:alpha val="43137"/>
                              </a:srgbClr>
                            </a:outerShdw>
                          </a:effectLst>
                        </a:rPr>
                        <a:t>refiere</a:t>
                      </a:r>
                      <a:r>
                        <a:rPr lang="en-US" sz="2400" b="1" dirty="0">
                          <a:effectLst>
                            <a:outerShdw blurRad="38100" dist="38100" dir="2700000" algn="tl">
                              <a:srgbClr val="000000">
                                <a:alpha val="43137"/>
                              </a:srgbClr>
                            </a:outerShdw>
                          </a:effectLst>
                        </a:rPr>
                        <a:t> al modo de ser del Estado.</a:t>
                      </a:r>
                    </a:p>
                  </a:txBody>
                  <a:tcPr/>
                </a:tc>
                <a:tc>
                  <a:txBody>
                    <a:bodyPr/>
                    <a:lstStyle/>
                    <a:p>
                      <a:endParaRPr lang="es-CR" dirty="0"/>
                    </a:p>
                    <a:p>
                      <a:pPr algn="ctr"/>
                      <a:r>
                        <a:rPr lang="en-US" sz="2400" b="1" dirty="0">
                          <a:effectLst>
                            <a:outerShdw blurRad="38100" dist="38100" dir="2700000" algn="tl">
                              <a:srgbClr val="000000">
                                <a:alpha val="43137"/>
                              </a:srgbClr>
                            </a:outerShdw>
                          </a:effectLst>
                        </a:rPr>
                        <a:t>A la </a:t>
                      </a:r>
                      <a:r>
                        <a:rPr lang="en-US" sz="2400" b="1" dirty="0" err="1">
                          <a:effectLst>
                            <a:outerShdw blurRad="38100" dist="38100" dir="2700000" algn="tl">
                              <a:srgbClr val="000000">
                                <a:alpha val="43137"/>
                              </a:srgbClr>
                            </a:outerShdw>
                          </a:effectLst>
                        </a:rPr>
                        <a:t>utilidad</a:t>
                      </a:r>
                      <a:r>
                        <a:rPr lang="en-US" sz="2400" b="1" dirty="0">
                          <a:effectLst>
                            <a:outerShdw blurRad="38100" dist="38100" dir="2700000" algn="tl">
                              <a:srgbClr val="000000">
                                <a:alpha val="43137"/>
                              </a:srgbClr>
                            </a:outerShdw>
                          </a:effectLst>
                        </a:rPr>
                        <a:t> de los </a:t>
                      </a:r>
                      <a:r>
                        <a:rPr lang="en-US" sz="2400" b="1" dirty="0" err="1">
                          <a:effectLst>
                            <a:outerShdw blurRad="38100" dist="38100" dir="2700000" algn="tl">
                              <a:srgbClr val="000000">
                                <a:alpha val="43137"/>
                              </a:srgbClr>
                            </a:outerShdw>
                          </a:effectLst>
                        </a:rPr>
                        <a:t>particulares</a:t>
                      </a:r>
                      <a:r>
                        <a:rPr lang="en-US" sz="2400" b="1" dirty="0">
                          <a:effectLst>
                            <a:outerShdw blurRad="38100" dist="38100" dir="2700000" algn="tl">
                              <a:srgbClr val="000000">
                                <a:alpha val="43137"/>
                              </a:srgbClr>
                            </a:outerShdw>
                          </a:effectLst>
                        </a:rPr>
                        <a:t>.</a:t>
                      </a:r>
                    </a:p>
                  </a:txBody>
                  <a:tcPr/>
                </a:tc>
                <a:extLst>
                  <a:ext uri="{0D108BD9-81ED-4DB2-BD59-A6C34878D82A}">
                    <a16:rowId xmlns:a16="http://schemas.microsoft.com/office/drawing/2014/main" val="3403448986"/>
                  </a:ext>
                </a:extLst>
              </a:tr>
            </a:tbl>
          </a:graphicData>
        </a:graphic>
      </p:graphicFrame>
    </p:spTree>
    <p:extLst>
      <p:ext uri="{BB962C8B-B14F-4D97-AF65-F5344CB8AC3E}">
        <p14:creationId xmlns:p14="http://schemas.microsoft.com/office/powerpoint/2010/main" val="67547467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5956175-C399-402A-BD26-A06799AB663E}"/>
              </a:ext>
            </a:extLst>
          </p:cNvPr>
          <p:cNvSpPr>
            <a:spLocks noGrp="1"/>
          </p:cNvSpPr>
          <p:nvPr>
            <p:ph type="title"/>
          </p:nvPr>
        </p:nvSpPr>
        <p:spPr>
          <a:xfrm>
            <a:off x="1097280" y="988908"/>
            <a:ext cx="10058400" cy="748452"/>
          </a:xfrm>
          <a:solidFill>
            <a:schemeClr val="accent5">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2"/>
          </a:lnRef>
          <a:fillRef idx="3">
            <a:schemeClr val="accent2"/>
          </a:fillRef>
          <a:effectRef idx="3">
            <a:schemeClr val="accent2"/>
          </a:effectRef>
          <a:fontRef idx="minor">
            <a:schemeClr val="lt1"/>
          </a:fontRef>
        </p:style>
        <p:txBody>
          <a:bodyPr>
            <a:normAutofit fontScale="90000"/>
          </a:bodyPr>
          <a:lstStyle/>
          <a:p>
            <a:pPr algn="ctr"/>
            <a:r>
              <a:rPr lang="en-US" u="sng" dirty="0">
                <a:effectLst>
                  <a:outerShdw blurRad="38100" dist="38100" dir="2700000" algn="tl">
                    <a:srgbClr val="000000">
                      <a:alpha val="43137"/>
                    </a:srgbClr>
                  </a:outerShdw>
                </a:effectLst>
              </a:rPr>
              <a:t>Fuentes </a:t>
            </a:r>
            <a:r>
              <a:rPr lang="en-US" u="sng" dirty="0" err="1">
                <a:effectLst>
                  <a:outerShdw blurRad="38100" dist="38100" dir="2700000" algn="tl">
                    <a:srgbClr val="000000">
                      <a:alpha val="43137"/>
                    </a:srgbClr>
                  </a:outerShdw>
                </a:effectLst>
              </a:rPr>
              <a:t>complementarias</a:t>
            </a:r>
            <a:r>
              <a:rPr lang="en-US" u="sng" dirty="0">
                <a:effectLst>
                  <a:outerShdw blurRad="38100" dist="38100" dir="2700000" algn="tl">
                    <a:srgbClr val="000000">
                      <a:alpha val="43137"/>
                    </a:srgbClr>
                  </a:outerShdw>
                </a:effectLst>
              </a:rPr>
              <a:t>:</a:t>
            </a:r>
          </a:p>
        </p:txBody>
      </p:sp>
      <p:sp>
        <p:nvSpPr>
          <p:cNvPr id="3" name="Marcador de contenido 2">
            <a:extLst>
              <a:ext uri="{FF2B5EF4-FFF2-40B4-BE49-F238E27FC236}">
                <a16:creationId xmlns:a16="http://schemas.microsoft.com/office/drawing/2014/main" id="{3F58D59B-78DA-40E5-8336-D08BBFDF1C04}"/>
              </a:ext>
            </a:extLst>
          </p:cNvPr>
          <p:cNvSpPr>
            <a:spLocks noGrp="1"/>
          </p:cNvSpPr>
          <p:nvPr>
            <p:ph idx="1"/>
          </p:nvPr>
        </p:nvSpPr>
        <p:spPr>
          <a:xfrm>
            <a:off x="1097280" y="2405381"/>
            <a:ext cx="4178412" cy="3760891"/>
          </a:xfrm>
        </p:spPr>
        <p:txBody>
          <a:bodyPr>
            <a:normAutofit/>
          </a:bodyPr>
          <a:lstStyle/>
          <a:p>
            <a:pPr algn="just"/>
            <a:r>
              <a:rPr lang="es-ES" sz="2400" dirty="0"/>
              <a:t>El derecho público se rige por el principio de legalidad, es decir, todo lo que no está permitido está prohibido. </a:t>
            </a:r>
          </a:p>
          <a:p>
            <a:pPr algn="just"/>
            <a:r>
              <a:rPr lang="es-ES" sz="2400" dirty="0"/>
              <a:t>El derecho privado se rige por el principio de autonomía de la voluntad, es decir, todo lo que no está prohibido está permitido.</a:t>
            </a:r>
            <a:endParaRPr lang="en-US" sz="2400" dirty="0"/>
          </a:p>
        </p:txBody>
      </p:sp>
      <p:pic>
        <p:nvPicPr>
          <p:cNvPr id="4" name="Imagen 3">
            <a:extLst>
              <a:ext uri="{FF2B5EF4-FFF2-40B4-BE49-F238E27FC236}">
                <a16:creationId xmlns:a16="http://schemas.microsoft.com/office/drawing/2014/main" id="{9914343E-C1E4-45F0-98DE-78D08558EB08}"/>
              </a:ext>
            </a:extLst>
          </p:cNvPr>
          <p:cNvPicPr>
            <a:picLocks noChangeAspect="1"/>
          </p:cNvPicPr>
          <p:nvPr/>
        </p:nvPicPr>
        <p:blipFill>
          <a:blip r:embed="rId2"/>
          <a:stretch>
            <a:fillRect/>
          </a:stretch>
        </p:blipFill>
        <p:spPr>
          <a:xfrm>
            <a:off x="6096000" y="2816861"/>
            <a:ext cx="4956167" cy="2715260"/>
          </a:xfrm>
          <a:prstGeom prst="rect">
            <a:avLst/>
          </a:prstGeom>
        </p:spPr>
      </p:pic>
    </p:spTree>
    <p:extLst>
      <p:ext uri="{BB962C8B-B14F-4D97-AF65-F5344CB8AC3E}">
        <p14:creationId xmlns:p14="http://schemas.microsoft.com/office/powerpoint/2010/main" val="16907648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013123-461C-4373-B867-82A91418BDD6}"/>
              </a:ext>
            </a:extLst>
          </p:cNvPr>
          <p:cNvSpPr>
            <a:spLocks noGrp="1"/>
          </p:cNvSpPr>
          <p:nvPr>
            <p:ph type="title"/>
          </p:nvPr>
        </p:nvSpPr>
        <p:spPr>
          <a:xfrm>
            <a:off x="1097280" y="988908"/>
            <a:ext cx="10058400" cy="748452"/>
          </a:xfrm>
          <a:solidFill>
            <a:schemeClr val="accent3">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4"/>
          </a:lnRef>
          <a:fillRef idx="3">
            <a:schemeClr val="accent4"/>
          </a:fillRef>
          <a:effectRef idx="3">
            <a:schemeClr val="accent4"/>
          </a:effectRef>
          <a:fontRef idx="minor">
            <a:schemeClr val="lt1"/>
          </a:fontRef>
        </p:style>
        <p:txBody>
          <a:bodyPr>
            <a:normAutofit fontScale="90000"/>
          </a:bodyPr>
          <a:lstStyle/>
          <a:p>
            <a:pPr algn="ctr"/>
            <a:r>
              <a:rPr lang="es-ES" dirty="0">
                <a:effectLst>
                  <a:outerShdw blurRad="38100" dist="38100" dir="2700000" algn="tl">
                    <a:srgbClr val="000000">
                      <a:alpha val="43137"/>
                    </a:srgbClr>
                  </a:outerShdw>
                </a:effectLst>
              </a:rPr>
              <a:t>El derecho de orden público</a:t>
            </a:r>
            <a:endParaRPr lang="en-US"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34F79E51-173C-4F8D-A497-3E861AF1CB8C}"/>
              </a:ext>
            </a:extLst>
          </p:cNvPr>
          <p:cNvSpPr>
            <a:spLocks noGrp="1"/>
          </p:cNvSpPr>
          <p:nvPr>
            <p:ph idx="1"/>
          </p:nvPr>
        </p:nvSpPr>
        <p:spPr>
          <a:xfrm>
            <a:off x="6761592" y="2856652"/>
            <a:ext cx="4394088" cy="3012440"/>
          </a:xfrm>
        </p:spPr>
        <p:txBody>
          <a:bodyPr/>
          <a:lstStyle/>
          <a:p>
            <a:pPr algn="just"/>
            <a:r>
              <a:rPr lang="es-ES" dirty="0"/>
              <a:t>Normas imperativas del derecho privado. </a:t>
            </a:r>
          </a:p>
          <a:p>
            <a:pPr algn="just"/>
            <a:r>
              <a:rPr lang="es-ES" dirty="0"/>
              <a:t>No se pueden excluir por convenio entre partes. </a:t>
            </a:r>
          </a:p>
          <a:p>
            <a:pPr algn="just"/>
            <a:r>
              <a:rPr lang="es-ES" dirty="0"/>
              <a:t>Limitan la libertad de las partes en materia de derecho privado. </a:t>
            </a:r>
          </a:p>
          <a:p>
            <a:pPr algn="just"/>
            <a:r>
              <a:rPr lang="es-ES" dirty="0"/>
              <a:t>Son inderogables.</a:t>
            </a:r>
            <a:endParaRPr lang="en-US" dirty="0"/>
          </a:p>
        </p:txBody>
      </p:sp>
      <p:pic>
        <p:nvPicPr>
          <p:cNvPr id="4" name="Imagen 3">
            <a:extLst>
              <a:ext uri="{FF2B5EF4-FFF2-40B4-BE49-F238E27FC236}">
                <a16:creationId xmlns:a16="http://schemas.microsoft.com/office/drawing/2014/main" id="{637824FB-2272-4DE7-B859-2DEA3B6E3567}"/>
              </a:ext>
            </a:extLst>
          </p:cNvPr>
          <p:cNvPicPr>
            <a:picLocks noChangeAspect="1"/>
          </p:cNvPicPr>
          <p:nvPr/>
        </p:nvPicPr>
        <p:blipFill>
          <a:blip r:embed="rId2"/>
          <a:stretch>
            <a:fillRect/>
          </a:stretch>
        </p:blipFill>
        <p:spPr>
          <a:xfrm>
            <a:off x="1840231" y="2447252"/>
            <a:ext cx="3470910" cy="3896588"/>
          </a:xfrm>
          <a:prstGeom prst="rect">
            <a:avLst/>
          </a:prstGeom>
        </p:spPr>
      </p:pic>
    </p:spTree>
    <p:extLst>
      <p:ext uri="{BB962C8B-B14F-4D97-AF65-F5344CB8AC3E}">
        <p14:creationId xmlns:p14="http://schemas.microsoft.com/office/powerpoint/2010/main" val="176900175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20FF6A-49C4-4088-A1E7-A677E8923E3C}"/>
              </a:ext>
            </a:extLst>
          </p:cNvPr>
          <p:cNvSpPr>
            <a:spLocks noGrp="1"/>
          </p:cNvSpPr>
          <p:nvPr>
            <p:ph type="title"/>
          </p:nvPr>
        </p:nvSpPr>
        <p:spPr>
          <a:xfrm>
            <a:off x="1097280" y="988908"/>
            <a:ext cx="10058400" cy="7484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4"/>
          </a:lnRef>
          <a:fillRef idx="3">
            <a:schemeClr val="accent4"/>
          </a:fillRef>
          <a:effectRef idx="3">
            <a:schemeClr val="accent4"/>
          </a:effectRef>
          <a:fontRef idx="minor">
            <a:schemeClr val="lt1"/>
          </a:fontRef>
        </p:style>
        <p:txBody>
          <a:bodyPr>
            <a:normAutofit fontScale="90000"/>
          </a:bodyPr>
          <a:lstStyle/>
          <a:p>
            <a:pPr algn="ctr"/>
            <a:r>
              <a:rPr lang="en-US" u="sng" dirty="0" err="1">
                <a:effectLst>
                  <a:outerShdw blurRad="38100" dist="38100" dir="2700000" algn="tl">
                    <a:srgbClr val="000000">
                      <a:alpha val="43137"/>
                    </a:srgbClr>
                  </a:outerShdw>
                </a:effectLst>
              </a:rPr>
              <a:t>Aspectos</a:t>
            </a:r>
            <a:r>
              <a:rPr lang="en-US" u="sng" dirty="0">
                <a:effectLst>
                  <a:outerShdw blurRad="38100" dist="38100" dir="2700000" algn="tl">
                    <a:srgbClr val="000000">
                      <a:alpha val="43137"/>
                    </a:srgbClr>
                  </a:outerShdw>
                </a:effectLst>
              </a:rPr>
              <a:t> </a:t>
            </a:r>
            <a:r>
              <a:rPr lang="en-US" u="sng" dirty="0" err="1">
                <a:effectLst>
                  <a:outerShdw blurRad="38100" dist="38100" dir="2700000" algn="tl">
                    <a:srgbClr val="000000">
                      <a:alpha val="43137"/>
                    </a:srgbClr>
                  </a:outerShdw>
                </a:effectLst>
              </a:rPr>
              <a:t>teóricos</a:t>
            </a:r>
            <a:endParaRPr lang="en-US" u="sng"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E46F4010-B959-44B0-B164-FEB97FA62B19}"/>
              </a:ext>
            </a:extLst>
          </p:cNvPr>
          <p:cNvSpPr>
            <a:spLocks noGrp="1"/>
          </p:cNvSpPr>
          <p:nvPr>
            <p:ph idx="1"/>
          </p:nvPr>
        </p:nvSpPr>
        <p:spPr>
          <a:xfrm>
            <a:off x="1066800" y="2175298"/>
            <a:ext cx="10058400" cy="4320540"/>
          </a:xfrm>
        </p:spPr>
        <p:txBody>
          <a:bodyPr>
            <a:normAutofit/>
          </a:bodyPr>
          <a:lstStyle/>
          <a:p>
            <a:pPr algn="just"/>
            <a:r>
              <a:rPr lang="es-ES" sz="2400" dirty="0"/>
              <a:t>El derecho público y privado forman parte del conjunto </a:t>
            </a:r>
            <a:r>
              <a:rPr lang="es-ES" sz="2400" b="1" dirty="0">
                <a:effectLst>
                  <a:outerShdw blurRad="38100" dist="38100" dir="2700000" algn="tl">
                    <a:srgbClr val="000000">
                      <a:alpha val="43137"/>
                    </a:srgbClr>
                  </a:outerShdw>
                </a:effectLst>
              </a:rPr>
              <a:t>“ordenamiento jurídico”, </a:t>
            </a:r>
            <a:r>
              <a:rPr lang="es-ES" sz="2400" dirty="0"/>
              <a:t>por lo que cuenta con características comunes y diferentes en ciertos aspectos.</a:t>
            </a:r>
          </a:p>
          <a:p>
            <a:pPr algn="just"/>
            <a:r>
              <a:rPr lang="es-ES" sz="2400" dirty="0"/>
              <a:t> Las esferas del derecho público y privado no se encuentran aisladas, por tanto, la distinción entre derecho público y privado tienen sentido práctico por lo que ayuda a comprender el mundo jurídico para contribuir a una praxis eficaz.  Por ello los caracterizan:</a:t>
            </a:r>
          </a:p>
          <a:p>
            <a:pPr lvl="1" algn="just"/>
            <a:endParaRPr lang="es-ES" dirty="0"/>
          </a:p>
          <a:p>
            <a:pPr lvl="4" algn="just"/>
            <a:r>
              <a:rPr lang="es-ES" sz="1700" dirty="0"/>
              <a:t>Carácter unitario del Ordenamiento jurídico</a:t>
            </a:r>
          </a:p>
          <a:p>
            <a:pPr lvl="4" algn="just"/>
            <a:r>
              <a:rPr lang="es-ES" sz="1700" dirty="0"/>
              <a:t>Bipartición fundamental interna.</a:t>
            </a:r>
          </a:p>
          <a:p>
            <a:pPr lvl="4" algn="just"/>
            <a:r>
              <a:rPr lang="es-ES" sz="1700" dirty="0"/>
              <a:t>Dinamismo dialéctico</a:t>
            </a:r>
          </a:p>
          <a:p>
            <a:pPr lvl="4" algn="just"/>
            <a:endParaRPr lang="en-US" dirty="0"/>
          </a:p>
        </p:txBody>
      </p:sp>
      <p:pic>
        <p:nvPicPr>
          <p:cNvPr id="4" name="Imagen 3">
            <a:extLst>
              <a:ext uri="{FF2B5EF4-FFF2-40B4-BE49-F238E27FC236}">
                <a16:creationId xmlns:a16="http://schemas.microsoft.com/office/drawing/2014/main" id="{88C64F78-6148-4F10-80BA-866B9BB401B3}"/>
              </a:ext>
            </a:extLst>
          </p:cNvPr>
          <p:cNvPicPr>
            <a:picLocks noChangeAspect="1"/>
          </p:cNvPicPr>
          <p:nvPr/>
        </p:nvPicPr>
        <p:blipFill>
          <a:blip r:embed="rId2"/>
          <a:stretch>
            <a:fillRect/>
          </a:stretch>
        </p:blipFill>
        <p:spPr>
          <a:xfrm>
            <a:off x="6720840" y="4650986"/>
            <a:ext cx="3773805" cy="1922958"/>
          </a:xfrm>
          <a:prstGeom prst="rect">
            <a:avLst/>
          </a:prstGeom>
        </p:spPr>
      </p:pic>
    </p:spTree>
    <p:extLst>
      <p:ext uri="{BB962C8B-B14F-4D97-AF65-F5344CB8AC3E}">
        <p14:creationId xmlns:p14="http://schemas.microsoft.com/office/powerpoint/2010/main" val="281272535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75FBCF-7A68-460F-9449-02F493553C81}"/>
              </a:ext>
            </a:extLst>
          </p:cNvPr>
          <p:cNvSpPr>
            <a:spLocks noGrp="1"/>
          </p:cNvSpPr>
          <p:nvPr>
            <p:ph type="title"/>
          </p:nvPr>
        </p:nvSpPr>
        <p:spPr>
          <a:xfrm>
            <a:off x="1066800" y="4476751"/>
            <a:ext cx="10058400" cy="748452"/>
          </a:xfrm>
          <a:solidFill>
            <a:schemeClr val="tx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5"/>
          </a:lnRef>
          <a:fillRef idx="3">
            <a:schemeClr val="accent5"/>
          </a:fillRef>
          <a:effectRef idx="3">
            <a:schemeClr val="accent5"/>
          </a:effectRef>
          <a:fontRef idx="minor">
            <a:schemeClr val="lt1"/>
          </a:fontRef>
        </p:style>
        <p:txBody>
          <a:bodyPr>
            <a:normAutofit fontScale="90000"/>
          </a:bodyPr>
          <a:lstStyle/>
          <a:p>
            <a:pPr algn="ctr"/>
            <a:r>
              <a:rPr lang="en-US" u="sng" dirty="0" err="1">
                <a:effectLst>
                  <a:outerShdw blurRad="38100" dist="38100" dir="2700000" algn="tl">
                    <a:srgbClr val="000000">
                      <a:alpha val="43137"/>
                    </a:srgbClr>
                  </a:outerShdw>
                </a:effectLst>
              </a:rPr>
              <a:t>Criterios</a:t>
            </a:r>
            <a:r>
              <a:rPr lang="en-US" u="sng" dirty="0">
                <a:effectLst>
                  <a:outerShdw blurRad="38100" dist="38100" dir="2700000" algn="tl">
                    <a:srgbClr val="000000">
                      <a:alpha val="43137"/>
                    </a:srgbClr>
                  </a:outerShdw>
                </a:effectLst>
              </a:rPr>
              <a:t> de </a:t>
            </a:r>
            <a:r>
              <a:rPr lang="en-US" u="sng" dirty="0" err="1">
                <a:effectLst>
                  <a:outerShdw blurRad="38100" dist="38100" dir="2700000" algn="tl">
                    <a:srgbClr val="000000">
                      <a:alpha val="43137"/>
                    </a:srgbClr>
                  </a:outerShdw>
                </a:effectLst>
              </a:rPr>
              <a:t>distinción</a:t>
            </a:r>
            <a:r>
              <a:rPr lang="en-US" u="sng" dirty="0">
                <a:effectLst>
                  <a:outerShdw blurRad="38100" dist="38100" dir="2700000" algn="tl">
                    <a:srgbClr val="000000">
                      <a:alpha val="43137"/>
                    </a:srgbClr>
                  </a:outerShdw>
                </a:effectLst>
              </a:rPr>
              <a:t>:</a:t>
            </a:r>
          </a:p>
        </p:txBody>
      </p:sp>
      <p:pic>
        <p:nvPicPr>
          <p:cNvPr id="5" name="Imagen 4">
            <a:extLst>
              <a:ext uri="{FF2B5EF4-FFF2-40B4-BE49-F238E27FC236}">
                <a16:creationId xmlns:a16="http://schemas.microsoft.com/office/drawing/2014/main" id="{6849126B-C137-4AD1-92D9-6BD2A72E5D02}"/>
              </a:ext>
            </a:extLst>
          </p:cNvPr>
          <p:cNvPicPr>
            <a:picLocks noChangeAspect="1"/>
          </p:cNvPicPr>
          <p:nvPr/>
        </p:nvPicPr>
        <p:blipFill>
          <a:blip r:embed="rId2"/>
          <a:stretch>
            <a:fillRect/>
          </a:stretch>
        </p:blipFill>
        <p:spPr>
          <a:xfrm>
            <a:off x="3594735" y="822362"/>
            <a:ext cx="5002530" cy="3117774"/>
          </a:xfrm>
          <a:prstGeom prst="rect">
            <a:avLst/>
          </a:prstGeom>
        </p:spPr>
      </p:pic>
    </p:spTree>
    <p:extLst>
      <p:ext uri="{BB962C8B-B14F-4D97-AF65-F5344CB8AC3E}">
        <p14:creationId xmlns:p14="http://schemas.microsoft.com/office/powerpoint/2010/main" val="131315248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4F60CD-9D64-44A7-98AC-B54AB56E130F}"/>
              </a:ext>
            </a:extLst>
          </p:cNvPr>
          <p:cNvSpPr>
            <a:spLocks noGrp="1"/>
          </p:cNvSpPr>
          <p:nvPr>
            <p:ph type="title"/>
          </p:nvPr>
        </p:nvSpPr>
        <p:spPr>
          <a:xfrm>
            <a:off x="1097280" y="988908"/>
            <a:ext cx="10058400" cy="748452"/>
          </a:xfrm>
          <a:solidFill>
            <a:schemeClr val="accent2">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2"/>
          </a:lnRef>
          <a:fillRef idx="3">
            <a:schemeClr val="accent2"/>
          </a:fillRef>
          <a:effectRef idx="3">
            <a:schemeClr val="accent2"/>
          </a:effectRef>
          <a:fontRef idx="minor">
            <a:schemeClr val="lt1"/>
          </a:fontRef>
        </p:style>
        <p:txBody>
          <a:bodyPr>
            <a:normAutofit fontScale="90000"/>
          </a:bodyPr>
          <a:lstStyle/>
          <a:p>
            <a:pPr algn="ctr"/>
            <a:r>
              <a:rPr lang="en-US" dirty="0">
                <a:effectLst>
                  <a:outerShdw blurRad="38100" dist="38100" dir="2700000" algn="tl">
                    <a:srgbClr val="000000">
                      <a:alpha val="43137"/>
                    </a:srgbClr>
                  </a:outerShdw>
                </a:effectLst>
              </a:rPr>
              <a:t>El </a:t>
            </a:r>
            <a:r>
              <a:rPr lang="en-US" dirty="0" err="1">
                <a:effectLst>
                  <a:outerShdw blurRad="38100" dist="38100" dir="2700000" algn="tl">
                    <a:srgbClr val="000000">
                      <a:alpha val="43137"/>
                    </a:srgbClr>
                  </a:outerShdw>
                </a:effectLst>
              </a:rPr>
              <a:t>criterio</a:t>
            </a:r>
            <a:r>
              <a:rPr lang="en-US" dirty="0">
                <a:effectLst>
                  <a:outerShdw blurRad="38100" dist="38100" dir="2700000" algn="tl">
                    <a:srgbClr val="000000">
                      <a:alpha val="43137"/>
                    </a:srgbClr>
                  </a:outerShdw>
                </a:effectLst>
              </a:rPr>
              <a:t> del </a:t>
            </a:r>
            <a:r>
              <a:rPr lang="en-US" dirty="0" err="1">
                <a:effectLst>
                  <a:outerShdw blurRad="38100" dist="38100" dir="2700000" algn="tl">
                    <a:srgbClr val="000000">
                      <a:alpha val="43137"/>
                    </a:srgbClr>
                  </a:outerShdw>
                </a:effectLst>
              </a:rPr>
              <a:t>ente</a:t>
            </a:r>
            <a:r>
              <a:rPr lang="en-US" dirty="0">
                <a:effectLst>
                  <a:outerShdw blurRad="38100" dist="38100" dir="2700000" algn="tl">
                    <a:srgbClr val="000000">
                      <a:alpha val="43137"/>
                    </a:srgbClr>
                  </a:outerShdw>
                </a:effectLst>
              </a:rPr>
              <a:t> </a:t>
            </a:r>
            <a:r>
              <a:rPr lang="en-US" dirty="0" err="1">
                <a:effectLst>
                  <a:outerShdw blurRad="38100" dist="38100" dir="2700000" algn="tl">
                    <a:srgbClr val="000000">
                      <a:alpha val="43137"/>
                    </a:srgbClr>
                  </a:outerShdw>
                </a:effectLst>
              </a:rPr>
              <a:t>regulado</a:t>
            </a:r>
            <a:r>
              <a:rPr lang="en-US" dirty="0">
                <a:effectLst>
                  <a:outerShdw blurRad="38100" dist="38100" dir="2700000" algn="tl">
                    <a:srgbClr val="000000">
                      <a:alpha val="43137"/>
                    </a:srgbClr>
                  </a:outerShdw>
                </a:effectLst>
              </a:rPr>
              <a:t>:</a:t>
            </a:r>
          </a:p>
        </p:txBody>
      </p:sp>
      <p:sp>
        <p:nvSpPr>
          <p:cNvPr id="3" name="Marcador de contenido 2">
            <a:extLst>
              <a:ext uri="{FF2B5EF4-FFF2-40B4-BE49-F238E27FC236}">
                <a16:creationId xmlns:a16="http://schemas.microsoft.com/office/drawing/2014/main" id="{021918D1-FC9F-4402-9246-538327C8168F}"/>
              </a:ext>
            </a:extLst>
          </p:cNvPr>
          <p:cNvSpPr>
            <a:spLocks noGrp="1"/>
          </p:cNvSpPr>
          <p:nvPr>
            <p:ph idx="1"/>
          </p:nvPr>
        </p:nvSpPr>
        <p:spPr>
          <a:xfrm>
            <a:off x="1216548" y="2108201"/>
            <a:ext cx="10058400" cy="4269739"/>
          </a:xfrm>
        </p:spPr>
        <p:txBody>
          <a:bodyPr>
            <a:noAutofit/>
          </a:bodyPr>
          <a:lstStyle/>
          <a:p>
            <a:r>
              <a:rPr lang="es-ES" sz="2400" b="1" u="sng" dirty="0">
                <a:effectLst>
                  <a:outerShdw blurRad="38100" dist="38100" dir="2700000" algn="tl">
                    <a:srgbClr val="000000">
                      <a:alpha val="43137"/>
                    </a:srgbClr>
                  </a:outerShdw>
                </a:effectLst>
              </a:rPr>
              <a:t>Público:</a:t>
            </a:r>
            <a:r>
              <a:rPr lang="es-ES" sz="2400" dirty="0"/>
              <a:t> Entes estatales. </a:t>
            </a:r>
          </a:p>
          <a:p>
            <a:r>
              <a:rPr lang="es-ES" sz="2400" b="1" u="sng" dirty="0">
                <a:effectLst>
                  <a:outerShdw blurRad="38100" dist="38100" dir="2700000" algn="tl">
                    <a:srgbClr val="000000">
                      <a:alpha val="43137"/>
                    </a:srgbClr>
                  </a:outerShdw>
                </a:effectLst>
              </a:rPr>
              <a:t>Privado:</a:t>
            </a:r>
            <a:r>
              <a:rPr lang="es-ES" sz="2400" dirty="0"/>
              <a:t> Sujetos de derecho privado. </a:t>
            </a:r>
          </a:p>
          <a:p>
            <a:endParaRPr lang="es-ES" sz="2400" dirty="0"/>
          </a:p>
          <a:p>
            <a:endParaRPr lang="es-ES" sz="2400" dirty="0"/>
          </a:p>
          <a:p>
            <a:endParaRPr lang="es-ES" sz="2400" dirty="0"/>
          </a:p>
          <a:p>
            <a:endParaRPr lang="es-ES" sz="2400" dirty="0"/>
          </a:p>
          <a:p>
            <a:pPr algn="just"/>
            <a:r>
              <a:rPr lang="es-ES" sz="2400" b="1" dirty="0">
                <a:effectLst>
                  <a:outerShdw blurRad="38100" dist="38100" dir="2700000" algn="tl">
                    <a:srgbClr val="000000">
                      <a:alpha val="43137"/>
                    </a:srgbClr>
                  </a:outerShdw>
                </a:effectLst>
              </a:rPr>
              <a:t>Critica:</a:t>
            </a:r>
            <a:r>
              <a:rPr lang="es-ES" sz="2400" dirty="0"/>
              <a:t> Existen entes de derecho público que funcionan con esquemas privados como los bancos, telecomunicaciones, etc.</a:t>
            </a:r>
            <a:endParaRPr lang="en-US" sz="2400" dirty="0"/>
          </a:p>
        </p:txBody>
      </p:sp>
      <p:pic>
        <p:nvPicPr>
          <p:cNvPr id="4" name="Imagen 3">
            <a:extLst>
              <a:ext uri="{FF2B5EF4-FFF2-40B4-BE49-F238E27FC236}">
                <a16:creationId xmlns:a16="http://schemas.microsoft.com/office/drawing/2014/main" id="{CBC28413-9D1F-4744-9251-9914AE30099D}"/>
              </a:ext>
            </a:extLst>
          </p:cNvPr>
          <p:cNvPicPr>
            <a:picLocks noChangeAspect="1"/>
          </p:cNvPicPr>
          <p:nvPr/>
        </p:nvPicPr>
        <p:blipFill>
          <a:blip r:embed="rId2"/>
          <a:stretch>
            <a:fillRect/>
          </a:stretch>
        </p:blipFill>
        <p:spPr>
          <a:xfrm>
            <a:off x="4295672" y="3234689"/>
            <a:ext cx="3600655" cy="2023111"/>
          </a:xfrm>
          <a:prstGeom prst="rect">
            <a:avLst/>
          </a:prstGeom>
        </p:spPr>
      </p:pic>
    </p:spTree>
    <p:extLst>
      <p:ext uri="{BB962C8B-B14F-4D97-AF65-F5344CB8AC3E}">
        <p14:creationId xmlns:p14="http://schemas.microsoft.com/office/powerpoint/2010/main" val="205300839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711333-5508-48D8-934F-6A3090B168A4}"/>
              </a:ext>
            </a:extLst>
          </p:cNvPr>
          <p:cNvSpPr>
            <a:spLocks noGrp="1"/>
          </p:cNvSpPr>
          <p:nvPr>
            <p:ph type="title"/>
          </p:nvPr>
        </p:nvSpPr>
        <p:spPr>
          <a:xfrm>
            <a:off x="1097280" y="988908"/>
            <a:ext cx="10058400" cy="748452"/>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5"/>
          </a:lnRef>
          <a:fillRef idx="3">
            <a:schemeClr val="accent5"/>
          </a:fillRef>
          <a:effectRef idx="3">
            <a:schemeClr val="accent5"/>
          </a:effectRef>
          <a:fontRef idx="minor">
            <a:schemeClr val="lt1"/>
          </a:fontRef>
        </p:style>
        <p:txBody>
          <a:bodyPr>
            <a:normAutofit fontScale="90000"/>
          </a:bodyPr>
          <a:lstStyle/>
          <a:p>
            <a:pPr algn="ctr"/>
            <a:r>
              <a:rPr lang="en-US" u="sng" dirty="0" err="1">
                <a:effectLst>
                  <a:outerShdw blurRad="38100" dist="38100" dir="2700000" algn="tl">
                    <a:srgbClr val="000000">
                      <a:alpha val="43137"/>
                    </a:srgbClr>
                  </a:outerShdw>
                </a:effectLst>
              </a:rPr>
              <a:t>Criterio</a:t>
            </a:r>
            <a:r>
              <a:rPr lang="en-US" u="sng" dirty="0">
                <a:effectLst>
                  <a:outerShdw blurRad="38100" dist="38100" dir="2700000" algn="tl">
                    <a:srgbClr val="000000">
                      <a:alpha val="43137"/>
                    </a:srgbClr>
                  </a:outerShdw>
                </a:effectLst>
              </a:rPr>
              <a:t> de las </a:t>
            </a:r>
            <a:r>
              <a:rPr lang="en-US" u="sng" dirty="0" err="1">
                <a:effectLst>
                  <a:outerShdw blurRad="38100" dist="38100" dir="2700000" algn="tl">
                    <a:srgbClr val="000000">
                      <a:alpha val="43137"/>
                    </a:srgbClr>
                  </a:outerShdw>
                </a:effectLst>
              </a:rPr>
              <a:t>Potestades</a:t>
            </a:r>
            <a:r>
              <a:rPr lang="en-US" u="sng" dirty="0">
                <a:effectLst>
                  <a:outerShdw blurRad="38100" dist="38100" dir="2700000" algn="tl">
                    <a:srgbClr val="000000">
                      <a:alpha val="43137"/>
                    </a:srgbClr>
                  </a:outerShdw>
                </a:effectLst>
              </a:rPr>
              <a:t> de </a:t>
            </a:r>
            <a:r>
              <a:rPr lang="en-US" u="sng" dirty="0" err="1">
                <a:effectLst>
                  <a:outerShdw blurRad="38100" dist="38100" dir="2700000" algn="tl">
                    <a:srgbClr val="000000">
                      <a:alpha val="43137"/>
                    </a:srgbClr>
                  </a:outerShdw>
                </a:effectLst>
              </a:rPr>
              <a:t>Imperio</a:t>
            </a:r>
            <a:r>
              <a:rPr lang="en-US" u="sng" dirty="0">
                <a:effectLst>
                  <a:outerShdw blurRad="38100" dist="38100" dir="2700000" algn="tl">
                    <a:srgbClr val="000000">
                      <a:alpha val="43137"/>
                    </a:srgbClr>
                  </a:outerShdw>
                </a:effectLst>
              </a:rPr>
              <a:t>:</a:t>
            </a:r>
          </a:p>
        </p:txBody>
      </p:sp>
      <p:sp>
        <p:nvSpPr>
          <p:cNvPr id="3" name="Marcador de contenido 2">
            <a:extLst>
              <a:ext uri="{FF2B5EF4-FFF2-40B4-BE49-F238E27FC236}">
                <a16:creationId xmlns:a16="http://schemas.microsoft.com/office/drawing/2014/main" id="{747A4ED7-2D9A-458E-98FA-25A1C72FDC28}"/>
              </a:ext>
            </a:extLst>
          </p:cNvPr>
          <p:cNvSpPr>
            <a:spLocks noGrp="1"/>
          </p:cNvSpPr>
          <p:nvPr>
            <p:ph idx="1"/>
          </p:nvPr>
        </p:nvSpPr>
        <p:spPr>
          <a:xfrm>
            <a:off x="1216548" y="2108201"/>
            <a:ext cx="10058400" cy="4361179"/>
          </a:xfrm>
        </p:spPr>
        <p:txBody>
          <a:bodyPr>
            <a:normAutofit/>
          </a:bodyPr>
          <a:lstStyle/>
          <a:p>
            <a:pPr algn="just"/>
            <a:r>
              <a:rPr lang="es-ES" sz="2400" b="1" dirty="0">
                <a:effectLst>
                  <a:outerShdw blurRad="38100" dist="38100" dir="2700000" algn="tl">
                    <a:srgbClr val="000000">
                      <a:alpha val="43137"/>
                    </a:srgbClr>
                  </a:outerShdw>
                </a:effectLst>
              </a:rPr>
              <a:t>Público:</a:t>
            </a:r>
            <a:r>
              <a:rPr lang="es-ES" sz="2400" dirty="0"/>
              <a:t> Regula los actos unilaterales de imperio, como la potestad tributaria. </a:t>
            </a:r>
          </a:p>
          <a:p>
            <a:pPr algn="just"/>
            <a:r>
              <a:rPr lang="es-ES" sz="2400" b="1" dirty="0">
                <a:effectLst>
                  <a:outerShdw blurRad="38100" dist="38100" dir="2700000" algn="tl">
                    <a:srgbClr val="000000">
                      <a:alpha val="43137"/>
                    </a:srgbClr>
                  </a:outerShdw>
                </a:effectLst>
              </a:rPr>
              <a:t>Privado:</a:t>
            </a:r>
            <a:r>
              <a:rPr lang="es-ES" sz="2400" dirty="0"/>
              <a:t> Hay ciertas normas imperativas como las de inquilinato, son conocidas como ¨ de orden público. </a:t>
            </a:r>
          </a:p>
          <a:p>
            <a:endParaRPr lang="es-ES" dirty="0"/>
          </a:p>
          <a:p>
            <a:endParaRPr lang="es-ES" dirty="0"/>
          </a:p>
          <a:p>
            <a:endParaRPr lang="es-ES" dirty="0"/>
          </a:p>
          <a:p>
            <a:endParaRPr lang="es-ES" dirty="0"/>
          </a:p>
          <a:p>
            <a:pPr algn="just"/>
            <a:r>
              <a:rPr lang="es-ES" sz="2400" b="1" dirty="0">
                <a:effectLst>
                  <a:outerShdw blurRad="38100" dist="38100" dir="2700000" algn="tl">
                    <a:srgbClr val="000000">
                      <a:alpha val="43137"/>
                    </a:srgbClr>
                  </a:outerShdw>
                </a:effectLst>
              </a:rPr>
              <a:t>Critica:</a:t>
            </a:r>
            <a:r>
              <a:rPr lang="es-ES" sz="2400" dirty="0"/>
              <a:t> No hay potestad de imperio en los servicios públicos, relaciones obrero/patronal del Estado y relaciones entre entes públicos. </a:t>
            </a:r>
            <a:endParaRPr lang="en-US" sz="2400" dirty="0"/>
          </a:p>
        </p:txBody>
      </p:sp>
      <p:pic>
        <p:nvPicPr>
          <p:cNvPr id="4" name="Imagen 3">
            <a:extLst>
              <a:ext uri="{FF2B5EF4-FFF2-40B4-BE49-F238E27FC236}">
                <a16:creationId xmlns:a16="http://schemas.microsoft.com/office/drawing/2014/main" id="{7AAAC587-1540-4C3B-B8C0-B16B50548FC8}"/>
              </a:ext>
            </a:extLst>
          </p:cNvPr>
          <p:cNvPicPr>
            <a:picLocks noChangeAspect="1"/>
          </p:cNvPicPr>
          <p:nvPr/>
        </p:nvPicPr>
        <p:blipFill>
          <a:blip r:embed="rId2"/>
          <a:stretch>
            <a:fillRect/>
          </a:stretch>
        </p:blipFill>
        <p:spPr>
          <a:xfrm>
            <a:off x="4640580" y="3549554"/>
            <a:ext cx="2914855" cy="1939704"/>
          </a:xfrm>
          <a:prstGeom prst="rect">
            <a:avLst/>
          </a:prstGeom>
        </p:spPr>
      </p:pic>
    </p:spTree>
    <p:extLst>
      <p:ext uri="{BB962C8B-B14F-4D97-AF65-F5344CB8AC3E}">
        <p14:creationId xmlns:p14="http://schemas.microsoft.com/office/powerpoint/2010/main" val="81017493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0B81E62-39B4-4A66-B6FB-10B94268390B}"/>
              </a:ext>
            </a:extLst>
          </p:cNvPr>
          <p:cNvSpPr>
            <a:spLocks noGrp="1"/>
          </p:cNvSpPr>
          <p:nvPr>
            <p:ph type="title"/>
          </p:nvPr>
        </p:nvSpPr>
        <p:spPr>
          <a:xfrm>
            <a:off x="1097280" y="988908"/>
            <a:ext cx="10058400" cy="748452"/>
          </a:xfrm>
          <a:solidFill>
            <a:schemeClr val="accent5">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4"/>
          </a:lnRef>
          <a:fillRef idx="3">
            <a:schemeClr val="accent4"/>
          </a:fillRef>
          <a:effectRef idx="3">
            <a:schemeClr val="accent4"/>
          </a:effectRef>
          <a:fontRef idx="minor">
            <a:schemeClr val="lt1"/>
          </a:fontRef>
        </p:style>
        <p:txBody>
          <a:bodyPr>
            <a:normAutofit fontScale="90000"/>
          </a:bodyPr>
          <a:lstStyle/>
          <a:p>
            <a:pPr algn="ctr"/>
            <a:r>
              <a:rPr lang="en-US" u="sng" dirty="0" err="1">
                <a:effectLst>
                  <a:outerShdw blurRad="38100" dist="38100" dir="2700000" algn="tl">
                    <a:srgbClr val="000000">
                      <a:alpha val="43137"/>
                    </a:srgbClr>
                  </a:outerShdw>
                </a:effectLst>
              </a:rPr>
              <a:t>Criterio</a:t>
            </a:r>
            <a:r>
              <a:rPr lang="en-US" u="sng" dirty="0">
                <a:effectLst>
                  <a:outerShdw blurRad="38100" dist="38100" dir="2700000" algn="tl">
                    <a:srgbClr val="000000">
                      <a:alpha val="43137"/>
                    </a:srgbClr>
                  </a:outerShdw>
                </a:effectLst>
              </a:rPr>
              <a:t> de los </a:t>
            </a:r>
            <a:r>
              <a:rPr lang="en-US" u="sng" dirty="0" err="1">
                <a:effectLst>
                  <a:outerShdw blurRad="38100" dist="38100" dir="2700000" algn="tl">
                    <a:srgbClr val="000000">
                      <a:alpha val="43137"/>
                    </a:srgbClr>
                  </a:outerShdw>
                </a:effectLst>
              </a:rPr>
              <a:t>intereses</a:t>
            </a:r>
            <a:r>
              <a:rPr lang="en-US" u="sng" dirty="0">
                <a:effectLst>
                  <a:outerShdw blurRad="38100" dist="38100" dir="2700000" algn="tl">
                    <a:srgbClr val="000000">
                      <a:alpha val="43137"/>
                    </a:srgbClr>
                  </a:outerShdw>
                </a:effectLst>
              </a:rPr>
              <a:t> </a:t>
            </a:r>
            <a:r>
              <a:rPr lang="en-US" u="sng" dirty="0" err="1">
                <a:effectLst>
                  <a:outerShdw blurRad="38100" dist="38100" dir="2700000" algn="tl">
                    <a:srgbClr val="000000">
                      <a:alpha val="43137"/>
                    </a:srgbClr>
                  </a:outerShdw>
                </a:effectLst>
              </a:rPr>
              <a:t>en</a:t>
            </a:r>
            <a:r>
              <a:rPr lang="en-US" u="sng" dirty="0">
                <a:effectLst>
                  <a:outerShdw blurRad="38100" dist="38100" dir="2700000" algn="tl">
                    <a:srgbClr val="000000">
                      <a:alpha val="43137"/>
                    </a:srgbClr>
                  </a:outerShdw>
                </a:effectLst>
              </a:rPr>
              <a:t> </a:t>
            </a:r>
            <a:r>
              <a:rPr lang="en-US" u="sng" dirty="0" err="1">
                <a:effectLst>
                  <a:outerShdw blurRad="38100" dist="38100" dir="2700000" algn="tl">
                    <a:srgbClr val="000000">
                      <a:alpha val="43137"/>
                    </a:srgbClr>
                  </a:outerShdw>
                </a:effectLst>
              </a:rPr>
              <a:t>juego</a:t>
            </a:r>
            <a:r>
              <a:rPr lang="en-US" u="sng" dirty="0">
                <a:effectLst>
                  <a:outerShdw blurRad="38100" dist="38100" dir="2700000" algn="tl">
                    <a:srgbClr val="000000">
                      <a:alpha val="43137"/>
                    </a:srgbClr>
                  </a:outerShdw>
                </a:effectLst>
              </a:rPr>
              <a:t>:</a:t>
            </a:r>
          </a:p>
        </p:txBody>
      </p:sp>
      <p:sp>
        <p:nvSpPr>
          <p:cNvPr id="3" name="Marcador de contenido 2">
            <a:extLst>
              <a:ext uri="{FF2B5EF4-FFF2-40B4-BE49-F238E27FC236}">
                <a16:creationId xmlns:a16="http://schemas.microsoft.com/office/drawing/2014/main" id="{55377DB3-3C83-41EB-B54F-B9BCE524A933}"/>
              </a:ext>
            </a:extLst>
          </p:cNvPr>
          <p:cNvSpPr>
            <a:spLocks noGrp="1"/>
          </p:cNvSpPr>
          <p:nvPr>
            <p:ph idx="1"/>
          </p:nvPr>
        </p:nvSpPr>
        <p:spPr>
          <a:xfrm>
            <a:off x="1216548" y="2108201"/>
            <a:ext cx="10058400" cy="4384039"/>
          </a:xfrm>
        </p:spPr>
        <p:txBody>
          <a:bodyPr>
            <a:noAutofit/>
          </a:bodyPr>
          <a:lstStyle/>
          <a:p>
            <a:r>
              <a:rPr lang="es-ES" sz="2400" b="1" dirty="0">
                <a:effectLst>
                  <a:outerShdw blurRad="38100" dist="38100" dir="2700000" algn="tl">
                    <a:srgbClr val="000000">
                      <a:alpha val="43137"/>
                    </a:srgbClr>
                  </a:outerShdw>
                </a:effectLst>
              </a:rPr>
              <a:t>Público:</a:t>
            </a:r>
            <a:r>
              <a:rPr lang="es-ES" sz="2400" dirty="0"/>
              <a:t> Busca la protección de los intereses del Estado. </a:t>
            </a:r>
          </a:p>
          <a:p>
            <a:r>
              <a:rPr lang="es-ES" sz="2400" b="1" dirty="0">
                <a:effectLst>
                  <a:outerShdw blurRad="38100" dist="38100" dir="2700000" algn="tl">
                    <a:srgbClr val="000000">
                      <a:alpha val="43137"/>
                    </a:srgbClr>
                  </a:outerShdw>
                </a:effectLst>
              </a:rPr>
              <a:t>Privado:</a:t>
            </a:r>
            <a:r>
              <a:rPr lang="es-ES" sz="2400" dirty="0"/>
              <a:t> Protege los intereses de los individuos.</a:t>
            </a:r>
          </a:p>
          <a:p>
            <a:endParaRPr lang="es-ES" sz="2400" dirty="0"/>
          </a:p>
          <a:p>
            <a:endParaRPr lang="es-ES" sz="2400" dirty="0"/>
          </a:p>
          <a:p>
            <a:endParaRPr lang="es-ES" sz="2400" dirty="0"/>
          </a:p>
          <a:p>
            <a:endParaRPr lang="es-ES" sz="2400" dirty="0"/>
          </a:p>
          <a:p>
            <a:endParaRPr lang="es-ES" sz="2400" dirty="0"/>
          </a:p>
          <a:p>
            <a:r>
              <a:rPr lang="es-ES" sz="2400" b="1" dirty="0">
                <a:effectLst>
                  <a:outerShdw blurRad="38100" dist="38100" dir="2700000" algn="tl">
                    <a:srgbClr val="000000">
                      <a:alpha val="43137"/>
                    </a:srgbClr>
                  </a:outerShdw>
                </a:effectLst>
              </a:rPr>
              <a:t>Critica:</a:t>
            </a:r>
            <a:r>
              <a:rPr lang="es-ES" sz="2400" dirty="0"/>
              <a:t> La distinción entre los intereses en juego los establece el ordenamiento jurídico</a:t>
            </a:r>
            <a:endParaRPr lang="en-US" sz="2400" dirty="0"/>
          </a:p>
        </p:txBody>
      </p:sp>
      <p:pic>
        <p:nvPicPr>
          <p:cNvPr id="4" name="Imagen 3">
            <a:extLst>
              <a:ext uri="{FF2B5EF4-FFF2-40B4-BE49-F238E27FC236}">
                <a16:creationId xmlns:a16="http://schemas.microsoft.com/office/drawing/2014/main" id="{6A182C48-C741-4D71-A56E-2E13DCED8A11}"/>
              </a:ext>
            </a:extLst>
          </p:cNvPr>
          <p:cNvPicPr>
            <a:picLocks noChangeAspect="1"/>
          </p:cNvPicPr>
          <p:nvPr/>
        </p:nvPicPr>
        <p:blipFill>
          <a:blip r:embed="rId2"/>
          <a:stretch>
            <a:fillRect/>
          </a:stretch>
        </p:blipFill>
        <p:spPr>
          <a:xfrm>
            <a:off x="3498112" y="3429000"/>
            <a:ext cx="5195775" cy="2290445"/>
          </a:xfrm>
          <a:prstGeom prst="rect">
            <a:avLst/>
          </a:prstGeom>
        </p:spPr>
      </p:pic>
    </p:spTree>
    <p:extLst>
      <p:ext uri="{BB962C8B-B14F-4D97-AF65-F5344CB8AC3E}">
        <p14:creationId xmlns:p14="http://schemas.microsoft.com/office/powerpoint/2010/main" val="170888688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D684BC-840A-4230-9599-4D9814C30C32}"/>
              </a:ext>
            </a:extLst>
          </p:cNvPr>
          <p:cNvSpPr>
            <a:spLocks noGrp="1"/>
          </p:cNvSpPr>
          <p:nvPr>
            <p:ph type="title"/>
          </p:nvPr>
        </p:nvSpPr>
        <p:spPr>
          <a:xfrm>
            <a:off x="1097280" y="988908"/>
            <a:ext cx="10058400" cy="748452"/>
          </a:xfrm>
          <a:solidFill>
            <a:schemeClr val="accent4">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3"/>
          </a:lnRef>
          <a:fillRef idx="3">
            <a:schemeClr val="accent3"/>
          </a:fillRef>
          <a:effectRef idx="3">
            <a:schemeClr val="accent3"/>
          </a:effectRef>
          <a:fontRef idx="minor">
            <a:schemeClr val="lt1"/>
          </a:fontRef>
        </p:style>
        <p:txBody>
          <a:bodyPr>
            <a:normAutofit fontScale="90000"/>
          </a:bodyPr>
          <a:lstStyle/>
          <a:p>
            <a:pPr algn="ctr"/>
            <a:r>
              <a:rPr lang="en-US" u="sng" dirty="0" err="1">
                <a:effectLst>
                  <a:outerShdw blurRad="38100" dist="38100" dir="2700000" algn="tl">
                    <a:srgbClr val="000000">
                      <a:alpha val="43137"/>
                    </a:srgbClr>
                  </a:outerShdw>
                </a:effectLst>
              </a:rPr>
              <a:t>Criterio</a:t>
            </a:r>
            <a:r>
              <a:rPr lang="en-US" u="sng" dirty="0">
                <a:effectLst>
                  <a:outerShdw blurRad="38100" dist="38100" dir="2700000" algn="tl">
                    <a:srgbClr val="000000">
                      <a:alpha val="43137"/>
                    </a:srgbClr>
                  </a:outerShdw>
                </a:effectLst>
              </a:rPr>
              <a:t> del Origen:</a:t>
            </a:r>
          </a:p>
        </p:txBody>
      </p:sp>
      <p:sp>
        <p:nvSpPr>
          <p:cNvPr id="3" name="Marcador de contenido 2">
            <a:extLst>
              <a:ext uri="{FF2B5EF4-FFF2-40B4-BE49-F238E27FC236}">
                <a16:creationId xmlns:a16="http://schemas.microsoft.com/office/drawing/2014/main" id="{1E3DF06F-EECA-4592-B65E-ABD1527775F2}"/>
              </a:ext>
            </a:extLst>
          </p:cNvPr>
          <p:cNvSpPr>
            <a:spLocks noGrp="1"/>
          </p:cNvSpPr>
          <p:nvPr>
            <p:ph idx="1"/>
          </p:nvPr>
        </p:nvSpPr>
        <p:spPr>
          <a:xfrm>
            <a:off x="1216548" y="2108201"/>
            <a:ext cx="10058400" cy="4452619"/>
          </a:xfrm>
        </p:spPr>
        <p:txBody>
          <a:bodyPr>
            <a:noAutofit/>
          </a:bodyPr>
          <a:lstStyle/>
          <a:p>
            <a:pPr algn="just"/>
            <a:r>
              <a:rPr lang="es-ES" sz="2400" b="1" dirty="0">
                <a:effectLst>
                  <a:outerShdw blurRad="38100" dist="38100" dir="2700000" algn="tl">
                    <a:srgbClr val="000000">
                      <a:alpha val="43137"/>
                    </a:srgbClr>
                  </a:outerShdw>
                </a:effectLst>
              </a:rPr>
              <a:t>Público:</a:t>
            </a:r>
            <a:r>
              <a:rPr lang="es-ES" sz="2400" dirty="0"/>
              <a:t> La fuente es la colectividad. </a:t>
            </a:r>
          </a:p>
          <a:p>
            <a:pPr algn="just"/>
            <a:r>
              <a:rPr lang="es-ES" sz="2400" b="1" dirty="0">
                <a:effectLst>
                  <a:outerShdw blurRad="38100" dist="38100" dir="2700000" algn="tl">
                    <a:srgbClr val="000000">
                      <a:alpha val="43137"/>
                    </a:srgbClr>
                  </a:outerShdw>
                </a:effectLst>
              </a:rPr>
              <a:t>Privado:</a:t>
            </a:r>
            <a:r>
              <a:rPr lang="es-ES" sz="2400" dirty="0"/>
              <a:t> La fuente son los sujetos de la colectividad. </a:t>
            </a:r>
          </a:p>
          <a:p>
            <a:pPr algn="just"/>
            <a:endParaRPr lang="es-ES" sz="2400" dirty="0"/>
          </a:p>
          <a:p>
            <a:pPr algn="just"/>
            <a:endParaRPr lang="es-ES" sz="2400" dirty="0"/>
          </a:p>
          <a:p>
            <a:pPr algn="just"/>
            <a:endParaRPr lang="es-ES" sz="2400" dirty="0"/>
          </a:p>
          <a:p>
            <a:pPr algn="just"/>
            <a:endParaRPr lang="es-ES" sz="2400" dirty="0"/>
          </a:p>
          <a:p>
            <a:pPr algn="just"/>
            <a:r>
              <a:rPr lang="es-ES" sz="2400" b="1" dirty="0">
                <a:effectLst>
                  <a:outerShdw blurRad="38100" dist="38100" dir="2700000" algn="tl">
                    <a:srgbClr val="000000">
                      <a:alpha val="43137"/>
                    </a:srgbClr>
                  </a:outerShdw>
                </a:effectLst>
              </a:rPr>
              <a:t>Critica:</a:t>
            </a:r>
            <a:r>
              <a:rPr lang="es-ES" sz="2400" dirty="0"/>
              <a:t> Es impreciso indicar que la fuente del derecho público es la colectividad cuando está viene a ser la fuente del derecho sin distinción de público o privado.</a:t>
            </a:r>
            <a:endParaRPr lang="en-US" sz="2400" dirty="0"/>
          </a:p>
        </p:txBody>
      </p:sp>
      <p:pic>
        <p:nvPicPr>
          <p:cNvPr id="4" name="Imagen 3">
            <a:extLst>
              <a:ext uri="{FF2B5EF4-FFF2-40B4-BE49-F238E27FC236}">
                <a16:creationId xmlns:a16="http://schemas.microsoft.com/office/drawing/2014/main" id="{DD1D3A1E-6C55-4F58-BAED-66FF363CA03B}"/>
              </a:ext>
            </a:extLst>
          </p:cNvPr>
          <p:cNvPicPr>
            <a:picLocks noChangeAspect="1"/>
          </p:cNvPicPr>
          <p:nvPr/>
        </p:nvPicPr>
        <p:blipFill>
          <a:blip r:embed="rId2"/>
          <a:stretch>
            <a:fillRect/>
          </a:stretch>
        </p:blipFill>
        <p:spPr>
          <a:xfrm>
            <a:off x="4375785" y="3382010"/>
            <a:ext cx="3440430" cy="1905000"/>
          </a:xfrm>
          <a:prstGeom prst="rect">
            <a:avLst/>
          </a:prstGeom>
        </p:spPr>
      </p:pic>
    </p:spTree>
    <p:extLst>
      <p:ext uri="{BB962C8B-B14F-4D97-AF65-F5344CB8AC3E}">
        <p14:creationId xmlns:p14="http://schemas.microsoft.com/office/powerpoint/2010/main" val="385608587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B12779-F0FE-4C84-BEA9-774B1FCF28F1}"/>
              </a:ext>
            </a:extLst>
          </p:cNvPr>
          <p:cNvSpPr>
            <a:spLocks noGrp="1"/>
          </p:cNvSpPr>
          <p:nvPr>
            <p:ph type="title"/>
          </p:nvPr>
        </p:nvSpPr>
        <p:spPr>
          <a:xfrm>
            <a:off x="1097280" y="988908"/>
            <a:ext cx="10058400" cy="748452"/>
          </a:xfrm>
          <a:solidFill>
            <a:schemeClr val="accent3">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2"/>
          </a:lnRef>
          <a:fillRef idx="3">
            <a:schemeClr val="accent2"/>
          </a:fillRef>
          <a:effectRef idx="3">
            <a:schemeClr val="accent2"/>
          </a:effectRef>
          <a:fontRef idx="minor">
            <a:schemeClr val="lt1"/>
          </a:fontRef>
        </p:style>
        <p:txBody>
          <a:bodyPr>
            <a:normAutofit fontScale="90000"/>
          </a:bodyPr>
          <a:lstStyle/>
          <a:p>
            <a:pPr algn="ctr"/>
            <a:r>
              <a:rPr lang="en-US" u="sng" dirty="0" err="1">
                <a:effectLst>
                  <a:outerShdw blurRad="38100" dist="38100" dir="2700000" algn="tl">
                    <a:srgbClr val="000000">
                      <a:alpha val="43137"/>
                    </a:srgbClr>
                  </a:outerShdw>
                </a:effectLst>
              </a:rPr>
              <a:t>Criterio</a:t>
            </a:r>
            <a:r>
              <a:rPr lang="en-US" u="sng" dirty="0">
                <a:effectLst>
                  <a:outerShdw blurRad="38100" dist="38100" dir="2700000" algn="tl">
                    <a:srgbClr val="000000">
                      <a:alpha val="43137"/>
                    </a:srgbClr>
                  </a:outerShdw>
                </a:effectLst>
              </a:rPr>
              <a:t> de la </a:t>
            </a:r>
            <a:r>
              <a:rPr lang="en-US" u="sng" dirty="0" err="1">
                <a:effectLst>
                  <a:outerShdw blurRad="38100" dist="38100" dir="2700000" algn="tl">
                    <a:srgbClr val="000000">
                      <a:alpha val="43137"/>
                    </a:srgbClr>
                  </a:outerShdw>
                </a:effectLst>
              </a:rPr>
              <a:t>vinculación</a:t>
            </a:r>
            <a:r>
              <a:rPr lang="en-US" u="sng" dirty="0">
                <a:effectLst>
                  <a:outerShdw blurRad="38100" dist="38100" dir="2700000" algn="tl">
                    <a:srgbClr val="000000">
                      <a:alpha val="43137"/>
                    </a:srgbClr>
                  </a:outerShdw>
                </a:effectLst>
              </a:rPr>
              <a:t> de los fines:</a:t>
            </a:r>
          </a:p>
        </p:txBody>
      </p:sp>
      <p:sp>
        <p:nvSpPr>
          <p:cNvPr id="3" name="Marcador de contenido 2">
            <a:extLst>
              <a:ext uri="{FF2B5EF4-FFF2-40B4-BE49-F238E27FC236}">
                <a16:creationId xmlns:a16="http://schemas.microsoft.com/office/drawing/2014/main" id="{1DAD3B8C-62DF-435F-9F0F-A408F2275FC7}"/>
              </a:ext>
            </a:extLst>
          </p:cNvPr>
          <p:cNvSpPr>
            <a:spLocks noGrp="1"/>
          </p:cNvSpPr>
          <p:nvPr>
            <p:ph idx="1"/>
          </p:nvPr>
        </p:nvSpPr>
        <p:spPr>
          <a:xfrm>
            <a:off x="1216548" y="2108201"/>
            <a:ext cx="10058400" cy="4589779"/>
          </a:xfrm>
        </p:spPr>
        <p:txBody>
          <a:bodyPr>
            <a:noAutofit/>
          </a:bodyPr>
          <a:lstStyle/>
          <a:p>
            <a:r>
              <a:rPr lang="es-ES" sz="2400" b="1" dirty="0">
                <a:effectLst>
                  <a:outerShdw blurRad="38100" dist="38100" dir="2700000" algn="tl">
                    <a:srgbClr val="000000">
                      <a:alpha val="43137"/>
                    </a:srgbClr>
                  </a:outerShdw>
                </a:effectLst>
              </a:rPr>
              <a:t>Público:</a:t>
            </a:r>
            <a:r>
              <a:rPr lang="es-ES" sz="2400" dirty="0"/>
              <a:t> Son fines públicos, los objetivos del Estado. </a:t>
            </a:r>
          </a:p>
          <a:p>
            <a:r>
              <a:rPr lang="es-ES" sz="2400" b="1" dirty="0">
                <a:effectLst>
                  <a:outerShdw blurRad="38100" dist="38100" dir="2700000" algn="tl">
                    <a:srgbClr val="000000">
                      <a:alpha val="43137"/>
                    </a:srgbClr>
                  </a:outerShdw>
                </a:effectLst>
              </a:rPr>
              <a:t>Privado:</a:t>
            </a:r>
            <a:r>
              <a:rPr lang="es-ES" sz="2400" dirty="0"/>
              <a:t> Fines privados que busquen los sujetos al momento de sus actos. </a:t>
            </a:r>
          </a:p>
          <a:p>
            <a:endParaRPr lang="es-ES" sz="2400" dirty="0"/>
          </a:p>
          <a:p>
            <a:endParaRPr lang="es-ES" sz="2400" dirty="0"/>
          </a:p>
          <a:p>
            <a:endParaRPr lang="es-ES" sz="2400" dirty="0"/>
          </a:p>
          <a:p>
            <a:endParaRPr lang="es-ES" sz="2400" dirty="0"/>
          </a:p>
          <a:p>
            <a:endParaRPr lang="es-ES" sz="2400" dirty="0"/>
          </a:p>
          <a:p>
            <a:r>
              <a:rPr lang="es-ES" sz="2400" b="1" dirty="0">
                <a:effectLst>
                  <a:outerShdw blurRad="38100" dist="38100" dir="2700000" algn="tl">
                    <a:srgbClr val="000000">
                      <a:alpha val="43137"/>
                    </a:srgbClr>
                  </a:outerShdw>
                </a:effectLst>
              </a:rPr>
              <a:t>Critica:</a:t>
            </a:r>
            <a:r>
              <a:rPr lang="es-ES" sz="2400" dirty="0"/>
              <a:t> Hay ciertas relaciones jurídicas de carácter privado que tienen fin público.</a:t>
            </a:r>
            <a:endParaRPr lang="en-US" sz="2400" dirty="0"/>
          </a:p>
        </p:txBody>
      </p:sp>
      <p:pic>
        <p:nvPicPr>
          <p:cNvPr id="4" name="Imagen 3">
            <a:extLst>
              <a:ext uri="{FF2B5EF4-FFF2-40B4-BE49-F238E27FC236}">
                <a16:creationId xmlns:a16="http://schemas.microsoft.com/office/drawing/2014/main" id="{ED2756B1-E854-49FF-9628-A1B84F264213}"/>
              </a:ext>
            </a:extLst>
          </p:cNvPr>
          <p:cNvPicPr>
            <a:picLocks noChangeAspect="1"/>
          </p:cNvPicPr>
          <p:nvPr/>
        </p:nvPicPr>
        <p:blipFill>
          <a:blip r:embed="rId2"/>
          <a:stretch>
            <a:fillRect/>
          </a:stretch>
        </p:blipFill>
        <p:spPr>
          <a:xfrm>
            <a:off x="3703796" y="3429000"/>
            <a:ext cx="4784407" cy="2430175"/>
          </a:xfrm>
          <a:prstGeom prst="rect">
            <a:avLst/>
          </a:prstGeom>
        </p:spPr>
      </p:pic>
    </p:spTree>
    <p:extLst>
      <p:ext uri="{BB962C8B-B14F-4D97-AF65-F5344CB8AC3E}">
        <p14:creationId xmlns:p14="http://schemas.microsoft.com/office/powerpoint/2010/main" val="361538868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A811AAE-F464-4ACE-8685-40BF314E79C1}"/>
              </a:ext>
            </a:extLst>
          </p:cNvPr>
          <p:cNvSpPr>
            <a:spLocks noGrp="1"/>
          </p:cNvSpPr>
          <p:nvPr>
            <p:ph type="title"/>
          </p:nvPr>
        </p:nvSpPr>
        <p:spPr>
          <a:xfrm>
            <a:off x="1097280" y="988908"/>
            <a:ext cx="10058400" cy="748452"/>
          </a:xfrm>
          <a:solidFill>
            <a:schemeClr val="accent2">
              <a:lumMod val="60000"/>
              <a:lumOff val="40000"/>
            </a:schemeClr>
          </a:solidFill>
        </p:spPr>
        <p:style>
          <a:lnRef idx="0">
            <a:schemeClr val="accent3"/>
          </a:lnRef>
          <a:fillRef idx="3">
            <a:schemeClr val="accent3"/>
          </a:fillRef>
          <a:effectRef idx="3">
            <a:schemeClr val="accent3"/>
          </a:effectRef>
          <a:fontRef idx="minor">
            <a:schemeClr val="lt1"/>
          </a:fontRef>
        </p:style>
        <p:txBody>
          <a:bodyPr>
            <a:normAutofit fontScale="90000"/>
          </a:bodyPr>
          <a:lstStyle/>
          <a:p>
            <a:pPr algn="ctr"/>
            <a:r>
              <a:rPr lang="en-US" dirty="0" err="1">
                <a:effectLst>
                  <a:outerShdw blurRad="38100" dist="38100" dir="2700000" algn="tl">
                    <a:srgbClr val="000000">
                      <a:alpha val="43137"/>
                    </a:srgbClr>
                  </a:outerShdw>
                </a:effectLst>
              </a:rPr>
              <a:t>Criterio</a:t>
            </a:r>
            <a:r>
              <a:rPr lang="en-US" dirty="0">
                <a:effectLst>
                  <a:outerShdw blurRad="38100" dist="38100" dir="2700000" algn="tl">
                    <a:srgbClr val="000000">
                      <a:alpha val="43137"/>
                    </a:srgbClr>
                  </a:outerShdw>
                </a:effectLst>
              </a:rPr>
              <a:t> del </a:t>
            </a:r>
            <a:r>
              <a:rPr lang="en-US" dirty="0" err="1">
                <a:effectLst>
                  <a:outerShdw blurRad="38100" dist="38100" dir="2700000" algn="tl">
                    <a:srgbClr val="000000">
                      <a:alpha val="43137"/>
                    </a:srgbClr>
                  </a:outerShdw>
                </a:effectLst>
              </a:rPr>
              <a:t>Régimen</a:t>
            </a:r>
            <a:r>
              <a:rPr lang="en-US" dirty="0">
                <a:effectLst>
                  <a:outerShdw blurRad="38100" dist="38100" dir="2700000" algn="tl">
                    <a:srgbClr val="000000">
                      <a:alpha val="43137"/>
                    </a:srgbClr>
                  </a:outerShdw>
                </a:effectLst>
              </a:rPr>
              <a:t> </a:t>
            </a:r>
            <a:r>
              <a:rPr lang="en-US" dirty="0" err="1">
                <a:effectLst>
                  <a:outerShdw blurRad="38100" dist="38100" dir="2700000" algn="tl">
                    <a:srgbClr val="000000">
                      <a:alpha val="43137"/>
                    </a:srgbClr>
                  </a:outerShdw>
                </a:effectLst>
              </a:rPr>
              <a:t>Jurídico</a:t>
            </a:r>
            <a:r>
              <a:rPr lang="en-US" dirty="0">
                <a:effectLst>
                  <a:outerShdw blurRad="38100" dist="38100" dir="2700000" algn="tl">
                    <a:srgbClr val="000000">
                      <a:alpha val="43137"/>
                    </a:srgbClr>
                  </a:outerShdw>
                </a:effectLst>
              </a:rPr>
              <a:t>:</a:t>
            </a:r>
          </a:p>
        </p:txBody>
      </p:sp>
      <p:sp>
        <p:nvSpPr>
          <p:cNvPr id="3" name="Marcador de contenido 2">
            <a:extLst>
              <a:ext uri="{FF2B5EF4-FFF2-40B4-BE49-F238E27FC236}">
                <a16:creationId xmlns:a16="http://schemas.microsoft.com/office/drawing/2014/main" id="{36C0FEB8-6952-4102-B747-41CBB12FD1F6}"/>
              </a:ext>
            </a:extLst>
          </p:cNvPr>
          <p:cNvSpPr>
            <a:spLocks noGrp="1"/>
          </p:cNvSpPr>
          <p:nvPr>
            <p:ph idx="1"/>
          </p:nvPr>
        </p:nvSpPr>
        <p:spPr>
          <a:xfrm>
            <a:off x="1216548" y="2519681"/>
            <a:ext cx="4879452" cy="3760891"/>
          </a:xfrm>
        </p:spPr>
        <p:txBody>
          <a:bodyPr>
            <a:normAutofit/>
          </a:bodyPr>
          <a:lstStyle/>
          <a:p>
            <a:pPr algn="just"/>
            <a:r>
              <a:rPr lang="es-ES" sz="2400" b="1" dirty="0">
                <a:effectLst>
                  <a:outerShdw blurRad="38100" dist="38100" dir="2700000" algn="tl">
                    <a:srgbClr val="000000">
                      <a:alpha val="43137"/>
                    </a:srgbClr>
                  </a:outerShdw>
                </a:effectLst>
              </a:rPr>
              <a:t>Público: </a:t>
            </a:r>
            <a:r>
              <a:rPr lang="es-ES" sz="2400" dirty="0"/>
              <a:t>Poderes del estado adecuados a fines específico, no son optativos, sino que son un deber. Se rige por el principio de legalidad.  </a:t>
            </a:r>
          </a:p>
          <a:p>
            <a:pPr algn="just"/>
            <a:r>
              <a:rPr lang="es-ES" sz="2400" b="1" dirty="0">
                <a:effectLst>
                  <a:outerShdw blurRad="38100" dist="38100" dir="2700000" algn="tl">
                    <a:srgbClr val="000000">
                      <a:alpha val="43137"/>
                    </a:srgbClr>
                  </a:outerShdw>
                </a:effectLst>
              </a:rPr>
              <a:t>Privado: </a:t>
            </a:r>
            <a:r>
              <a:rPr lang="es-ES" sz="2400" dirty="0"/>
              <a:t>El sujeto puede actuar con plena libertad salvo las prohibiciones de ley. Se rige por la autonomía de la voluntad y la igualdad entre las partes. </a:t>
            </a:r>
            <a:endParaRPr lang="en-US" sz="2400" dirty="0"/>
          </a:p>
        </p:txBody>
      </p:sp>
      <p:pic>
        <p:nvPicPr>
          <p:cNvPr id="4" name="Imagen 3">
            <a:extLst>
              <a:ext uri="{FF2B5EF4-FFF2-40B4-BE49-F238E27FC236}">
                <a16:creationId xmlns:a16="http://schemas.microsoft.com/office/drawing/2014/main" id="{2FD15355-AC5A-4BB1-BF33-1511100A9FAF}"/>
              </a:ext>
            </a:extLst>
          </p:cNvPr>
          <p:cNvPicPr>
            <a:picLocks noChangeAspect="1"/>
          </p:cNvPicPr>
          <p:nvPr/>
        </p:nvPicPr>
        <p:blipFill>
          <a:blip r:embed="rId2"/>
          <a:stretch>
            <a:fillRect/>
          </a:stretch>
        </p:blipFill>
        <p:spPr>
          <a:xfrm>
            <a:off x="7007965" y="2834641"/>
            <a:ext cx="4147716" cy="2690812"/>
          </a:xfrm>
          <a:prstGeom prst="rect">
            <a:avLst/>
          </a:prstGeom>
        </p:spPr>
      </p:pic>
    </p:spTree>
    <p:extLst>
      <p:ext uri="{BB962C8B-B14F-4D97-AF65-F5344CB8AC3E}">
        <p14:creationId xmlns:p14="http://schemas.microsoft.com/office/powerpoint/2010/main" val="54892943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34BA65-66A4-44A0-ABA8-4B7856643ED8}"/>
              </a:ext>
            </a:extLst>
          </p:cNvPr>
          <p:cNvSpPr>
            <a:spLocks noGrp="1"/>
          </p:cNvSpPr>
          <p:nvPr>
            <p:ph type="title"/>
          </p:nvPr>
        </p:nvSpPr>
        <p:spPr>
          <a:solidFill>
            <a:schemeClr val="accent1">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3"/>
          </a:lnRef>
          <a:fillRef idx="3">
            <a:schemeClr val="accent3"/>
          </a:fillRef>
          <a:effectRef idx="3">
            <a:schemeClr val="accent3"/>
          </a:effectRef>
          <a:fontRef idx="minor">
            <a:schemeClr val="lt1"/>
          </a:fontRef>
        </p:style>
        <p:txBody>
          <a:bodyPr/>
          <a:lstStyle/>
          <a:p>
            <a:pPr algn="ctr"/>
            <a:r>
              <a:rPr lang="es-ES" u="sng" dirty="0">
                <a:effectLst>
                  <a:outerShdw blurRad="38100" dist="38100" dir="2700000" algn="tl">
                    <a:srgbClr val="000000">
                      <a:alpha val="43137"/>
                    </a:srgbClr>
                  </a:outerShdw>
                </a:effectLst>
              </a:rPr>
              <a:t>Concepción ideal-formal a la distinción entre público y privado</a:t>
            </a:r>
            <a:endParaRPr lang="en-US" u="sng"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091588EA-73DB-42DD-9B8A-EDE0B86E32CF}"/>
              </a:ext>
            </a:extLst>
          </p:cNvPr>
          <p:cNvSpPr>
            <a:spLocks noGrp="1"/>
          </p:cNvSpPr>
          <p:nvPr>
            <p:ph idx="1"/>
          </p:nvPr>
        </p:nvSpPr>
        <p:spPr>
          <a:xfrm>
            <a:off x="3977640" y="2108201"/>
            <a:ext cx="7297308" cy="4463196"/>
          </a:xfrm>
        </p:spPr>
        <p:txBody>
          <a:bodyPr>
            <a:normAutofit/>
          </a:bodyPr>
          <a:lstStyle/>
          <a:p>
            <a:pPr algn="just"/>
            <a:r>
              <a:rPr lang="es-ES" dirty="0"/>
              <a:t>Para Kelsen existe una imposibilidad de definición inequívoca de ambos conceptos. Por lo que el Estado al igual que las personas jurídicas pueden ser sujetos de situaciones jurídicas estipuladas en el derecho privado. </a:t>
            </a:r>
          </a:p>
          <a:p>
            <a:pPr algn="just"/>
            <a:r>
              <a:rPr lang="es-ES" dirty="0"/>
              <a:t>Por consiguiente, el Estado puede ser parte de un contrato, que no se va presuponer que el </a:t>
            </a:r>
            <a:r>
              <a:rPr lang="es-ES" dirty="0" err="1"/>
              <a:t>desvinculamiento</a:t>
            </a:r>
            <a:r>
              <a:rPr lang="es-ES" dirty="0"/>
              <a:t> del derecho privado, al igual que el Estado puede perseguir un fin público bajo disposiciones consideradas de derecho privado. </a:t>
            </a:r>
          </a:p>
          <a:p>
            <a:pPr algn="just"/>
            <a:r>
              <a:rPr lang="es-ES" dirty="0"/>
              <a:t>El ejemplo típico es la norma individual dictada por un órgano administrativo para imponer una conducta determina al sujeto al cual se dirige, en tanto que en el derecho privado nos encontramos con contratos donde ambas partes se obligan recíprocamente. </a:t>
            </a:r>
            <a:endParaRPr lang="en-US" dirty="0"/>
          </a:p>
        </p:txBody>
      </p:sp>
      <p:pic>
        <p:nvPicPr>
          <p:cNvPr id="4" name="Imagen 3">
            <a:extLst>
              <a:ext uri="{FF2B5EF4-FFF2-40B4-BE49-F238E27FC236}">
                <a16:creationId xmlns:a16="http://schemas.microsoft.com/office/drawing/2014/main" id="{FF522F6E-3D49-4354-9DA3-4B73FC083385}"/>
              </a:ext>
            </a:extLst>
          </p:cNvPr>
          <p:cNvPicPr>
            <a:picLocks noChangeAspect="1"/>
          </p:cNvPicPr>
          <p:nvPr/>
        </p:nvPicPr>
        <p:blipFill>
          <a:blip r:embed="rId2"/>
          <a:stretch>
            <a:fillRect/>
          </a:stretch>
        </p:blipFill>
        <p:spPr>
          <a:xfrm>
            <a:off x="420052" y="3281264"/>
            <a:ext cx="3126075" cy="2080261"/>
          </a:xfrm>
          <a:prstGeom prst="rect">
            <a:avLst/>
          </a:prstGeom>
        </p:spPr>
      </p:pic>
    </p:spTree>
    <p:extLst>
      <p:ext uri="{BB962C8B-B14F-4D97-AF65-F5344CB8AC3E}">
        <p14:creationId xmlns:p14="http://schemas.microsoft.com/office/powerpoint/2010/main" val="267409814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47CF53-1402-4F86-AF04-0D3E7039EFF8}"/>
              </a:ext>
            </a:extLst>
          </p:cNvPr>
          <p:cNvSpPr>
            <a:spLocks noGrp="1"/>
          </p:cNvSpPr>
          <p:nvPr>
            <p:ph type="title"/>
          </p:nvPr>
        </p:nvSpPr>
        <p:spPr>
          <a:solidFill>
            <a:schemeClr val="tx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3"/>
          </a:lnRef>
          <a:fillRef idx="3">
            <a:schemeClr val="accent3"/>
          </a:fillRef>
          <a:effectRef idx="3">
            <a:schemeClr val="accent3"/>
          </a:effectRef>
          <a:fontRef idx="minor">
            <a:schemeClr val="lt1"/>
          </a:fontRef>
        </p:style>
        <p:txBody>
          <a:bodyPr/>
          <a:lstStyle/>
          <a:p>
            <a:pPr algn="ctr"/>
            <a:r>
              <a:rPr lang="es-ES" u="sng" dirty="0">
                <a:effectLst>
                  <a:outerShdw blurRad="38100" dist="38100" dir="2700000" algn="tl">
                    <a:srgbClr val="000000">
                      <a:alpha val="43137"/>
                    </a:srgbClr>
                  </a:outerShdw>
                </a:effectLst>
              </a:rPr>
              <a:t>Distinción ¨público privado¨ frente al cuadrinomio fundamental:</a:t>
            </a:r>
            <a:endParaRPr lang="en-US" u="sng"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07D236A8-CC07-4A6E-99AD-286B871BD0D0}"/>
              </a:ext>
            </a:extLst>
          </p:cNvPr>
          <p:cNvSpPr>
            <a:spLocks noGrp="1"/>
          </p:cNvSpPr>
          <p:nvPr>
            <p:ph idx="1"/>
          </p:nvPr>
        </p:nvSpPr>
        <p:spPr>
          <a:xfrm>
            <a:off x="1216548" y="2108201"/>
            <a:ext cx="7881732" cy="4463196"/>
          </a:xfrm>
        </p:spPr>
        <p:txBody>
          <a:bodyPr>
            <a:normAutofit/>
          </a:bodyPr>
          <a:lstStyle/>
          <a:p>
            <a:pPr algn="just"/>
            <a:r>
              <a:rPr lang="es-ES" b="1" dirty="0">
                <a:effectLst>
                  <a:outerShdw blurRad="38100" dist="38100" dir="2700000" algn="tl">
                    <a:srgbClr val="000000">
                      <a:alpha val="43137"/>
                    </a:srgbClr>
                  </a:outerShdw>
                </a:effectLst>
              </a:rPr>
              <a:t>Sujetos:</a:t>
            </a:r>
            <a:r>
              <a:rPr lang="es-ES" dirty="0"/>
              <a:t> Pueden estar dentro de ambas categorías, por ejemplo, las personas, una fundación, una sociedad comercial son sujetos de derecho privado, y podría resultar innegable el interés público que fundamenta su existencia. En cambio, el Estado o instituciones autónomas son sujetos derechos privado. </a:t>
            </a:r>
          </a:p>
          <a:p>
            <a:pPr algn="just"/>
            <a:r>
              <a:rPr lang="es-ES" b="1" dirty="0">
                <a:effectLst>
                  <a:outerShdw blurRad="38100" dist="38100" dir="2700000" algn="tl">
                    <a:srgbClr val="000000">
                      <a:alpha val="43137"/>
                    </a:srgbClr>
                  </a:outerShdw>
                </a:effectLst>
              </a:rPr>
              <a:t>Objetos:</a:t>
            </a:r>
            <a:r>
              <a:rPr lang="es-ES" dirty="0"/>
              <a:t> Los bienes pertenecientes al Estado son públicos, y los pertenecientes a los sujetos privados son privados. </a:t>
            </a:r>
          </a:p>
          <a:p>
            <a:pPr algn="just"/>
            <a:r>
              <a:rPr lang="es-ES" b="1" dirty="0">
                <a:effectLst>
                  <a:outerShdw blurRad="38100" dist="38100" dir="2700000" algn="tl">
                    <a:srgbClr val="000000">
                      <a:alpha val="43137"/>
                    </a:srgbClr>
                  </a:outerShdw>
                </a:effectLst>
              </a:rPr>
              <a:t>Eventos:</a:t>
            </a:r>
            <a:r>
              <a:rPr lang="es-ES" dirty="0"/>
              <a:t> Son los aconteceres que se producen de los actos de los sujetos. Puede ser público o privado. </a:t>
            </a:r>
          </a:p>
          <a:p>
            <a:pPr algn="just"/>
            <a:r>
              <a:rPr lang="es-ES" b="1" dirty="0">
                <a:effectLst>
                  <a:outerShdw blurRad="38100" dist="38100" dir="2700000" algn="tl">
                    <a:srgbClr val="000000">
                      <a:alpha val="43137"/>
                    </a:srgbClr>
                  </a:outerShdw>
                </a:effectLst>
              </a:rPr>
              <a:t>Comportamiento:</a:t>
            </a:r>
            <a:r>
              <a:rPr lang="es-ES" dirty="0"/>
              <a:t> La conducta del Estado se regula por el principio de legalidad, y la conducta de los sujetos privados por la autonomía de la voluntad. </a:t>
            </a:r>
            <a:endParaRPr lang="en-US" dirty="0"/>
          </a:p>
        </p:txBody>
      </p:sp>
      <p:pic>
        <p:nvPicPr>
          <p:cNvPr id="4" name="Imagen 3">
            <a:extLst>
              <a:ext uri="{FF2B5EF4-FFF2-40B4-BE49-F238E27FC236}">
                <a16:creationId xmlns:a16="http://schemas.microsoft.com/office/drawing/2014/main" id="{252F0A3D-2EEA-4DA1-9BA9-B75DC7285F91}"/>
              </a:ext>
            </a:extLst>
          </p:cNvPr>
          <p:cNvPicPr>
            <a:picLocks noChangeAspect="1"/>
          </p:cNvPicPr>
          <p:nvPr/>
        </p:nvPicPr>
        <p:blipFill>
          <a:blip r:embed="rId2"/>
          <a:stretch>
            <a:fillRect/>
          </a:stretch>
        </p:blipFill>
        <p:spPr>
          <a:xfrm>
            <a:off x="9274492" y="2697480"/>
            <a:ext cx="2695575" cy="2720340"/>
          </a:xfrm>
          <a:prstGeom prst="rect">
            <a:avLst/>
          </a:prstGeom>
        </p:spPr>
      </p:pic>
    </p:spTree>
    <p:extLst>
      <p:ext uri="{BB962C8B-B14F-4D97-AF65-F5344CB8AC3E}">
        <p14:creationId xmlns:p14="http://schemas.microsoft.com/office/powerpoint/2010/main" val="165381981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BD72A1-2547-42B8-B849-5ABDB4371B5C}"/>
              </a:ext>
            </a:extLst>
          </p:cNvPr>
          <p:cNvSpPr>
            <a:spLocks noGrp="1"/>
          </p:cNvSpPr>
          <p:nvPr>
            <p:ph type="title"/>
          </p:nvPr>
        </p:nvSpPr>
        <p:spPr>
          <a:xfrm>
            <a:off x="1097280" y="988908"/>
            <a:ext cx="10058400" cy="748452"/>
          </a:xfrm>
          <a:solidFill>
            <a:schemeClr val="accent1">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2"/>
          </a:lnRef>
          <a:fillRef idx="3">
            <a:schemeClr val="accent2"/>
          </a:fillRef>
          <a:effectRef idx="3">
            <a:schemeClr val="accent2"/>
          </a:effectRef>
          <a:fontRef idx="minor">
            <a:schemeClr val="lt1"/>
          </a:fontRef>
        </p:style>
        <p:txBody>
          <a:bodyPr>
            <a:normAutofit fontScale="90000"/>
          </a:bodyPr>
          <a:lstStyle/>
          <a:p>
            <a:pPr algn="ctr"/>
            <a:r>
              <a:rPr lang="es-CR" u="sng" dirty="0">
                <a:effectLst>
                  <a:outerShdw blurRad="38100" dist="38100" dir="2700000" algn="tl">
                    <a:srgbClr val="000000">
                      <a:alpha val="43137"/>
                    </a:srgbClr>
                  </a:outerShdw>
                </a:effectLst>
              </a:rPr>
              <a:t>Conclusión</a:t>
            </a:r>
            <a:endParaRPr lang="en-US" u="sng"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8D1D08D2-F511-4F3B-BE4B-ECFF160E3658}"/>
              </a:ext>
            </a:extLst>
          </p:cNvPr>
          <p:cNvSpPr>
            <a:spLocks noGrp="1"/>
          </p:cNvSpPr>
          <p:nvPr>
            <p:ph idx="1"/>
          </p:nvPr>
        </p:nvSpPr>
        <p:spPr>
          <a:xfrm>
            <a:off x="1216548" y="4942841"/>
            <a:ext cx="10058400" cy="1320799"/>
          </a:xfrm>
        </p:spPr>
        <p:txBody>
          <a:bodyPr/>
          <a:lstStyle/>
          <a:p>
            <a:pPr algn="just"/>
            <a:r>
              <a:rPr lang="es-ES" dirty="0"/>
              <a:t>Ninguno de los dos criterios se puede deslindar, se darán excepciones a la regla. </a:t>
            </a:r>
          </a:p>
          <a:p>
            <a:pPr algn="just"/>
            <a:r>
              <a:rPr lang="es-ES" dirty="0"/>
              <a:t>Por lo que vienen a ser formalmente </a:t>
            </a:r>
            <a:r>
              <a:rPr lang="es-ES" dirty="0" err="1"/>
              <a:t>deslindables</a:t>
            </a:r>
            <a:r>
              <a:rPr lang="es-ES" dirty="0"/>
              <a:t>, pero no sustancialmente porque los intereses humanos se encuentran entrelazados.</a:t>
            </a:r>
            <a:endParaRPr lang="en-US" dirty="0"/>
          </a:p>
        </p:txBody>
      </p:sp>
      <p:pic>
        <p:nvPicPr>
          <p:cNvPr id="4" name="Imagen 3">
            <a:extLst>
              <a:ext uri="{FF2B5EF4-FFF2-40B4-BE49-F238E27FC236}">
                <a16:creationId xmlns:a16="http://schemas.microsoft.com/office/drawing/2014/main" id="{45473565-3491-41CF-A4C3-FA869EBED159}"/>
              </a:ext>
            </a:extLst>
          </p:cNvPr>
          <p:cNvPicPr>
            <a:picLocks noChangeAspect="1"/>
          </p:cNvPicPr>
          <p:nvPr/>
        </p:nvPicPr>
        <p:blipFill>
          <a:blip r:embed="rId2"/>
          <a:stretch>
            <a:fillRect/>
          </a:stretch>
        </p:blipFill>
        <p:spPr>
          <a:xfrm>
            <a:off x="3729990" y="2099603"/>
            <a:ext cx="4732020" cy="2658794"/>
          </a:xfrm>
          <a:prstGeom prst="rect">
            <a:avLst/>
          </a:prstGeom>
        </p:spPr>
      </p:pic>
    </p:spTree>
    <p:extLst>
      <p:ext uri="{BB962C8B-B14F-4D97-AF65-F5344CB8AC3E}">
        <p14:creationId xmlns:p14="http://schemas.microsoft.com/office/powerpoint/2010/main" val="282847491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FC69D7-21C9-4709-BD8F-1ED4A0001A69}"/>
              </a:ext>
            </a:extLst>
          </p:cNvPr>
          <p:cNvSpPr>
            <a:spLocks noGrp="1"/>
          </p:cNvSpPr>
          <p:nvPr>
            <p:ph type="title"/>
          </p:nvPr>
        </p:nvSpPr>
        <p:spPr>
          <a:xfrm>
            <a:off x="1097280" y="988906"/>
            <a:ext cx="10058400" cy="748454"/>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2"/>
          </a:lnRef>
          <a:fillRef idx="3">
            <a:schemeClr val="accent2"/>
          </a:fillRef>
          <a:effectRef idx="3">
            <a:schemeClr val="accent2"/>
          </a:effectRef>
          <a:fontRef idx="minor">
            <a:schemeClr val="lt1"/>
          </a:fontRef>
        </p:style>
        <p:txBody>
          <a:bodyPr>
            <a:normAutofit fontScale="90000"/>
          </a:bodyPr>
          <a:lstStyle/>
          <a:p>
            <a:pPr algn="ctr"/>
            <a:r>
              <a:rPr lang="en-US" u="sng" dirty="0">
                <a:effectLst>
                  <a:outerShdw blurRad="38100" dist="38100" dir="2700000" algn="tl">
                    <a:srgbClr val="000000">
                      <a:alpha val="43137"/>
                    </a:srgbClr>
                  </a:outerShdw>
                </a:effectLst>
              </a:rPr>
              <a:t>EFICACIA JURIDICA</a:t>
            </a:r>
          </a:p>
        </p:txBody>
      </p:sp>
      <p:sp>
        <p:nvSpPr>
          <p:cNvPr id="3" name="Marcador de contenido 2">
            <a:extLst>
              <a:ext uri="{FF2B5EF4-FFF2-40B4-BE49-F238E27FC236}">
                <a16:creationId xmlns:a16="http://schemas.microsoft.com/office/drawing/2014/main" id="{1AB03569-EE8E-4F1B-81D3-B0867A026878}"/>
              </a:ext>
            </a:extLst>
          </p:cNvPr>
          <p:cNvSpPr>
            <a:spLocks noGrp="1"/>
          </p:cNvSpPr>
          <p:nvPr>
            <p:ph sz="half" idx="1"/>
          </p:nvPr>
        </p:nvSpPr>
        <p:spPr>
          <a:xfrm>
            <a:off x="1097280" y="2372360"/>
            <a:ext cx="4639736" cy="3748193"/>
          </a:xfrm>
        </p:spPr>
        <p:txBody>
          <a:bodyPr>
            <a:normAutofit/>
          </a:bodyPr>
          <a:lstStyle/>
          <a:p>
            <a:pPr marL="0" indent="0" algn="just">
              <a:buNone/>
            </a:pPr>
            <a:r>
              <a:rPr lang="es-ES" sz="2400" dirty="0"/>
              <a:t>Desde el punto de vista científico eficacia jurídica es la teoría que da las bases para la determinación del efecto jurídico que se le atribuye a los hechos jurídicos. </a:t>
            </a:r>
          </a:p>
          <a:p>
            <a:pPr marL="0" indent="0" algn="just">
              <a:buNone/>
            </a:pPr>
            <a:r>
              <a:rPr lang="es-ES" sz="2400" dirty="0"/>
              <a:t>Desde el punto dogmático es un estado que califica al hecho cuando produce un efecto jurídico, se dice que el hecho es eficaz. </a:t>
            </a:r>
            <a:endParaRPr lang="en-US" sz="2400" dirty="0"/>
          </a:p>
        </p:txBody>
      </p:sp>
      <p:pic>
        <p:nvPicPr>
          <p:cNvPr id="5" name="Marcador de contenido 4">
            <a:extLst>
              <a:ext uri="{FF2B5EF4-FFF2-40B4-BE49-F238E27FC236}">
                <a16:creationId xmlns:a16="http://schemas.microsoft.com/office/drawing/2014/main" id="{60968098-3BCA-443E-9BC6-5C96887BCEA6}"/>
              </a:ext>
            </a:extLst>
          </p:cNvPr>
          <p:cNvPicPr>
            <a:picLocks noGrp="1" noChangeAspect="1"/>
          </p:cNvPicPr>
          <p:nvPr>
            <p:ph sz="half" idx="2"/>
          </p:nvPr>
        </p:nvPicPr>
        <p:blipFill>
          <a:blip r:embed="rId2"/>
          <a:stretch>
            <a:fillRect/>
          </a:stretch>
        </p:blipFill>
        <p:spPr>
          <a:xfrm>
            <a:off x="6949440" y="2372360"/>
            <a:ext cx="3680459" cy="3680459"/>
          </a:xfrm>
          <a:prstGeom prst="rect">
            <a:avLst/>
          </a:prstGeom>
        </p:spPr>
      </p:pic>
    </p:spTree>
    <p:extLst>
      <p:ext uri="{BB962C8B-B14F-4D97-AF65-F5344CB8AC3E}">
        <p14:creationId xmlns:p14="http://schemas.microsoft.com/office/powerpoint/2010/main" val="25527807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9C1EB0-E800-4D61-A2BD-A1CBA1AE4F1D}"/>
              </a:ext>
            </a:extLst>
          </p:cNvPr>
          <p:cNvSpPr>
            <a:spLocks noGrp="1"/>
          </p:cNvSpPr>
          <p:nvPr>
            <p:ph type="title"/>
          </p:nvPr>
        </p:nvSpPr>
        <p:spPr>
          <a:xfrm>
            <a:off x="1097280" y="988908"/>
            <a:ext cx="10058400" cy="748452"/>
          </a:xfrm>
          <a:solidFill>
            <a:schemeClr val="bg1">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3"/>
          </a:lnRef>
          <a:fillRef idx="3">
            <a:schemeClr val="accent3"/>
          </a:fillRef>
          <a:effectRef idx="3">
            <a:schemeClr val="accent3"/>
          </a:effectRef>
          <a:fontRef idx="minor">
            <a:schemeClr val="lt1"/>
          </a:fontRef>
        </p:style>
        <p:txBody>
          <a:bodyPr>
            <a:normAutofit fontScale="90000"/>
          </a:bodyPr>
          <a:lstStyle/>
          <a:p>
            <a:pPr algn="ctr"/>
            <a:r>
              <a:rPr lang="es-CR">
                <a:solidFill>
                  <a:schemeClr val="bg1"/>
                </a:solidFill>
              </a:rPr>
              <a:t>Eficacia Jurídica.</a:t>
            </a:r>
            <a:endParaRPr lang="en-US" dirty="0">
              <a:solidFill>
                <a:schemeClr val="bg1"/>
              </a:solidFill>
            </a:endParaRPr>
          </a:p>
        </p:txBody>
      </p:sp>
      <p:pic>
        <p:nvPicPr>
          <p:cNvPr id="4" name="Imagen 3">
            <a:extLst>
              <a:ext uri="{FF2B5EF4-FFF2-40B4-BE49-F238E27FC236}">
                <a16:creationId xmlns:a16="http://schemas.microsoft.com/office/drawing/2014/main" id="{24DF1DFF-031A-4A41-B245-325594EB930C}"/>
              </a:ext>
            </a:extLst>
          </p:cNvPr>
          <p:cNvPicPr>
            <a:picLocks noChangeAspect="1"/>
          </p:cNvPicPr>
          <p:nvPr/>
        </p:nvPicPr>
        <p:blipFill>
          <a:blip r:embed="rId2"/>
          <a:stretch>
            <a:fillRect/>
          </a:stretch>
        </p:blipFill>
        <p:spPr>
          <a:xfrm>
            <a:off x="3135630" y="2552700"/>
            <a:ext cx="5920740" cy="3316392"/>
          </a:xfrm>
          <a:prstGeom prst="rect">
            <a:avLst/>
          </a:prstGeom>
        </p:spPr>
      </p:pic>
    </p:spTree>
    <p:extLst>
      <p:ext uri="{BB962C8B-B14F-4D97-AF65-F5344CB8AC3E}">
        <p14:creationId xmlns:p14="http://schemas.microsoft.com/office/powerpoint/2010/main" val="213585500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5E37790-1899-4D87-B693-5F92EAA35D2D}"/>
              </a:ext>
            </a:extLst>
          </p:cNvPr>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4"/>
          </a:lnRef>
          <a:fillRef idx="3">
            <a:schemeClr val="accent4"/>
          </a:fillRef>
          <a:effectRef idx="3">
            <a:schemeClr val="accent4"/>
          </a:effectRef>
          <a:fontRef idx="minor">
            <a:schemeClr val="lt1"/>
          </a:fontRef>
        </p:style>
        <p:txBody>
          <a:bodyPr/>
          <a:lstStyle/>
          <a:p>
            <a:pPr algn="ctr"/>
            <a:r>
              <a:rPr lang="es-ES" u="sng" dirty="0">
                <a:effectLst>
                  <a:outerShdw blurRad="38100" dist="38100" dir="2700000" algn="tl">
                    <a:srgbClr val="000000">
                      <a:alpha val="43137"/>
                    </a:srgbClr>
                  </a:outerShdw>
                </a:effectLst>
              </a:rPr>
              <a:t>La teoría de la eficacia pretende resolver: </a:t>
            </a:r>
            <a:endParaRPr lang="en-US" u="sng" dirty="0">
              <a:effectLst>
                <a:outerShdw blurRad="38100" dist="38100" dir="2700000" algn="tl">
                  <a:srgbClr val="000000">
                    <a:alpha val="43137"/>
                  </a:srgbClr>
                </a:outerShdw>
              </a:effectLst>
            </a:endParaRPr>
          </a:p>
        </p:txBody>
      </p:sp>
      <p:pic>
        <p:nvPicPr>
          <p:cNvPr id="5" name="Marcador de contenido 4">
            <a:extLst>
              <a:ext uri="{FF2B5EF4-FFF2-40B4-BE49-F238E27FC236}">
                <a16:creationId xmlns:a16="http://schemas.microsoft.com/office/drawing/2014/main" id="{6EF699E3-769F-4C84-B78F-F437026FA8C4}"/>
              </a:ext>
            </a:extLst>
          </p:cNvPr>
          <p:cNvPicPr>
            <a:picLocks noGrp="1" noChangeAspect="1"/>
          </p:cNvPicPr>
          <p:nvPr>
            <p:ph sz="half" idx="1"/>
          </p:nvPr>
        </p:nvPicPr>
        <p:blipFill>
          <a:blip r:embed="rId2"/>
          <a:stretch>
            <a:fillRect/>
          </a:stretch>
        </p:blipFill>
        <p:spPr>
          <a:xfrm>
            <a:off x="1402080" y="2793886"/>
            <a:ext cx="3733324" cy="2326755"/>
          </a:xfrm>
          <a:prstGeom prst="rect">
            <a:avLst/>
          </a:prstGeom>
        </p:spPr>
      </p:pic>
      <p:sp>
        <p:nvSpPr>
          <p:cNvPr id="4" name="Marcador de contenido 3">
            <a:extLst>
              <a:ext uri="{FF2B5EF4-FFF2-40B4-BE49-F238E27FC236}">
                <a16:creationId xmlns:a16="http://schemas.microsoft.com/office/drawing/2014/main" id="{990C488B-DC7A-4EAE-888C-578C33C9192B}"/>
              </a:ext>
            </a:extLst>
          </p:cNvPr>
          <p:cNvSpPr>
            <a:spLocks noGrp="1"/>
          </p:cNvSpPr>
          <p:nvPr>
            <p:ph sz="half" idx="2"/>
          </p:nvPr>
        </p:nvSpPr>
        <p:spPr>
          <a:xfrm>
            <a:off x="6515944" y="2120900"/>
            <a:ext cx="4639736" cy="4142740"/>
          </a:xfrm>
        </p:spPr>
        <p:txBody>
          <a:bodyPr>
            <a:noAutofit/>
          </a:bodyPr>
          <a:lstStyle/>
          <a:p>
            <a:pPr marL="0" indent="0" algn="just">
              <a:buNone/>
            </a:pPr>
            <a:r>
              <a:rPr lang="es-ES" sz="2400" dirty="0"/>
              <a:t>1) ¿Que es el efecto jurídico? Se busca determinar las características propias del efecto jurídico.</a:t>
            </a:r>
          </a:p>
          <a:p>
            <a:pPr marL="0" indent="0" algn="just">
              <a:buNone/>
            </a:pPr>
            <a:r>
              <a:rPr lang="es-ES" sz="2400" dirty="0"/>
              <a:t>2) ¿Donde radica su juridicidad? Trata de analizar cuando y porque un de un hecho jurídico. </a:t>
            </a:r>
          </a:p>
          <a:p>
            <a:pPr marL="0" indent="0" algn="just">
              <a:buNone/>
            </a:pPr>
            <a:r>
              <a:rPr lang="es-ES" sz="2400" dirty="0"/>
              <a:t>3) ¿Cual es la naturaliza de su condicionalidad? Busca la causa o condicionante del efecto jurídico. </a:t>
            </a:r>
            <a:endParaRPr lang="en-US" sz="2400" dirty="0"/>
          </a:p>
        </p:txBody>
      </p:sp>
    </p:spTree>
    <p:extLst>
      <p:ext uri="{BB962C8B-B14F-4D97-AF65-F5344CB8AC3E}">
        <p14:creationId xmlns:p14="http://schemas.microsoft.com/office/powerpoint/2010/main" val="58513525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CB3B752D-B98F-473B-91F8-02190F9D3383}"/>
              </a:ext>
            </a:extLst>
          </p:cNvPr>
          <p:cNvSpPr>
            <a:spLocks noGrp="1"/>
          </p:cNvSpPr>
          <p:nvPr>
            <p:ph idx="1"/>
          </p:nvPr>
        </p:nvSpPr>
        <p:spPr>
          <a:xfrm>
            <a:off x="1376568" y="3810418"/>
            <a:ext cx="10058400" cy="2463799"/>
          </a:xfrm>
        </p:spPr>
        <p:txBody>
          <a:bodyPr>
            <a:normAutofit/>
          </a:bodyPr>
          <a:lstStyle/>
          <a:p>
            <a:pPr algn="just"/>
            <a:r>
              <a:rPr lang="es-ES" sz="2400" dirty="0" err="1"/>
              <a:t>Falzea</a:t>
            </a:r>
            <a:r>
              <a:rPr lang="es-ES" sz="2400" dirty="0"/>
              <a:t> propone un método para la determinación del efecto jurídico, el cual viene siendo un método sistemático de derecho. </a:t>
            </a:r>
          </a:p>
          <a:p>
            <a:pPr algn="just"/>
            <a:r>
              <a:rPr lang="es-ES" sz="2400" dirty="0"/>
              <a:t>El operador debe aspirar a manejar una serie de conceptos de manera precisa. </a:t>
            </a:r>
          </a:p>
          <a:p>
            <a:pPr algn="just"/>
            <a:r>
              <a:rPr lang="es-ES" sz="2400" dirty="0" err="1"/>
              <a:t>Falzea</a:t>
            </a:r>
            <a:r>
              <a:rPr lang="es-ES" sz="2400" dirty="0"/>
              <a:t> manifiesta que una teoría del efecto jurídico no puede desarrollarse sin el análisis de la norma jurídica.</a:t>
            </a:r>
            <a:endParaRPr lang="en-US" sz="2400" dirty="0"/>
          </a:p>
        </p:txBody>
      </p:sp>
      <p:pic>
        <p:nvPicPr>
          <p:cNvPr id="4" name="Imagen 3">
            <a:extLst>
              <a:ext uri="{FF2B5EF4-FFF2-40B4-BE49-F238E27FC236}">
                <a16:creationId xmlns:a16="http://schemas.microsoft.com/office/drawing/2014/main" id="{489CFE2D-5BD3-475A-B10A-C1F5D4A9352A}"/>
              </a:ext>
            </a:extLst>
          </p:cNvPr>
          <p:cNvPicPr>
            <a:picLocks noChangeAspect="1"/>
          </p:cNvPicPr>
          <p:nvPr/>
        </p:nvPicPr>
        <p:blipFill>
          <a:blip r:embed="rId2"/>
          <a:stretch>
            <a:fillRect/>
          </a:stretch>
        </p:blipFill>
        <p:spPr>
          <a:xfrm>
            <a:off x="3896179" y="835243"/>
            <a:ext cx="4399641" cy="2463799"/>
          </a:xfrm>
          <a:prstGeom prst="rect">
            <a:avLst/>
          </a:prstGeom>
        </p:spPr>
      </p:pic>
    </p:spTree>
    <p:extLst>
      <p:ext uri="{BB962C8B-B14F-4D97-AF65-F5344CB8AC3E}">
        <p14:creationId xmlns:p14="http://schemas.microsoft.com/office/powerpoint/2010/main" val="68240100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2EB107-1262-4B0E-8B95-7398FC133E8E}"/>
              </a:ext>
            </a:extLst>
          </p:cNvPr>
          <p:cNvSpPr>
            <a:spLocks noGrp="1"/>
          </p:cNvSpPr>
          <p:nvPr>
            <p:ph type="title"/>
          </p:nvPr>
        </p:nvSpPr>
        <p:spPr>
          <a:xfrm>
            <a:off x="1097280" y="988908"/>
            <a:ext cx="10058400" cy="7484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relaxedInset"/>
            <a:contourClr>
              <a:srgbClr val="FFFFFF"/>
            </a:contourClr>
          </a:sp3d>
        </p:spPr>
        <p:style>
          <a:lnRef idx="0">
            <a:schemeClr val="accent1"/>
          </a:lnRef>
          <a:fillRef idx="3">
            <a:schemeClr val="accent1"/>
          </a:fillRef>
          <a:effectRef idx="3">
            <a:schemeClr val="accent1"/>
          </a:effectRef>
          <a:fontRef idx="minor">
            <a:schemeClr val="lt1"/>
          </a:fontRef>
        </p:style>
        <p:txBody>
          <a:bodyPr>
            <a:normAutofit fontScale="90000"/>
          </a:bodyPr>
          <a:lstStyle/>
          <a:p>
            <a:pPr algn="ctr"/>
            <a:r>
              <a:rPr lang="en-US" u="sng" dirty="0" err="1">
                <a:effectLst>
                  <a:outerShdw blurRad="38100" dist="38100" dir="2700000" algn="tl">
                    <a:srgbClr val="000000">
                      <a:alpha val="43137"/>
                    </a:srgbClr>
                  </a:outerShdw>
                </a:effectLst>
              </a:rPr>
              <a:t>Parte</a:t>
            </a:r>
            <a:r>
              <a:rPr lang="en-US" u="sng" dirty="0">
                <a:effectLst>
                  <a:outerShdw blurRad="38100" dist="38100" dir="2700000" algn="tl">
                    <a:srgbClr val="000000">
                      <a:alpha val="43137"/>
                    </a:srgbClr>
                  </a:outerShdw>
                </a:effectLst>
              </a:rPr>
              <a:t> </a:t>
            </a:r>
            <a:r>
              <a:rPr lang="en-US" u="sng" dirty="0" err="1">
                <a:effectLst>
                  <a:outerShdw blurRad="38100" dist="38100" dir="2700000" algn="tl">
                    <a:srgbClr val="000000">
                      <a:alpha val="43137"/>
                    </a:srgbClr>
                  </a:outerShdw>
                </a:effectLst>
              </a:rPr>
              <a:t>Histórica</a:t>
            </a:r>
            <a:endParaRPr lang="en-US" u="sng"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08BFEEFE-B0F6-484A-AC1C-4EE9C2E64AEF}"/>
              </a:ext>
            </a:extLst>
          </p:cNvPr>
          <p:cNvSpPr>
            <a:spLocks noGrp="1"/>
          </p:cNvSpPr>
          <p:nvPr>
            <p:ph idx="1"/>
          </p:nvPr>
        </p:nvSpPr>
        <p:spPr>
          <a:xfrm>
            <a:off x="1097280" y="2108201"/>
            <a:ext cx="10058400" cy="3760891"/>
          </a:xfrm>
        </p:spPr>
        <p:txBody>
          <a:bodyPr>
            <a:normAutofit/>
          </a:bodyPr>
          <a:lstStyle/>
          <a:p>
            <a:r>
              <a:rPr lang="en-US" sz="2800" dirty="0" err="1"/>
              <a:t>Interrogantes</a:t>
            </a:r>
            <a:r>
              <a:rPr lang="en-US" sz="2800" dirty="0"/>
              <a:t> no </a:t>
            </a:r>
            <a:r>
              <a:rPr lang="en-US" sz="2800" dirty="0" err="1"/>
              <a:t>respondidas</a:t>
            </a:r>
            <a:r>
              <a:rPr lang="en-US" sz="2800" dirty="0"/>
              <a:t> de forma </a:t>
            </a:r>
            <a:r>
              <a:rPr lang="en-US" sz="2800" dirty="0" err="1"/>
              <a:t>satisfactoria</a:t>
            </a:r>
            <a:r>
              <a:rPr lang="en-US" sz="2800" dirty="0"/>
              <a:t>:</a:t>
            </a:r>
          </a:p>
        </p:txBody>
      </p:sp>
      <p:pic>
        <p:nvPicPr>
          <p:cNvPr id="4" name="Imagen 3">
            <a:extLst>
              <a:ext uri="{FF2B5EF4-FFF2-40B4-BE49-F238E27FC236}">
                <a16:creationId xmlns:a16="http://schemas.microsoft.com/office/drawing/2014/main" id="{C7E235E2-73B8-4235-ABBE-AA4D5C64F950}"/>
              </a:ext>
            </a:extLst>
          </p:cNvPr>
          <p:cNvPicPr>
            <a:picLocks noChangeAspect="1"/>
          </p:cNvPicPr>
          <p:nvPr/>
        </p:nvPicPr>
        <p:blipFill>
          <a:blip r:embed="rId2"/>
          <a:stretch>
            <a:fillRect/>
          </a:stretch>
        </p:blipFill>
        <p:spPr>
          <a:xfrm>
            <a:off x="4602956" y="3120313"/>
            <a:ext cx="2986087" cy="3737687"/>
          </a:xfrm>
          <a:prstGeom prst="rect">
            <a:avLst/>
          </a:prstGeom>
        </p:spPr>
      </p:pic>
    </p:spTree>
    <p:extLst>
      <p:ext uri="{BB962C8B-B14F-4D97-AF65-F5344CB8AC3E}">
        <p14:creationId xmlns:p14="http://schemas.microsoft.com/office/powerpoint/2010/main" val="262531973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C3EB8AFC-081F-4105-A506-5DBDEDD25D98}"/>
              </a:ext>
            </a:extLst>
          </p:cNvPr>
          <p:cNvSpPr>
            <a:spLocks noGrp="1"/>
          </p:cNvSpPr>
          <p:nvPr>
            <p:ph idx="1"/>
          </p:nvPr>
        </p:nvSpPr>
        <p:spPr>
          <a:xfrm>
            <a:off x="1066800" y="4279901"/>
            <a:ext cx="10058400" cy="1526539"/>
          </a:xfrm>
        </p:spPr>
        <p:txBody>
          <a:bodyPr>
            <a:normAutofit/>
          </a:bodyPr>
          <a:lstStyle/>
          <a:p>
            <a:pPr algn="just"/>
            <a:r>
              <a:rPr lang="es-ES" sz="2800" dirty="0"/>
              <a:t>El efecto jurídico no debe ser confundido con la efectividad de la norma. Siendo el efecto la obligación (crédito) y la efectividad el cumplimiento de la obligación (pago del crédito). </a:t>
            </a:r>
            <a:endParaRPr lang="en-US" sz="2800" dirty="0"/>
          </a:p>
        </p:txBody>
      </p:sp>
      <p:pic>
        <p:nvPicPr>
          <p:cNvPr id="4" name="Imagen 3">
            <a:extLst>
              <a:ext uri="{FF2B5EF4-FFF2-40B4-BE49-F238E27FC236}">
                <a16:creationId xmlns:a16="http://schemas.microsoft.com/office/drawing/2014/main" id="{A95EFFAD-B8EA-47F8-A499-2DDD3FE2A782}"/>
              </a:ext>
            </a:extLst>
          </p:cNvPr>
          <p:cNvPicPr>
            <a:picLocks noChangeAspect="1"/>
          </p:cNvPicPr>
          <p:nvPr/>
        </p:nvPicPr>
        <p:blipFill>
          <a:blip r:embed="rId2"/>
          <a:stretch>
            <a:fillRect/>
          </a:stretch>
        </p:blipFill>
        <p:spPr>
          <a:xfrm>
            <a:off x="3442607" y="932179"/>
            <a:ext cx="5306786" cy="29718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77768996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1ED99D44-B9FD-43D0-B8AD-007061852470}"/>
              </a:ext>
            </a:extLst>
          </p:cNvPr>
          <p:cNvSpPr>
            <a:spLocks noGrp="1"/>
          </p:cNvSpPr>
          <p:nvPr>
            <p:ph idx="1"/>
          </p:nvPr>
        </p:nvSpPr>
        <p:spPr>
          <a:xfrm>
            <a:off x="1353708" y="1125221"/>
            <a:ext cx="10058400" cy="726439"/>
          </a:xfrm>
        </p:spPr>
        <p:txBody>
          <a:bodyPr>
            <a:normAutofit/>
          </a:bodyPr>
          <a:lstStyle/>
          <a:p>
            <a:pPr marL="0" indent="0">
              <a:buNone/>
            </a:pPr>
            <a:r>
              <a:rPr lang="es-ES" sz="2800" dirty="0"/>
              <a:t>La juridicidad del efecto jurídico no ha sido tratado por la doctrina.</a:t>
            </a:r>
            <a:endParaRPr lang="en-US" sz="2800" dirty="0"/>
          </a:p>
        </p:txBody>
      </p:sp>
      <p:pic>
        <p:nvPicPr>
          <p:cNvPr id="4" name="Imagen 3">
            <a:extLst>
              <a:ext uri="{FF2B5EF4-FFF2-40B4-BE49-F238E27FC236}">
                <a16:creationId xmlns:a16="http://schemas.microsoft.com/office/drawing/2014/main" id="{93AD1CDF-0D6D-44B7-9A83-BC1000611A19}"/>
              </a:ext>
            </a:extLst>
          </p:cNvPr>
          <p:cNvPicPr>
            <a:picLocks noChangeAspect="1"/>
          </p:cNvPicPr>
          <p:nvPr/>
        </p:nvPicPr>
        <p:blipFill>
          <a:blip r:embed="rId2"/>
          <a:stretch>
            <a:fillRect/>
          </a:stretch>
        </p:blipFill>
        <p:spPr>
          <a:xfrm>
            <a:off x="3543776" y="2459354"/>
            <a:ext cx="5104448" cy="3823409"/>
          </a:xfrm>
          <a:prstGeom prst="rect">
            <a:avLst/>
          </a:prstGeom>
        </p:spPr>
      </p:pic>
    </p:spTree>
    <p:extLst>
      <p:ext uri="{BB962C8B-B14F-4D97-AF65-F5344CB8AC3E}">
        <p14:creationId xmlns:p14="http://schemas.microsoft.com/office/powerpoint/2010/main" val="343755219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1507B06C-04FA-49E3-9D4D-EFEA228ACE31}"/>
              </a:ext>
            </a:extLst>
          </p:cNvPr>
          <p:cNvSpPr>
            <a:spLocks noGrp="1"/>
          </p:cNvSpPr>
          <p:nvPr>
            <p:ph idx="1"/>
          </p:nvPr>
        </p:nvSpPr>
        <p:spPr>
          <a:xfrm>
            <a:off x="1307988" y="1143107"/>
            <a:ext cx="10058400" cy="3760891"/>
          </a:xfrm>
        </p:spPr>
        <p:txBody>
          <a:bodyPr>
            <a:normAutofit/>
          </a:bodyPr>
          <a:lstStyle/>
          <a:p>
            <a:pPr marL="0" indent="0">
              <a:buNone/>
            </a:pPr>
            <a:r>
              <a:rPr lang="es-ES" sz="2600" dirty="0"/>
              <a:t>El problema de la condicionalidad ha tenido tres soluciones históricas:</a:t>
            </a:r>
            <a:endParaRPr lang="en-US" sz="2600" dirty="0"/>
          </a:p>
        </p:txBody>
      </p:sp>
      <p:pic>
        <p:nvPicPr>
          <p:cNvPr id="4" name="Imagen 3">
            <a:extLst>
              <a:ext uri="{FF2B5EF4-FFF2-40B4-BE49-F238E27FC236}">
                <a16:creationId xmlns:a16="http://schemas.microsoft.com/office/drawing/2014/main" id="{20BD0113-A89A-47D5-AA1E-69BC13BA4A16}"/>
              </a:ext>
            </a:extLst>
          </p:cNvPr>
          <p:cNvPicPr>
            <a:picLocks noChangeAspect="1"/>
          </p:cNvPicPr>
          <p:nvPr/>
        </p:nvPicPr>
        <p:blipFill>
          <a:blip r:embed="rId2"/>
          <a:stretch>
            <a:fillRect/>
          </a:stretch>
        </p:blipFill>
        <p:spPr>
          <a:xfrm>
            <a:off x="3057211" y="2498513"/>
            <a:ext cx="6077577" cy="3216380"/>
          </a:xfrm>
          <a:prstGeom prst="rect">
            <a:avLst/>
          </a:prstGeom>
        </p:spPr>
      </p:pic>
    </p:spTree>
    <p:extLst>
      <p:ext uri="{BB962C8B-B14F-4D97-AF65-F5344CB8AC3E}">
        <p14:creationId xmlns:p14="http://schemas.microsoft.com/office/powerpoint/2010/main" val="57619739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E62886-D971-4C3A-ABEE-32583C96D1BE}"/>
              </a:ext>
            </a:extLst>
          </p:cNvPr>
          <p:cNvSpPr>
            <a:spLocks noGrp="1"/>
          </p:cNvSpPr>
          <p:nvPr>
            <p:ph type="title"/>
          </p:nvPr>
        </p:nvSpPr>
        <p:spPr>
          <a:xfrm>
            <a:off x="1097280" y="988908"/>
            <a:ext cx="10058400" cy="748452"/>
          </a:xfrm>
          <a:scene3d>
            <a:camera prst="orthographicFront">
              <a:rot lat="0" lon="0" rev="0"/>
            </a:camera>
            <a:lightRig rig="threePt" dir="t">
              <a:rot lat="0" lon="0" rev="19800000"/>
            </a:lightRig>
          </a:scene3d>
          <a:sp3d prstMaterial="flat">
            <a:bevelT w="25400" h="31750" prst="artDeco"/>
          </a:sp3d>
        </p:spPr>
        <p:style>
          <a:lnRef idx="0">
            <a:schemeClr val="accent6"/>
          </a:lnRef>
          <a:fillRef idx="3">
            <a:schemeClr val="accent6"/>
          </a:fillRef>
          <a:effectRef idx="3">
            <a:schemeClr val="accent6"/>
          </a:effectRef>
          <a:fontRef idx="minor">
            <a:schemeClr val="lt1"/>
          </a:fontRef>
        </p:style>
        <p:txBody>
          <a:bodyPr>
            <a:normAutofit fontScale="90000"/>
          </a:bodyPr>
          <a:lstStyle/>
          <a:p>
            <a:pPr algn="ctr"/>
            <a:r>
              <a:rPr lang="en-US" u="sng" dirty="0">
                <a:effectLst>
                  <a:outerShdw blurRad="38100" dist="38100" dir="2700000" algn="tl">
                    <a:srgbClr val="000000">
                      <a:alpha val="43137"/>
                    </a:srgbClr>
                  </a:outerShdw>
                </a:effectLst>
              </a:rPr>
              <a:t>1. </a:t>
            </a:r>
            <a:r>
              <a:rPr lang="en-US" u="sng" dirty="0" err="1">
                <a:effectLst>
                  <a:outerShdw blurRad="38100" dist="38100" dir="2700000" algn="tl">
                    <a:srgbClr val="000000">
                      <a:alpha val="43137"/>
                    </a:srgbClr>
                  </a:outerShdw>
                </a:effectLst>
              </a:rPr>
              <a:t>Causalista</a:t>
            </a:r>
            <a:r>
              <a:rPr lang="en-US" u="sng" dirty="0">
                <a:effectLst>
                  <a:outerShdw blurRad="38100" dist="38100" dir="2700000" algn="tl">
                    <a:srgbClr val="000000">
                      <a:alpha val="43137"/>
                    </a:srgbClr>
                  </a:outerShdw>
                </a:effectLst>
              </a:rPr>
              <a:t>:</a:t>
            </a:r>
          </a:p>
        </p:txBody>
      </p:sp>
      <p:sp>
        <p:nvSpPr>
          <p:cNvPr id="3" name="Marcador de contenido 2">
            <a:extLst>
              <a:ext uri="{FF2B5EF4-FFF2-40B4-BE49-F238E27FC236}">
                <a16:creationId xmlns:a16="http://schemas.microsoft.com/office/drawing/2014/main" id="{698DB3E2-6098-4451-89DC-524872110423}"/>
              </a:ext>
            </a:extLst>
          </p:cNvPr>
          <p:cNvSpPr>
            <a:spLocks noGrp="1"/>
          </p:cNvSpPr>
          <p:nvPr>
            <p:ph idx="1"/>
          </p:nvPr>
        </p:nvSpPr>
        <p:spPr>
          <a:xfrm>
            <a:off x="1216548" y="2542541"/>
            <a:ext cx="4879452" cy="3760891"/>
          </a:xfrm>
        </p:spPr>
        <p:txBody>
          <a:bodyPr>
            <a:normAutofit/>
          </a:bodyPr>
          <a:lstStyle/>
          <a:p>
            <a:pPr marL="0" indent="0" algn="just">
              <a:buNone/>
            </a:pPr>
            <a:r>
              <a:rPr lang="es-ES" sz="2800" dirty="0"/>
              <a:t>El efecto jurídico es la consecuencia de un hecho jurídico que es la causa. </a:t>
            </a:r>
          </a:p>
          <a:p>
            <a:pPr marL="0" indent="0" algn="just">
              <a:buNone/>
            </a:pPr>
            <a:r>
              <a:rPr lang="es-ES" sz="2800" dirty="0"/>
              <a:t>Las normas jurídicas al igual que las físicas enlazan un evento condicionante (causa) a un evento condicionado (efecto).</a:t>
            </a:r>
            <a:endParaRPr lang="en-US" sz="2800" dirty="0"/>
          </a:p>
        </p:txBody>
      </p:sp>
      <p:pic>
        <p:nvPicPr>
          <p:cNvPr id="4" name="Imagen 3">
            <a:extLst>
              <a:ext uri="{FF2B5EF4-FFF2-40B4-BE49-F238E27FC236}">
                <a16:creationId xmlns:a16="http://schemas.microsoft.com/office/drawing/2014/main" id="{5C475758-2414-4CB3-B58E-2B2FE17AAD29}"/>
              </a:ext>
            </a:extLst>
          </p:cNvPr>
          <p:cNvPicPr>
            <a:picLocks noChangeAspect="1"/>
          </p:cNvPicPr>
          <p:nvPr/>
        </p:nvPicPr>
        <p:blipFill>
          <a:blip r:embed="rId2"/>
          <a:stretch>
            <a:fillRect/>
          </a:stretch>
        </p:blipFill>
        <p:spPr>
          <a:xfrm>
            <a:off x="7040881" y="2949476"/>
            <a:ext cx="3728832" cy="2308325"/>
          </a:xfrm>
          <a:prstGeom prst="rect">
            <a:avLst/>
          </a:prstGeom>
        </p:spPr>
      </p:pic>
    </p:spTree>
    <p:extLst>
      <p:ext uri="{BB962C8B-B14F-4D97-AF65-F5344CB8AC3E}">
        <p14:creationId xmlns:p14="http://schemas.microsoft.com/office/powerpoint/2010/main" val="50385553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43F0C9-2E1F-4184-B5BD-AD328D1DC35D}"/>
              </a:ext>
            </a:extLst>
          </p:cNvPr>
          <p:cNvSpPr>
            <a:spLocks noGrp="1"/>
          </p:cNvSpPr>
          <p:nvPr>
            <p:ph type="title"/>
          </p:nvPr>
        </p:nvSpPr>
        <p:spPr>
          <a:xfrm>
            <a:off x="1097280" y="988908"/>
            <a:ext cx="10058400" cy="7484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4"/>
          </a:lnRef>
          <a:fillRef idx="3">
            <a:schemeClr val="accent4"/>
          </a:fillRef>
          <a:effectRef idx="3">
            <a:schemeClr val="accent4"/>
          </a:effectRef>
          <a:fontRef idx="minor">
            <a:schemeClr val="lt1"/>
          </a:fontRef>
        </p:style>
        <p:txBody>
          <a:bodyPr>
            <a:normAutofit fontScale="90000"/>
          </a:bodyPr>
          <a:lstStyle/>
          <a:p>
            <a:pPr algn="ctr"/>
            <a:r>
              <a:rPr lang="en-US" dirty="0">
                <a:effectLst>
                  <a:outerShdw blurRad="38100" dist="38100" dir="2700000" algn="tl">
                    <a:srgbClr val="000000">
                      <a:alpha val="43137"/>
                    </a:srgbClr>
                  </a:outerShdw>
                </a:effectLst>
              </a:rPr>
              <a:t>2. </a:t>
            </a:r>
            <a:r>
              <a:rPr lang="en-US" dirty="0" err="1">
                <a:effectLst>
                  <a:outerShdw blurRad="38100" dist="38100" dir="2700000" algn="tl">
                    <a:srgbClr val="000000">
                      <a:alpha val="43137"/>
                    </a:srgbClr>
                  </a:outerShdw>
                </a:effectLst>
              </a:rPr>
              <a:t>Psicológica</a:t>
            </a:r>
            <a:r>
              <a:rPr lang="en-US" dirty="0">
                <a:effectLst>
                  <a:outerShdw blurRad="38100" dist="38100" dir="2700000" algn="tl">
                    <a:srgbClr val="000000">
                      <a:alpha val="43137"/>
                    </a:srgbClr>
                  </a:outerShdw>
                </a:effectLst>
              </a:rPr>
              <a:t>: </a:t>
            </a:r>
          </a:p>
        </p:txBody>
      </p:sp>
      <p:sp>
        <p:nvSpPr>
          <p:cNvPr id="3" name="Marcador de contenido 2">
            <a:extLst>
              <a:ext uri="{FF2B5EF4-FFF2-40B4-BE49-F238E27FC236}">
                <a16:creationId xmlns:a16="http://schemas.microsoft.com/office/drawing/2014/main" id="{736AA75F-A7C1-4DA4-B192-69FFB66B3184}"/>
              </a:ext>
            </a:extLst>
          </p:cNvPr>
          <p:cNvSpPr>
            <a:spLocks noGrp="1"/>
          </p:cNvSpPr>
          <p:nvPr>
            <p:ph idx="1"/>
          </p:nvPr>
        </p:nvSpPr>
        <p:spPr>
          <a:xfrm>
            <a:off x="5389992" y="2451101"/>
            <a:ext cx="5765688" cy="3760891"/>
          </a:xfrm>
        </p:spPr>
        <p:txBody>
          <a:bodyPr>
            <a:normAutofit/>
          </a:bodyPr>
          <a:lstStyle/>
          <a:p>
            <a:pPr algn="just"/>
            <a:r>
              <a:rPr lang="es-ES" sz="2400" dirty="0"/>
              <a:t>El efecto jurídico encuentra explicación en la motivación psicológica del legislador. </a:t>
            </a:r>
          </a:p>
          <a:p>
            <a:pPr algn="just"/>
            <a:r>
              <a:rPr lang="es-ES" sz="2400" dirty="0"/>
              <a:t>El efecto existe en el tanto el legislador considero necesario atribuirlo a un determinado hecho jurídico. </a:t>
            </a:r>
          </a:p>
          <a:p>
            <a:pPr algn="just"/>
            <a:r>
              <a:rPr lang="es-ES" sz="2400" dirty="0"/>
              <a:t>Lo cual no es admisible siendo que sería una solución meramente subjetiva y porque no se conoce la verdadera naturaleza de la condicionalidad</a:t>
            </a:r>
            <a:endParaRPr lang="en-US" sz="2400" dirty="0"/>
          </a:p>
        </p:txBody>
      </p:sp>
      <p:pic>
        <p:nvPicPr>
          <p:cNvPr id="4" name="Imagen 3">
            <a:extLst>
              <a:ext uri="{FF2B5EF4-FFF2-40B4-BE49-F238E27FC236}">
                <a16:creationId xmlns:a16="http://schemas.microsoft.com/office/drawing/2014/main" id="{C47A662A-070E-4770-8B11-8410D1C3FA1D}"/>
              </a:ext>
            </a:extLst>
          </p:cNvPr>
          <p:cNvPicPr>
            <a:picLocks noChangeAspect="1"/>
          </p:cNvPicPr>
          <p:nvPr/>
        </p:nvPicPr>
        <p:blipFill>
          <a:blip r:embed="rId2"/>
          <a:stretch>
            <a:fillRect/>
          </a:stretch>
        </p:blipFill>
        <p:spPr>
          <a:xfrm>
            <a:off x="642937" y="2811570"/>
            <a:ext cx="4363755" cy="2360720"/>
          </a:xfrm>
          <a:prstGeom prst="rect">
            <a:avLst/>
          </a:prstGeom>
        </p:spPr>
      </p:pic>
    </p:spTree>
    <p:extLst>
      <p:ext uri="{BB962C8B-B14F-4D97-AF65-F5344CB8AC3E}">
        <p14:creationId xmlns:p14="http://schemas.microsoft.com/office/powerpoint/2010/main" val="413391455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7B491F-4F45-41C4-96D8-7845B871D087}"/>
              </a:ext>
            </a:extLst>
          </p:cNvPr>
          <p:cNvSpPr>
            <a:spLocks noGrp="1"/>
          </p:cNvSpPr>
          <p:nvPr>
            <p:ph type="title"/>
          </p:nvPr>
        </p:nvSpPr>
        <p:spPr>
          <a:xfrm>
            <a:off x="1066800" y="988908"/>
            <a:ext cx="10058400" cy="725378"/>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1"/>
          </a:lnRef>
          <a:fillRef idx="3">
            <a:schemeClr val="accent1"/>
          </a:fillRef>
          <a:effectRef idx="3">
            <a:schemeClr val="accent1"/>
          </a:effectRef>
          <a:fontRef idx="minor">
            <a:schemeClr val="lt1"/>
          </a:fontRef>
        </p:style>
        <p:txBody>
          <a:bodyPr>
            <a:normAutofit fontScale="90000"/>
          </a:bodyPr>
          <a:lstStyle/>
          <a:p>
            <a:pPr algn="ctr"/>
            <a:r>
              <a:rPr lang="en-US" dirty="0"/>
              <a:t>3. </a:t>
            </a:r>
            <a:r>
              <a:rPr lang="en-US" dirty="0" err="1"/>
              <a:t>Lógica</a:t>
            </a:r>
            <a:r>
              <a:rPr lang="en-US" dirty="0"/>
              <a:t>: </a:t>
            </a:r>
          </a:p>
        </p:txBody>
      </p:sp>
      <p:sp>
        <p:nvSpPr>
          <p:cNvPr id="3" name="Marcador de contenido 2">
            <a:extLst>
              <a:ext uri="{FF2B5EF4-FFF2-40B4-BE49-F238E27FC236}">
                <a16:creationId xmlns:a16="http://schemas.microsoft.com/office/drawing/2014/main" id="{C5831C69-1F56-4B2C-A43B-7762B1AB8E4D}"/>
              </a:ext>
            </a:extLst>
          </p:cNvPr>
          <p:cNvSpPr>
            <a:spLocks noGrp="1"/>
          </p:cNvSpPr>
          <p:nvPr>
            <p:ph idx="1"/>
          </p:nvPr>
        </p:nvSpPr>
        <p:spPr>
          <a:xfrm>
            <a:off x="1066800" y="5208692"/>
            <a:ext cx="10058400" cy="1320799"/>
          </a:xfrm>
        </p:spPr>
        <p:txBody>
          <a:bodyPr>
            <a:normAutofit/>
          </a:bodyPr>
          <a:lstStyle/>
          <a:p>
            <a:pPr algn="just"/>
            <a:r>
              <a:rPr lang="es-ES" sz="2400" dirty="0"/>
              <a:t>El hecho es la razón o fundamento de una determinada consecuencia (efecto). El efecto es atribuido mediante un proceso lógico - formal (positivismo jurídico) y afirma su existencia meramente ideal.</a:t>
            </a:r>
            <a:endParaRPr lang="en-US" sz="2400" dirty="0"/>
          </a:p>
        </p:txBody>
      </p:sp>
      <p:pic>
        <p:nvPicPr>
          <p:cNvPr id="4" name="Imagen 3">
            <a:extLst>
              <a:ext uri="{FF2B5EF4-FFF2-40B4-BE49-F238E27FC236}">
                <a16:creationId xmlns:a16="http://schemas.microsoft.com/office/drawing/2014/main" id="{409F353E-C098-447E-966D-7FD90CC2316C}"/>
              </a:ext>
            </a:extLst>
          </p:cNvPr>
          <p:cNvPicPr>
            <a:picLocks noChangeAspect="1"/>
          </p:cNvPicPr>
          <p:nvPr/>
        </p:nvPicPr>
        <p:blipFill>
          <a:blip r:embed="rId2"/>
          <a:stretch>
            <a:fillRect/>
          </a:stretch>
        </p:blipFill>
        <p:spPr>
          <a:xfrm>
            <a:off x="4849653" y="2134531"/>
            <a:ext cx="2492693" cy="2991232"/>
          </a:xfrm>
          <a:prstGeom prst="rect">
            <a:avLst/>
          </a:prstGeom>
        </p:spPr>
      </p:pic>
    </p:spTree>
    <p:extLst>
      <p:ext uri="{BB962C8B-B14F-4D97-AF65-F5344CB8AC3E}">
        <p14:creationId xmlns:p14="http://schemas.microsoft.com/office/powerpoint/2010/main" val="333023625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A1FDC7-050A-41EB-AEB7-65FCD3A5DB7B}"/>
              </a:ext>
            </a:extLst>
          </p:cNvPr>
          <p:cNvSpPr>
            <a:spLocks noGrp="1"/>
          </p:cNvSpPr>
          <p:nvPr>
            <p:ph type="title"/>
          </p:nvPr>
        </p:nvSpPr>
        <p:spPr>
          <a:xfrm>
            <a:off x="1066800" y="1018123"/>
            <a:ext cx="10058400" cy="1450757"/>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2"/>
          </a:lnRef>
          <a:fillRef idx="3">
            <a:schemeClr val="accent2"/>
          </a:fillRef>
          <a:effectRef idx="3">
            <a:schemeClr val="accent2"/>
          </a:effectRef>
          <a:fontRef idx="minor">
            <a:schemeClr val="lt1"/>
          </a:fontRef>
        </p:style>
        <p:txBody>
          <a:bodyPr/>
          <a:lstStyle/>
          <a:p>
            <a:pPr algn="ctr"/>
            <a:r>
              <a:rPr lang="en-US" u="sng" dirty="0" err="1">
                <a:effectLst>
                  <a:outerShdw blurRad="38100" dist="38100" dir="2700000" algn="tl">
                    <a:srgbClr val="000000">
                      <a:alpha val="43137"/>
                    </a:srgbClr>
                  </a:outerShdw>
                </a:effectLst>
              </a:rPr>
              <a:t>Parte</a:t>
            </a:r>
            <a:r>
              <a:rPr lang="en-US" u="sng" dirty="0">
                <a:effectLst>
                  <a:outerShdw blurRad="38100" dist="38100" dir="2700000" algn="tl">
                    <a:srgbClr val="000000">
                      <a:alpha val="43137"/>
                    </a:srgbClr>
                  </a:outerShdw>
                </a:effectLst>
              </a:rPr>
              <a:t> </a:t>
            </a:r>
            <a:r>
              <a:rPr lang="en-US" u="sng" dirty="0" err="1">
                <a:effectLst>
                  <a:outerShdw blurRad="38100" dist="38100" dir="2700000" algn="tl">
                    <a:srgbClr val="000000">
                      <a:alpha val="43137"/>
                    </a:srgbClr>
                  </a:outerShdw>
                </a:effectLst>
              </a:rPr>
              <a:t>Metodológica</a:t>
            </a:r>
            <a:r>
              <a:rPr lang="en-US" u="sng" dirty="0">
                <a:effectLst>
                  <a:outerShdw blurRad="38100" dist="38100" dir="2700000" algn="tl">
                    <a:srgbClr val="000000">
                      <a:alpha val="43137"/>
                    </a:srgbClr>
                  </a:outerShdw>
                </a:effectLst>
              </a:rPr>
              <a:t> </a:t>
            </a:r>
            <a:br>
              <a:rPr lang="en-US" u="sng" dirty="0">
                <a:effectLst>
                  <a:outerShdw blurRad="38100" dist="38100" dir="2700000" algn="tl">
                    <a:srgbClr val="000000">
                      <a:alpha val="43137"/>
                    </a:srgbClr>
                  </a:outerShdw>
                </a:effectLst>
              </a:rPr>
            </a:br>
            <a:r>
              <a:rPr lang="en-US" u="sng" dirty="0" err="1">
                <a:effectLst>
                  <a:outerShdw blurRad="38100" dist="38100" dir="2700000" algn="tl">
                    <a:srgbClr val="000000">
                      <a:alpha val="43137"/>
                    </a:srgbClr>
                  </a:outerShdw>
                </a:effectLst>
              </a:rPr>
              <a:t>Premisas</a:t>
            </a:r>
            <a:r>
              <a:rPr lang="en-US" u="sng" dirty="0">
                <a:effectLst>
                  <a:outerShdw blurRad="38100" dist="38100" dir="2700000" algn="tl">
                    <a:srgbClr val="000000">
                      <a:alpha val="43137"/>
                    </a:srgbClr>
                  </a:outerShdw>
                </a:effectLst>
              </a:rPr>
              <a:t> y </a:t>
            </a:r>
            <a:r>
              <a:rPr lang="en-US" u="sng" dirty="0" err="1">
                <a:effectLst>
                  <a:outerShdw blurRad="38100" dist="38100" dir="2700000" algn="tl">
                    <a:srgbClr val="000000">
                      <a:alpha val="43137"/>
                    </a:srgbClr>
                  </a:outerShdw>
                </a:effectLst>
              </a:rPr>
              <a:t>Metodología</a:t>
            </a:r>
            <a:r>
              <a:rPr lang="en-US" u="sng" dirty="0">
                <a:effectLst>
                  <a:outerShdw blurRad="38100" dist="38100" dir="2700000" algn="tl">
                    <a:srgbClr val="000000">
                      <a:alpha val="43137"/>
                    </a:srgbClr>
                  </a:outerShdw>
                </a:effectLst>
              </a:rPr>
              <a:t> </a:t>
            </a:r>
            <a:r>
              <a:rPr lang="en-US" u="sng" dirty="0" err="1">
                <a:effectLst>
                  <a:outerShdw blurRad="38100" dist="38100" dir="2700000" algn="tl">
                    <a:srgbClr val="000000">
                      <a:alpha val="43137"/>
                    </a:srgbClr>
                  </a:outerShdw>
                </a:effectLst>
              </a:rPr>
              <a:t>propuesta</a:t>
            </a:r>
            <a:r>
              <a:rPr lang="en-US" u="sng" dirty="0">
                <a:effectLst>
                  <a:outerShdw blurRad="38100" dist="38100" dir="2700000" algn="tl">
                    <a:srgbClr val="000000">
                      <a:alpha val="43137"/>
                    </a:srgbClr>
                  </a:outerShdw>
                </a:effectLst>
              </a:rPr>
              <a:t>:</a:t>
            </a:r>
          </a:p>
        </p:txBody>
      </p:sp>
      <p:pic>
        <p:nvPicPr>
          <p:cNvPr id="4" name="Imagen 3">
            <a:extLst>
              <a:ext uri="{FF2B5EF4-FFF2-40B4-BE49-F238E27FC236}">
                <a16:creationId xmlns:a16="http://schemas.microsoft.com/office/drawing/2014/main" id="{A99376E2-49B4-4BE1-8425-BDBD97C1C56B}"/>
              </a:ext>
            </a:extLst>
          </p:cNvPr>
          <p:cNvPicPr>
            <a:picLocks noChangeAspect="1"/>
          </p:cNvPicPr>
          <p:nvPr/>
        </p:nvPicPr>
        <p:blipFill>
          <a:blip r:embed="rId2"/>
          <a:stretch>
            <a:fillRect/>
          </a:stretch>
        </p:blipFill>
        <p:spPr>
          <a:xfrm>
            <a:off x="3741420" y="3139205"/>
            <a:ext cx="4709160" cy="3027317"/>
          </a:xfrm>
          <a:prstGeom prst="rect">
            <a:avLst/>
          </a:prstGeom>
        </p:spPr>
      </p:pic>
    </p:spTree>
    <p:extLst>
      <p:ext uri="{BB962C8B-B14F-4D97-AF65-F5344CB8AC3E}">
        <p14:creationId xmlns:p14="http://schemas.microsoft.com/office/powerpoint/2010/main" val="397562133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980AD9-3893-40DA-A5CB-50D114819D96}"/>
              </a:ext>
            </a:extLst>
          </p:cNvPr>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dk1"/>
          </a:lnRef>
          <a:fillRef idx="3">
            <a:schemeClr val="dk1"/>
          </a:fillRef>
          <a:effectRef idx="3">
            <a:schemeClr val="dk1"/>
          </a:effectRef>
          <a:fontRef idx="minor">
            <a:schemeClr val="lt1"/>
          </a:fontRef>
        </p:style>
        <p:txBody>
          <a:bodyPr/>
          <a:lstStyle/>
          <a:p>
            <a:pPr algn="ctr"/>
            <a:r>
              <a:rPr lang="es-ES" u="sng" dirty="0">
                <a:effectLst>
                  <a:innerShdw blurRad="63500" dist="50800" dir="18900000">
                    <a:prstClr val="black">
                      <a:alpha val="50000"/>
                    </a:prstClr>
                  </a:innerShdw>
                </a:effectLst>
              </a:rPr>
              <a:t>No se debe confundir eficacia con efectividad.</a:t>
            </a:r>
            <a:endParaRPr lang="en-US" u="sng" dirty="0">
              <a:effectLst>
                <a:innerShdw blurRad="63500" dist="50800" dir="18900000">
                  <a:prstClr val="black">
                    <a:alpha val="50000"/>
                  </a:prstClr>
                </a:innerShdw>
              </a:effectLst>
            </a:endParaRPr>
          </a:p>
        </p:txBody>
      </p:sp>
      <p:sp>
        <p:nvSpPr>
          <p:cNvPr id="3" name="Marcador de contenido 2">
            <a:extLst>
              <a:ext uri="{FF2B5EF4-FFF2-40B4-BE49-F238E27FC236}">
                <a16:creationId xmlns:a16="http://schemas.microsoft.com/office/drawing/2014/main" id="{482FE774-DC5A-4C0C-A012-679A3FB1345C}"/>
              </a:ext>
            </a:extLst>
          </p:cNvPr>
          <p:cNvSpPr>
            <a:spLocks noGrp="1"/>
          </p:cNvSpPr>
          <p:nvPr>
            <p:ph idx="1"/>
          </p:nvPr>
        </p:nvSpPr>
        <p:spPr>
          <a:xfrm>
            <a:off x="6469380" y="2694733"/>
            <a:ext cx="4919868" cy="3276182"/>
          </a:xfrm>
        </p:spPr>
        <p:txBody>
          <a:bodyPr>
            <a:normAutofit/>
          </a:bodyPr>
          <a:lstStyle/>
          <a:p>
            <a:pPr algn="just"/>
            <a:r>
              <a:rPr lang="es-ES" sz="2400" dirty="0"/>
              <a:t>El efecto (crédito) es la valoración jurídica de la conducta y la efectividad (pago del crédito) es la realización práctica de la conducta. </a:t>
            </a:r>
          </a:p>
          <a:p>
            <a:pPr algn="just"/>
            <a:r>
              <a:rPr lang="es-ES" sz="2400" dirty="0"/>
              <a:t>La efectividad solo se da con la realización de la obligación, conductas previas (exigir pago) son parte del efecto. </a:t>
            </a:r>
            <a:endParaRPr lang="en-US" sz="2400" dirty="0"/>
          </a:p>
        </p:txBody>
      </p:sp>
      <p:pic>
        <p:nvPicPr>
          <p:cNvPr id="4" name="Imagen 3">
            <a:extLst>
              <a:ext uri="{FF2B5EF4-FFF2-40B4-BE49-F238E27FC236}">
                <a16:creationId xmlns:a16="http://schemas.microsoft.com/office/drawing/2014/main" id="{1DB51DC4-840A-49A0-B194-B0863F73F149}"/>
              </a:ext>
            </a:extLst>
          </p:cNvPr>
          <p:cNvPicPr>
            <a:picLocks noChangeAspect="1"/>
          </p:cNvPicPr>
          <p:nvPr/>
        </p:nvPicPr>
        <p:blipFill>
          <a:blip r:embed="rId2"/>
          <a:stretch>
            <a:fillRect/>
          </a:stretch>
        </p:blipFill>
        <p:spPr>
          <a:xfrm>
            <a:off x="802752" y="2913795"/>
            <a:ext cx="5181601" cy="2590801"/>
          </a:xfrm>
          <a:prstGeom prst="rect">
            <a:avLst/>
          </a:prstGeom>
        </p:spPr>
      </p:pic>
    </p:spTree>
    <p:extLst>
      <p:ext uri="{BB962C8B-B14F-4D97-AF65-F5344CB8AC3E}">
        <p14:creationId xmlns:p14="http://schemas.microsoft.com/office/powerpoint/2010/main" val="188913407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E58B3C0-17DF-432F-A794-7CB94A08E001}"/>
              </a:ext>
            </a:extLst>
          </p:cNvPr>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4"/>
          </a:lnRef>
          <a:fillRef idx="3">
            <a:schemeClr val="accent4"/>
          </a:fillRef>
          <a:effectRef idx="3">
            <a:schemeClr val="accent4"/>
          </a:effectRef>
          <a:fontRef idx="minor">
            <a:schemeClr val="lt1"/>
          </a:fontRef>
        </p:style>
        <p:txBody>
          <a:bodyPr/>
          <a:lstStyle/>
          <a:p>
            <a:pPr algn="ctr"/>
            <a:r>
              <a:rPr lang="es-ES" u="sng" dirty="0">
                <a:effectLst>
                  <a:outerShdw blurRad="38100" dist="38100" dir="2700000" algn="tl">
                    <a:srgbClr val="000000">
                      <a:alpha val="43137"/>
                    </a:srgbClr>
                  </a:outerShdw>
                </a:effectLst>
              </a:rPr>
              <a:t>La existencia esencialmente jurídica del efecto jurídico.</a:t>
            </a:r>
            <a:endParaRPr lang="en-US" u="sng"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EF63595A-5FAA-4B59-8FAA-AC7060FAA469}"/>
              </a:ext>
            </a:extLst>
          </p:cNvPr>
          <p:cNvSpPr>
            <a:spLocks noGrp="1"/>
          </p:cNvSpPr>
          <p:nvPr>
            <p:ph idx="1"/>
          </p:nvPr>
        </p:nvSpPr>
        <p:spPr>
          <a:xfrm>
            <a:off x="1216548" y="2108201"/>
            <a:ext cx="5618592" cy="3760891"/>
          </a:xfrm>
        </p:spPr>
        <p:txBody>
          <a:bodyPr>
            <a:normAutofit/>
          </a:bodyPr>
          <a:lstStyle/>
          <a:p>
            <a:pPr algn="just"/>
            <a:r>
              <a:rPr lang="es-ES" sz="2400" dirty="0"/>
              <a:t>La juridicidad de un hecho depende si afecta o no intereses jurídicamente protegidos, el efecto jurídico no es materialmente determinable, es una entidad jurídica que no puede ser pensada fuera del mundo del derecho. </a:t>
            </a:r>
          </a:p>
          <a:p>
            <a:pPr algn="just"/>
            <a:r>
              <a:rPr lang="es-ES" sz="2400" dirty="0"/>
              <a:t>(Caso del rayo que cae en el mar y no afecta bienes, y el rayo que cae en un barco y daña toda la mercadería a bordo).</a:t>
            </a:r>
            <a:endParaRPr lang="en-US" sz="2400" dirty="0"/>
          </a:p>
        </p:txBody>
      </p:sp>
      <p:pic>
        <p:nvPicPr>
          <p:cNvPr id="4" name="Imagen 3">
            <a:extLst>
              <a:ext uri="{FF2B5EF4-FFF2-40B4-BE49-F238E27FC236}">
                <a16:creationId xmlns:a16="http://schemas.microsoft.com/office/drawing/2014/main" id="{69676C28-F89F-42AA-9186-9C64AE2FAD2B}"/>
              </a:ext>
            </a:extLst>
          </p:cNvPr>
          <p:cNvPicPr>
            <a:picLocks noChangeAspect="1"/>
          </p:cNvPicPr>
          <p:nvPr/>
        </p:nvPicPr>
        <p:blipFill>
          <a:blip r:embed="rId2"/>
          <a:stretch>
            <a:fillRect/>
          </a:stretch>
        </p:blipFill>
        <p:spPr>
          <a:xfrm>
            <a:off x="8023860" y="2067799"/>
            <a:ext cx="2951592" cy="3801293"/>
          </a:xfrm>
          <a:prstGeom prst="rect">
            <a:avLst/>
          </a:prstGeom>
        </p:spPr>
      </p:pic>
    </p:spTree>
    <p:extLst>
      <p:ext uri="{BB962C8B-B14F-4D97-AF65-F5344CB8AC3E}">
        <p14:creationId xmlns:p14="http://schemas.microsoft.com/office/powerpoint/2010/main" val="246242823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44502F3-8098-49C4-9097-9967659D5944}"/>
              </a:ext>
            </a:extLst>
          </p:cNvPr>
          <p:cNvSpPr>
            <a:spLocks noGrp="1"/>
          </p:cNvSpPr>
          <p:nvPr>
            <p:ph idx="1"/>
          </p:nvPr>
        </p:nvSpPr>
        <p:spPr>
          <a:xfrm>
            <a:off x="5486400" y="1399541"/>
            <a:ext cx="5811408" cy="4463196"/>
          </a:xfrm>
        </p:spPr>
        <p:txBody>
          <a:bodyPr>
            <a:normAutofit/>
          </a:bodyPr>
          <a:lstStyle/>
          <a:p>
            <a:pPr algn="just"/>
            <a:r>
              <a:rPr lang="es-ES" sz="2400" dirty="0"/>
              <a:t>La </a:t>
            </a:r>
            <a:r>
              <a:rPr lang="es-ES" sz="2400" dirty="0" err="1"/>
              <a:t>juricidad</a:t>
            </a:r>
            <a:r>
              <a:rPr lang="es-ES" sz="2400" dirty="0"/>
              <a:t> no depende de producción de efectos jurídicos, sino de la afectación de intereses jurídicamente relevantes. </a:t>
            </a:r>
          </a:p>
          <a:p>
            <a:pPr algn="just"/>
            <a:r>
              <a:rPr lang="es-ES" sz="2400" dirty="0"/>
              <a:t>Una teoría del efecto jurídico no puede desarrollarse sistemáticamente sin un análisis de la norma jurídica, cualquiera que sea la naturaleza del efecto jurídico (penal, civil, mercantil). </a:t>
            </a:r>
          </a:p>
          <a:p>
            <a:pPr algn="just"/>
            <a:r>
              <a:rPr lang="es-ES" sz="2400" dirty="0"/>
              <a:t>Se debe analizar la comprensión sistemática partiendo de la teoría general del derecho.</a:t>
            </a:r>
            <a:endParaRPr lang="en-US" sz="2400" dirty="0"/>
          </a:p>
        </p:txBody>
      </p:sp>
      <p:pic>
        <p:nvPicPr>
          <p:cNvPr id="4" name="Imagen 3">
            <a:extLst>
              <a:ext uri="{FF2B5EF4-FFF2-40B4-BE49-F238E27FC236}">
                <a16:creationId xmlns:a16="http://schemas.microsoft.com/office/drawing/2014/main" id="{0547309D-DA54-4092-9B93-3D22EDE6EA43}"/>
              </a:ext>
            </a:extLst>
          </p:cNvPr>
          <p:cNvPicPr>
            <a:picLocks noChangeAspect="1"/>
          </p:cNvPicPr>
          <p:nvPr/>
        </p:nvPicPr>
        <p:blipFill>
          <a:blip r:embed="rId2"/>
          <a:stretch>
            <a:fillRect/>
          </a:stretch>
        </p:blipFill>
        <p:spPr>
          <a:xfrm>
            <a:off x="597012" y="2447939"/>
            <a:ext cx="4172705" cy="2366400"/>
          </a:xfrm>
          <a:prstGeom prst="rect">
            <a:avLst/>
          </a:prstGeom>
        </p:spPr>
      </p:pic>
    </p:spTree>
    <p:extLst>
      <p:ext uri="{BB962C8B-B14F-4D97-AF65-F5344CB8AC3E}">
        <p14:creationId xmlns:p14="http://schemas.microsoft.com/office/powerpoint/2010/main" val="4535593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E86E581-566F-4F8C-8DC8-06673B906B5F}"/>
              </a:ext>
            </a:extLst>
          </p:cNvPr>
          <p:cNvSpPr>
            <a:spLocks noGrp="1"/>
          </p:cNvSpPr>
          <p:nvPr>
            <p:ph idx="1"/>
          </p:nvPr>
        </p:nvSpPr>
        <p:spPr>
          <a:xfrm rot="10800000" flipV="1">
            <a:off x="1216548" y="4617720"/>
            <a:ext cx="10058400" cy="1953676"/>
          </a:xfrm>
        </p:spPr>
        <p:txBody>
          <a:bodyPr>
            <a:normAutofit/>
          </a:bodyPr>
          <a:lstStyle/>
          <a:p>
            <a:pPr algn="just"/>
            <a:r>
              <a:rPr lang="es-ES" sz="2400" dirty="0"/>
              <a:t>El efecto jurídico debe buscarse dentro de la norma jurídica, la cual tiene una estructura hipotética. </a:t>
            </a:r>
          </a:p>
          <a:p>
            <a:pPr algn="just"/>
            <a:r>
              <a:rPr lang="es-ES" sz="2400" dirty="0"/>
              <a:t>El efecto jurídico como valor jurídico condicionado a que produzca un hecho jurídico. </a:t>
            </a:r>
            <a:endParaRPr lang="en-US" sz="2400" dirty="0"/>
          </a:p>
        </p:txBody>
      </p:sp>
      <p:pic>
        <p:nvPicPr>
          <p:cNvPr id="4" name="Imagen 3">
            <a:extLst>
              <a:ext uri="{FF2B5EF4-FFF2-40B4-BE49-F238E27FC236}">
                <a16:creationId xmlns:a16="http://schemas.microsoft.com/office/drawing/2014/main" id="{EA4416A0-821E-418F-B0C3-6D793A3530C4}"/>
              </a:ext>
            </a:extLst>
          </p:cNvPr>
          <p:cNvPicPr>
            <a:picLocks noChangeAspect="1"/>
          </p:cNvPicPr>
          <p:nvPr/>
        </p:nvPicPr>
        <p:blipFill>
          <a:blip r:embed="rId2"/>
          <a:stretch>
            <a:fillRect/>
          </a:stretch>
        </p:blipFill>
        <p:spPr>
          <a:xfrm>
            <a:off x="3323696" y="960120"/>
            <a:ext cx="5544608" cy="2897505"/>
          </a:xfrm>
          <a:prstGeom prst="rect">
            <a:avLst/>
          </a:prstGeom>
        </p:spPr>
      </p:pic>
    </p:spTree>
    <p:extLst>
      <p:ext uri="{BB962C8B-B14F-4D97-AF65-F5344CB8AC3E}">
        <p14:creationId xmlns:p14="http://schemas.microsoft.com/office/powerpoint/2010/main" val="279914135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A9285F7-B36C-4869-B4D0-B0553BA59A03}"/>
              </a:ext>
            </a:extLst>
          </p:cNvPr>
          <p:cNvSpPr>
            <a:spLocks noGrp="1"/>
          </p:cNvSpPr>
          <p:nvPr>
            <p:ph idx="1"/>
          </p:nvPr>
        </p:nvSpPr>
        <p:spPr>
          <a:xfrm>
            <a:off x="6096000" y="1737360"/>
            <a:ext cx="5178948" cy="3760891"/>
          </a:xfrm>
        </p:spPr>
        <p:txBody>
          <a:bodyPr>
            <a:normAutofit/>
          </a:bodyPr>
          <a:lstStyle/>
          <a:p>
            <a:pPr algn="just"/>
            <a:r>
              <a:rPr lang="es-ES" sz="2400" dirty="0"/>
              <a:t>El efecto jurídico como valor expresa una necesidad axiológica, o sea, la necesidad de un valor. </a:t>
            </a:r>
          </a:p>
          <a:p>
            <a:pPr algn="just"/>
            <a:r>
              <a:rPr lang="es-ES" sz="2400" dirty="0"/>
              <a:t>¿Que tipo de valor? </a:t>
            </a:r>
          </a:p>
          <a:p>
            <a:pPr algn="just"/>
            <a:r>
              <a:rPr lang="es-ES" sz="2400" dirty="0"/>
              <a:t>Se deben determinar el efecto así como la solución a los conflictos jurídicos. </a:t>
            </a:r>
          </a:p>
          <a:p>
            <a:pPr algn="just"/>
            <a:r>
              <a:rPr lang="es-ES" sz="2400" dirty="0"/>
              <a:t>Y para eso debemos analizar las cuatro concepciones del derecho como valor. </a:t>
            </a:r>
            <a:endParaRPr lang="en-US" sz="2400" dirty="0"/>
          </a:p>
        </p:txBody>
      </p:sp>
      <p:pic>
        <p:nvPicPr>
          <p:cNvPr id="4" name="Imagen 3">
            <a:extLst>
              <a:ext uri="{FF2B5EF4-FFF2-40B4-BE49-F238E27FC236}">
                <a16:creationId xmlns:a16="http://schemas.microsoft.com/office/drawing/2014/main" id="{82DF1A6E-2C44-439E-9AD4-2A16DBA60BCB}"/>
              </a:ext>
            </a:extLst>
          </p:cNvPr>
          <p:cNvPicPr>
            <a:picLocks noChangeAspect="1"/>
          </p:cNvPicPr>
          <p:nvPr/>
        </p:nvPicPr>
        <p:blipFill>
          <a:blip r:embed="rId2"/>
          <a:stretch>
            <a:fillRect/>
          </a:stretch>
        </p:blipFill>
        <p:spPr>
          <a:xfrm>
            <a:off x="1214232" y="2161698"/>
            <a:ext cx="4066822" cy="2534604"/>
          </a:xfrm>
          <a:prstGeom prst="rect">
            <a:avLst/>
          </a:prstGeom>
        </p:spPr>
      </p:pic>
    </p:spTree>
    <p:extLst>
      <p:ext uri="{BB962C8B-B14F-4D97-AF65-F5344CB8AC3E}">
        <p14:creationId xmlns:p14="http://schemas.microsoft.com/office/powerpoint/2010/main" val="53095708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165793-205D-4A64-ABC4-4120C6E5F266}"/>
              </a:ext>
            </a:extLst>
          </p:cNvPr>
          <p:cNvSpPr>
            <a:spLocks noGrp="1"/>
          </p:cNvSpPr>
          <p:nvPr>
            <p:ph type="title"/>
          </p:nvPr>
        </p:nvSpPr>
        <p:spPr>
          <a:xfrm>
            <a:off x="1066800" y="1797474"/>
            <a:ext cx="10058400" cy="7484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1"/>
          </a:lnRef>
          <a:fillRef idx="3">
            <a:schemeClr val="accent1"/>
          </a:fillRef>
          <a:effectRef idx="3">
            <a:schemeClr val="accent1"/>
          </a:effectRef>
          <a:fontRef idx="minor">
            <a:schemeClr val="lt1"/>
          </a:fontRef>
        </p:style>
        <p:txBody>
          <a:bodyPr>
            <a:normAutofit fontScale="90000"/>
          </a:bodyPr>
          <a:lstStyle/>
          <a:p>
            <a:pPr algn="ctr"/>
            <a:r>
              <a:rPr lang="es-ES" u="sng" dirty="0">
                <a:effectLst>
                  <a:outerShdw blurRad="38100" dist="38100" dir="2700000" algn="tl">
                    <a:srgbClr val="000000">
                      <a:alpha val="43137"/>
                    </a:srgbClr>
                  </a:outerShdw>
                </a:effectLst>
              </a:rPr>
              <a:t>Concepciones del Derecho como Valor</a:t>
            </a:r>
            <a:endParaRPr lang="en-US" u="sng" dirty="0">
              <a:effectLst>
                <a:outerShdw blurRad="38100" dist="38100" dir="2700000" algn="tl">
                  <a:srgbClr val="000000">
                    <a:alpha val="43137"/>
                  </a:srgbClr>
                </a:outerShdw>
              </a:effectLst>
            </a:endParaRPr>
          </a:p>
        </p:txBody>
      </p:sp>
      <p:pic>
        <p:nvPicPr>
          <p:cNvPr id="5" name="Imagen 4">
            <a:extLst>
              <a:ext uri="{FF2B5EF4-FFF2-40B4-BE49-F238E27FC236}">
                <a16:creationId xmlns:a16="http://schemas.microsoft.com/office/drawing/2014/main" id="{490AA1A0-F86F-49E1-B850-25086B6BFD2C}"/>
              </a:ext>
            </a:extLst>
          </p:cNvPr>
          <p:cNvPicPr>
            <a:picLocks noChangeAspect="1"/>
          </p:cNvPicPr>
          <p:nvPr/>
        </p:nvPicPr>
        <p:blipFill>
          <a:blip r:embed="rId2"/>
          <a:stretch>
            <a:fillRect/>
          </a:stretch>
        </p:blipFill>
        <p:spPr>
          <a:xfrm>
            <a:off x="3442811" y="3429000"/>
            <a:ext cx="5306377" cy="2628237"/>
          </a:xfrm>
          <a:prstGeom prst="rect">
            <a:avLst/>
          </a:prstGeom>
        </p:spPr>
      </p:pic>
    </p:spTree>
    <p:extLst>
      <p:ext uri="{BB962C8B-B14F-4D97-AF65-F5344CB8AC3E}">
        <p14:creationId xmlns:p14="http://schemas.microsoft.com/office/powerpoint/2010/main" val="206026671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6D89478-11EA-430F-99AA-519D1DF3A76D}"/>
              </a:ext>
            </a:extLst>
          </p:cNvPr>
          <p:cNvSpPr>
            <a:spLocks noGrp="1"/>
          </p:cNvSpPr>
          <p:nvPr>
            <p:ph type="title"/>
          </p:nvPr>
        </p:nvSpPr>
        <p:spPr>
          <a:xfrm>
            <a:off x="1097280" y="988908"/>
            <a:ext cx="10058400" cy="7484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6"/>
          </a:lnRef>
          <a:fillRef idx="3">
            <a:schemeClr val="accent6"/>
          </a:fillRef>
          <a:effectRef idx="3">
            <a:schemeClr val="accent6"/>
          </a:effectRef>
          <a:fontRef idx="minor">
            <a:schemeClr val="lt1"/>
          </a:fontRef>
        </p:style>
        <p:txBody>
          <a:bodyPr>
            <a:normAutofit fontScale="90000"/>
          </a:bodyPr>
          <a:lstStyle/>
          <a:p>
            <a:pPr algn="ctr"/>
            <a:r>
              <a:rPr lang="en-US" dirty="0">
                <a:effectLst>
                  <a:outerShdw blurRad="38100" dist="38100" dir="2700000" algn="tl">
                    <a:srgbClr val="000000">
                      <a:alpha val="43137"/>
                    </a:srgbClr>
                  </a:outerShdw>
                </a:effectLst>
              </a:rPr>
              <a:t>Concepción Ideal - formal:</a:t>
            </a:r>
          </a:p>
        </p:txBody>
      </p:sp>
      <p:sp>
        <p:nvSpPr>
          <p:cNvPr id="3" name="Marcador de contenido 2">
            <a:extLst>
              <a:ext uri="{FF2B5EF4-FFF2-40B4-BE49-F238E27FC236}">
                <a16:creationId xmlns:a16="http://schemas.microsoft.com/office/drawing/2014/main" id="{05B67541-2C7A-4894-B0C9-C86E1ADD05FB}"/>
              </a:ext>
            </a:extLst>
          </p:cNvPr>
          <p:cNvSpPr>
            <a:spLocks noGrp="1"/>
          </p:cNvSpPr>
          <p:nvPr>
            <p:ph idx="1"/>
          </p:nvPr>
        </p:nvSpPr>
        <p:spPr>
          <a:xfrm>
            <a:off x="645048" y="1941650"/>
            <a:ext cx="7310232" cy="4498339"/>
          </a:xfrm>
        </p:spPr>
        <p:txBody>
          <a:bodyPr>
            <a:normAutofit lnSpcReduction="10000"/>
          </a:bodyPr>
          <a:lstStyle/>
          <a:p>
            <a:pPr algn="just"/>
            <a:r>
              <a:rPr lang="es-ES" dirty="0"/>
              <a:t>Se identifica con Kelsen, el derecho se identifica con el ordenamiento jurídico en cuanto la norma jurídica escrita. </a:t>
            </a:r>
          </a:p>
          <a:p>
            <a:pPr algn="just"/>
            <a:r>
              <a:rPr lang="es-ES" dirty="0"/>
              <a:t>Supone que el ordenamiento jurídico es un sistema cerrado, completo, coherente y por lo tanto no hace falta recurrir a otro derecho que no sea escrito. </a:t>
            </a:r>
          </a:p>
          <a:p>
            <a:pPr algn="just"/>
            <a:r>
              <a:rPr lang="es-ES" dirty="0"/>
              <a:t>No se admiten las lagunas del derecho, aunque en ciertas ocasiones se presentar y denota que los esquemas formales previstos en el derecho positivo no son suficientes. </a:t>
            </a:r>
          </a:p>
          <a:p>
            <a:pPr algn="just"/>
            <a:r>
              <a:rPr lang="es-ES" dirty="0"/>
              <a:t>La pertenece a un sistema que tiene como cúspide la norma hipotética fundamental para dar validez al procedimiento formal establecido para la creación de normas. </a:t>
            </a:r>
          </a:p>
          <a:p>
            <a:pPr algn="just"/>
            <a:r>
              <a:rPr lang="es-ES" dirty="0"/>
              <a:t>La validez del efecto está sujeto a que reúna las condiciones formales establecidas por el ordenamiento.</a:t>
            </a:r>
            <a:endParaRPr lang="en-US" dirty="0"/>
          </a:p>
        </p:txBody>
      </p:sp>
      <p:pic>
        <p:nvPicPr>
          <p:cNvPr id="4" name="Imagen 3">
            <a:extLst>
              <a:ext uri="{FF2B5EF4-FFF2-40B4-BE49-F238E27FC236}">
                <a16:creationId xmlns:a16="http://schemas.microsoft.com/office/drawing/2014/main" id="{F4DA1089-0C89-43D4-9512-CC2F1C9FDF22}"/>
              </a:ext>
            </a:extLst>
          </p:cNvPr>
          <p:cNvPicPr>
            <a:picLocks noChangeAspect="1"/>
          </p:cNvPicPr>
          <p:nvPr/>
        </p:nvPicPr>
        <p:blipFill>
          <a:blip r:embed="rId2"/>
          <a:stretch>
            <a:fillRect/>
          </a:stretch>
        </p:blipFill>
        <p:spPr>
          <a:xfrm>
            <a:off x="8483712" y="2306807"/>
            <a:ext cx="3063240" cy="3768023"/>
          </a:xfrm>
          <a:prstGeom prst="rect">
            <a:avLst/>
          </a:prstGeom>
        </p:spPr>
      </p:pic>
    </p:spTree>
    <p:extLst>
      <p:ext uri="{BB962C8B-B14F-4D97-AF65-F5344CB8AC3E}">
        <p14:creationId xmlns:p14="http://schemas.microsoft.com/office/powerpoint/2010/main" val="427026406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F400CC-0C8D-4E7A-8BB9-4A031D90E7BC}"/>
              </a:ext>
            </a:extLst>
          </p:cNvPr>
          <p:cNvSpPr>
            <a:spLocks noGrp="1"/>
          </p:cNvSpPr>
          <p:nvPr>
            <p:ph type="title"/>
          </p:nvPr>
        </p:nvSpPr>
        <p:spPr>
          <a:xfrm>
            <a:off x="1097280" y="988908"/>
            <a:ext cx="10058400" cy="7484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3"/>
          </a:lnRef>
          <a:fillRef idx="3">
            <a:schemeClr val="accent3"/>
          </a:fillRef>
          <a:effectRef idx="3">
            <a:schemeClr val="accent3"/>
          </a:effectRef>
          <a:fontRef idx="minor">
            <a:schemeClr val="lt1"/>
          </a:fontRef>
        </p:style>
        <p:txBody>
          <a:bodyPr>
            <a:normAutofit fontScale="90000"/>
          </a:bodyPr>
          <a:lstStyle/>
          <a:p>
            <a:pPr algn="ctr"/>
            <a:r>
              <a:rPr lang="en-US" u="sng" dirty="0">
                <a:effectLst>
                  <a:outerShdw blurRad="38100" dist="38100" dir="2700000" algn="tl">
                    <a:srgbClr val="000000">
                      <a:alpha val="43137"/>
                    </a:srgbClr>
                  </a:outerShdw>
                </a:effectLst>
              </a:rPr>
              <a:t>Concepción Ideal - </a:t>
            </a:r>
            <a:r>
              <a:rPr lang="en-US" u="sng" dirty="0" err="1">
                <a:effectLst>
                  <a:outerShdw blurRad="38100" dist="38100" dir="2700000" algn="tl">
                    <a:srgbClr val="000000">
                      <a:alpha val="43137"/>
                    </a:srgbClr>
                  </a:outerShdw>
                </a:effectLst>
              </a:rPr>
              <a:t>sustancial</a:t>
            </a:r>
            <a:r>
              <a:rPr lang="en-US" u="sng" dirty="0">
                <a:effectLst>
                  <a:outerShdw blurRad="38100" dist="38100" dir="2700000" algn="tl">
                    <a:srgbClr val="000000">
                      <a:alpha val="43137"/>
                    </a:srgbClr>
                  </a:outerShdw>
                </a:effectLst>
              </a:rPr>
              <a:t>:</a:t>
            </a:r>
          </a:p>
        </p:txBody>
      </p:sp>
      <p:sp>
        <p:nvSpPr>
          <p:cNvPr id="3" name="Marcador de contenido 2">
            <a:extLst>
              <a:ext uri="{FF2B5EF4-FFF2-40B4-BE49-F238E27FC236}">
                <a16:creationId xmlns:a16="http://schemas.microsoft.com/office/drawing/2014/main" id="{24DF13E7-9E9E-43F3-A430-3C12320DE726}"/>
              </a:ext>
            </a:extLst>
          </p:cNvPr>
          <p:cNvSpPr>
            <a:spLocks noGrp="1"/>
          </p:cNvSpPr>
          <p:nvPr>
            <p:ph idx="1"/>
          </p:nvPr>
        </p:nvSpPr>
        <p:spPr>
          <a:xfrm>
            <a:off x="4132692" y="2451101"/>
            <a:ext cx="7022988" cy="3760891"/>
          </a:xfrm>
        </p:spPr>
        <p:txBody>
          <a:bodyPr/>
          <a:lstStyle/>
          <a:p>
            <a:r>
              <a:rPr lang="es-ES" dirty="0"/>
              <a:t>Se identifica con el iusnaturalismo, el fundamento del derecho en un conjunto de principios absolutos que rigen las relaciones sociales (justicia, paz, equidad...). </a:t>
            </a:r>
          </a:p>
          <a:p>
            <a:r>
              <a:rPr lang="es-ES" dirty="0"/>
              <a:t>El derecho natural integra e interpreta las normas jurídicas en aras de solventar las lagunas del derecho. </a:t>
            </a:r>
          </a:p>
          <a:p>
            <a:r>
              <a:rPr lang="es-ES" dirty="0"/>
              <a:t>Los principios son insuficientes para explicar y fundamentar el derecho, no siempre se dan soluciones justas y equitativas a los problemas del derecho. </a:t>
            </a:r>
          </a:p>
          <a:p>
            <a:r>
              <a:rPr lang="es-ES" dirty="0"/>
              <a:t>En ocasiones la seguridad se valoras como un valor igual o mas importante que la justicia. </a:t>
            </a:r>
            <a:endParaRPr lang="en-US" dirty="0"/>
          </a:p>
        </p:txBody>
      </p:sp>
      <p:pic>
        <p:nvPicPr>
          <p:cNvPr id="4" name="Imagen 3">
            <a:extLst>
              <a:ext uri="{FF2B5EF4-FFF2-40B4-BE49-F238E27FC236}">
                <a16:creationId xmlns:a16="http://schemas.microsoft.com/office/drawing/2014/main" id="{A9113EBA-B016-4688-B535-BC43B63EDC90}"/>
              </a:ext>
            </a:extLst>
          </p:cNvPr>
          <p:cNvPicPr>
            <a:picLocks noChangeAspect="1"/>
          </p:cNvPicPr>
          <p:nvPr/>
        </p:nvPicPr>
        <p:blipFill>
          <a:blip r:embed="rId2"/>
          <a:stretch>
            <a:fillRect/>
          </a:stretch>
        </p:blipFill>
        <p:spPr>
          <a:xfrm>
            <a:off x="577647" y="2451101"/>
            <a:ext cx="3023756" cy="3760891"/>
          </a:xfrm>
          <a:prstGeom prst="rect">
            <a:avLst/>
          </a:prstGeom>
        </p:spPr>
      </p:pic>
    </p:spTree>
    <p:extLst>
      <p:ext uri="{BB962C8B-B14F-4D97-AF65-F5344CB8AC3E}">
        <p14:creationId xmlns:p14="http://schemas.microsoft.com/office/powerpoint/2010/main" val="181390964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18EBEAB-61CC-4CFE-9E41-E4A9615CBA54}"/>
              </a:ext>
            </a:extLst>
          </p:cNvPr>
          <p:cNvSpPr>
            <a:spLocks noGrp="1"/>
          </p:cNvSpPr>
          <p:nvPr>
            <p:ph type="title"/>
          </p:nvPr>
        </p:nvSpPr>
        <p:spPr>
          <a:xfrm>
            <a:off x="1097280" y="988908"/>
            <a:ext cx="10058400" cy="7484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5"/>
          </a:lnRef>
          <a:fillRef idx="3">
            <a:schemeClr val="accent5"/>
          </a:fillRef>
          <a:effectRef idx="3">
            <a:schemeClr val="accent5"/>
          </a:effectRef>
          <a:fontRef idx="minor">
            <a:schemeClr val="lt1"/>
          </a:fontRef>
        </p:style>
        <p:txBody>
          <a:bodyPr>
            <a:normAutofit fontScale="90000"/>
          </a:bodyPr>
          <a:lstStyle/>
          <a:p>
            <a:pPr algn="ctr"/>
            <a:r>
              <a:rPr lang="en-US" u="sng" dirty="0">
                <a:effectLst>
                  <a:outerShdw blurRad="38100" dist="38100" dir="2700000" algn="tl">
                    <a:srgbClr val="000000">
                      <a:alpha val="43137"/>
                    </a:srgbClr>
                  </a:outerShdw>
                </a:effectLst>
              </a:rPr>
              <a:t>Concepción Real </a:t>
            </a:r>
            <a:r>
              <a:rPr lang="en-US" u="sng" dirty="0" err="1">
                <a:effectLst>
                  <a:outerShdw blurRad="38100" dist="38100" dir="2700000" algn="tl">
                    <a:srgbClr val="000000">
                      <a:alpha val="43137"/>
                    </a:srgbClr>
                  </a:outerShdw>
                </a:effectLst>
              </a:rPr>
              <a:t>Subjetiva</a:t>
            </a:r>
            <a:r>
              <a:rPr lang="en-US" u="sng" dirty="0">
                <a:effectLst>
                  <a:outerShdw blurRad="38100" dist="38100" dir="2700000" algn="tl">
                    <a:srgbClr val="000000">
                      <a:alpha val="43137"/>
                    </a:srgbClr>
                  </a:outerShdw>
                </a:effectLst>
              </a:rPr>
              <a:t>:</a:t>
            </a:r>
          </a:p>
        </p:txBody>
      </p:sp>
      <p:sp>
        <p:nvSpPr>
          <p:cNvPr id="3" name="Marcador de contenido 2">
            <a:extLst>
              <a:ext uri="{FF2B5EF4-FFF2-40B4-BE49-F238E27FC236}">
                <a16:creationId xmlns:a16="http://schemas.microsoft.com/office/drawing/2014/main" id="{21048531-C553-4014-AC68-E9EB49C4DEBB}"/>
              </a:ext>
            </a:extLst>
          </p:cNvPr>
          <p:cNvSpPr>
            <a:spLocks noGrp="1"/>
          </p:cNvSpPr>
          <p:nvPr>
            <p:ph idx="1"/>
          </p:nvPr>
        </p:nvSpPr>
        <p:spPr>
          <a:xfrm>
            <a:off x="3611880" y="2108201"/>
            <a:ext cx="7663068" cy="4384039"/>
          </a:xfrm>
        </p:spPr>
        <p:txBody>
          <a:bodyPr>
            <a:normAutofit/>
          </a:bodyPr>
          <a:lstStyle/>
          <a:p>
            <a:pPr algn="just"/>
            <a:r>
              <a:rPr lang="es-ES" dirty="0"/>
              <a:t>Se identifica con el voluntarismo, la voluntad del legislador. </a:t>
            </a:r>
          </a:p>
          <a:p>
            <a:pPr algn="just"/>
            <a:r>
              <a:rPr lang="es-ES" dirty="0"/>
              <a:t>El derecho encuentra fundamento por la voluntad humana mediante un mandato autoritario (acto legislativo, reglamento) o acto convencional. </a:t>
            </a:r>
          </a:p>
          <a:p>
            <a:pPr algn="just"/>
            <a:r>
              <a:rPr lang="es-ES" dirty="0"/>
              <a:t>Ante un conflicto jurídico se debe recurrir a interpretar la norma jurídica descubriendo la intención del legislación o voluntad de las partes, siendo un método meramente subjetivo. </a:t>
            </a:r>
          </a:p>
          <a:p>
            <a:pPr algn="just"/>
            <a:r>
              <a:rPr lang="es-ES" dirty="0"/>
              <a:t>En algunas ocasiones podrá ser necesario la remisión a la realidad jurídica que motivo la creación de la norma jurídica pero no será suficiente, el derecho no puede explicarse como un mero acto de mandato arbitrario. </a:t>
            </a:r>
            <a:endParaRPr lang="en-US" dirty="0"/>
          </a:p>
        </p:txBody>
      </p:sp>
      <p:pic>
        <p:nvPicPr>
          <p:cNvPr id="5" name="Imagen 4">
            <a:extLst>
              <a:ext uri="{FF2B5EF4-FFF2-40B4-BE49-F238E27FC236}">
                <a16:creationId xmlns:a16="http://schemas.microsoft.com/office/drawing/2014/main" id="{490AE540-7A5B-429C-AE64-63E642830B16}"/>
              </a:ext>
            </a:extLst>
          </p:cNvPr>
          <p:cNvPicPr>
            <a:picLocks noChangeAspect="1"/>
          </p:cNvPicPr>
          <p:nvPr/>
        </p:nvPicPr>
        <p:blipFill>
          <a:blip r:embed="rId2"/>
          <a:stretch>
            <a:fillRect/>
          </a:stretch>
        </p:blipFill>
        <p:spPr>
          <a:xfrm>
            <a:off x="205740" y="3009899"/>
            <a:ext cx="3131820" cy="2580641"/>
          </a:xfrm>
          <a:prstGeom prst="rect">
            <a:avLst/>
          </a:prstGeom>
        </p:spPr>
      </p:pic>
    </p:spTree>
    <p:extLst>
      <p:ext uri="{BB962C8B-B14F-4D97-AF65-F5344CB8AC3E}">
        <p14:creationId xmlns:p14="http://schemas.microsoft.com/office/powerpoint/2010/main" val="408479433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5DAD243-965D-4637-8202-918AF3589D05}"/>
              </a:ext>
            </a:extLst>
          </p:cNvPr>
          <p:cNvSpPr>
            <a:spLocks noGrp="1"/>
          </p:cNvSpPr>
          <p:nvPr>
            <p:ph type="title"/>
          </p:nvPr>
        </p:nvSpPr>
        <p:spPr>
          <a:xfrm>
            <a:off x="1097280" y="988908"/>
            <a:ext cx="10058400" cy="7484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2"/>
          </a:lnRef>
          <a:fillRef idx="3">
            <a:schemeClr val="accent2"/>
          </a:fillRef>
          <a:effectRef idx="3">
            <a:schemeClr val="accent2"/>
          </a:effectRef>
          <a:fontRef idx="minor">
            <a:schemeClr val="lt1"/>
          </a:fontRef>
        </p:style>
        <p:txBody>
          <a:bodyPr>
            <a:normAutofit fontScale="90000"/>
          </a:bodyPr>
          <a:lstStyle/>
          <a:p>
            <a:pPr algn="ctr"/>
            <a:r>
              <a:rPr lang="en-US" u="sng" dirty="0">
                <a:effectLst>
                  <a:outerShdw blurRad="38100" dist="38100" dir="2700000" algn="tl">
                    <a:srgbClr val="000000">
                      <a:alpha val="43137"/>
                    </a:srgbClr>
                  </a:outerShdw>
                </a:effectLst>
              </a:rPr>
              <a:t>Concepción Real - </a:t>
            </a:r>
            <a:r>
              <a:rPr lang="en-US" u="sng" dirty="0" err="1">
                <a:effectLst>
                  <a:outerShdw blurRad="38100" dist="38100" dir="2700000" algn="tl">
                    <a:srgbClr val="000000">
                      <a:alpha val="43137"/>
                    </a:srgbClr>
                  </a:outerShdw>
                </a:effectLst>
              </a:rPr>
              <a:t>Objetiva</a:t>
            </a:r>
            <a:r>
              <a:rPr lang="en-US" u="sng" dirty="0">
                <a:effectLst>
                  <a:outerShdw blurRad="38100" dist="38100" dir="2700000" algn="tl">
                    <a:srgbClr val="000000">
                      <a:alpha val="43137"/>
                    </a:srgbClr>
                  </a:outerShdw>
                </a:effectLst>
              </a:rPr>
              <a:t>:</a:t>
            </a:r>
          </a:p>
        </p:txBody>
      </p:sp>
      <p:sp>
        <p:nvSpPr>
          <p:cNvPr id="3" name="Marcador de contenido 2">
            <a:extLst>
              <a:ext uri="{FF2B5EF4-FFF2-40B4-BE49-F238E27FC236}">
                <a16:creationId xmlns:a16="http://schemas.microsoft.com/office/drawing/2014/main" id="{1DDC06E8-668F-4A65-A1F9-ED78897F8B65}"/>
              </a:ext>
            </a:extLst>
          </p:cNvPr>
          <p:cNvSpPr>
            <a:spLocks noGrp="1"/>
          </p:cNvSpPr>
          <p:nvPr>
            <p:ph idx="1"/>
          </p:nvPr>
        </p:nvSpPr>
        <p:spPr>
          <a:xfrm>
            <a:off x="347868" y="2039621"/>
            <a:ext cx="8750412" cy="4475479"/>
          </a:xfrm>
        </p:spPr>
        <p:txBody>
          <a:bodyPr>
            <a:normAutofit fontScale="85000" lnSpcReduction="10000"/>
          </a:bodyPr>
          <a:lstStyle/>
          <a:p>
            <a:pPr algn="just"/>
            <a:r>
              <a:rPr lang="es-ES" dirty="0"/>
              <a:t>Se identifica con los intereses sociales y los valores positivamente válidos, más allá de toda actividad voluntad arbitraria y de toda subjetividad. </a:t>
            </a:r>
          </a:p>
          <a:p>
            <a:pPr algn="just"/>
            <a:r>
              <a:rPr lang="es-ES" dirty="0"/>
              <a:t>Por un lado, se niega a la existencia ideal del derecho (el derecho lo encontramos en la realidad) pero no se trata de una realidad vinculada a la voluntad del legislador sino a las exigencias sociales. </a:t>
            </a:r>
          </a:p>
          <a:p>
            <a:pPr algn="just"/>
            <a:r>
              <a:rPr lang="es-ES" dirty="0"/>
              <a:t>El interés no es subjetivo, sino que pertenece a un interés de la comunidad, y las normas deben ser entendidas por el jurista por una realidad social y adecuada a sus exigencias. </a:t>
            </a:r>
          </a:p>
          <a:p>
            <a:pPr algn="just"/>
            <a:r>
              <a:rPr lang="es-ES" dirty="0"/>
              <a:t>Es por tanto que la comunidad jurídica persigue a través de las normas, la tutela de los intereses sociales. </a:t>
            </a:r>
          </a:p>
          <a:p>
            <a:pPr algn="just"/>
            <a:r>
              <a:rPr lang="es-ES" dirty="0"/>
              <a:t>Cuando el ordenamiento jurídico positivo no es suficiente para resolver conflictos, el operador jurídico debe hacer prevalecer la sustancia sobre la forma. </a:t>
            </a:r>
          </a:p>
          <a:p>
            <a:pPr algn="just"/>
            <a:r>
              <a:rPr lang="es-ES" dirty="0"/>
              <a:t>Ante un hecho jurídico el jurista debe investigar cual efecto jurídico debe atribuirse. </a:t>
            </a:r>
          </a:p>
          <a:p>
            <a:pPr algn="just"/>
            <a:r>
              <a:rPr lang="es-ES" dirty="0"/>
              <a:t>Para la determinación del efecto debe recurrirse a la confrontación con el aspecto sustancial, o sea, los intereses sociales que protege el sistema.</a:t>
            </a:r>
            <a:endParaRPr lang="en-US" dirty="0"/>
          </a:p>
        </p:txBody>
      </p:sp>
      <p:pic>
        <p:nvPicPr>
          <p:cNvPr id="4" name="Imagen 3">
            <a:extLst>
              <a:ext uri="{FF2B5EF4-FFF2-40B4-BE49-F238E27FC236}">
                <a16:creationId xmlns:a16="http://schemas.microsoft.com/office/drawing/2014/main" id="{C5904E32-0DD9-45F6-9E14-A25476B43B41}"/>
              </a:ext>
            </a:extLst>
          </p:cNvPr>
          <p:cNvPicPr>
            <a:picLocks noChangeAspect="1"/>
          </p:cNvPicPr>
          <p:nvPr/>
        </p:nvPicPr>
        <p:blipFill>
          <a:blip r:embed="rId2"/>
          <a:stretch>
            <a:fillRect/>
          </a:stretch>
        </p:blipFill>
        <p:spPr>
          <a:xfrm>
            <a:off x="9461930" y="2785268"/>
            <a:ext cx="2466022" cy="2984183"/>
          </a:xfrm>
          <a:prstGeom prst="rect">
            <a:avLst/>
          </a:prstGeom>
        </p:spPr>
      </p:pic>
    </p:spTree>
    <p:extLst>
      <p:ext uri="{BB962C8B-B14F-4D97-AF65-F5344CB8AC3E}">
        <p14:creationId xmlns:p14="http://schemas.microsoft.com/office/powerpoint/2010/main" val="60394911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339AD4-F660-41E5-86EA-B62E085684D1}"/>
              </a:ext>
            </a:extLst>
          </p:cNvPr>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6"/>
          </a:lnRef>
          <a:fillRef idx="3">
            <a:schemeClr val="accent6"/>
          </a:fillRef>
          <a:effectRef idx="3">
            <a:schemeClr val="accent6"/>
          </a:effectRef>
          <a:fontRef idx="minor">
            <a:schemeClr val="lt1"/>
          </a:fontRef>
        </p:style>
        <p:txBody>
          <a:bodyPr/>
          <a:lstStyle/>
          <a:p>
            <a:pPr algn="ctr"/>
            <a:r>
              <a:rPr lang="es-ES" u="sng" dirty="0">
                <a:effectLst>
                  <a:outerShdw blurRad="38100" dist="38100" dir="2700000" algn="tl">
                    <a:srgbClr val="000000">
                      <a:alpha val="43137"/>
                    </a:srgbClr>
                  </a:outerShdw>
                </a:effectLst>
              </a:rPr>
              <a:t>Consecuencias metodológicas de la concepción real objetiva</a:t>
            </a:r>
            <a:endParaRPr lang="en-US" u="sng"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39C66FD0-B044-44FE-8C75-6AE98663AD23}"/>
              </a:ext>
            </a:extLst>
          </p:cNvPr>
          <p:cNvSpPr>
            <a:spLocks noGrp="1"/>
          </p:cNvSpPr>
          <p:nvPr>
            <p:ph idx="1"/>
          </p:nvPr>
        </p:nvSpPr>
        <p:spPr>
          <a:xfrm>
            <a:off x="1097280" y="5120641"/>
            <a:ext cx="10058400" cy="932179"/>
          </a:xfrm>
        </p:spPr>
        <p:txBody>
          <a:bodyPr>
            <a:normAutofit/>
          </a:bodyPr>
          <a:lstStyle/>
          <a:p>
            <a:r>
              <a:rPr lang="es-ES" sz="2400" dirty="0"/>
              <a:t>Deben de establecerse una serie de principios que explican y fundamentan la eficacia jurídica:</a:t>
            </a:r>
            <a:endParaRPr lang="en-US" sz="2400" dirty="0"/>
          </a:p>
        </p:txBody>
      </p:sp>
      <p:pic>
        <p:nvPicPr>
          <p:cNvPr id="4" name="Imagen 3">
            <a:extLst>
              <a:ext uri="{FF2B5EF4-FFF2-40B4-BE49-F238E27FC236}">
                <a16:creationId xmlns:a16="http://schemas.microsoft.com/office/drawing/2014/main" id="{F1894544-5651-4CF8-82B9-9E6E91491547}"/>
              </a:ext>
            </a:extLst>
          </p:cNvPr>
          <p:cNvPicPr>
            <a:picLocks noChangeAspect="1"/>
          </p:cNvPicPr>
          <p:nvPr/>
        </p:nvPicPr>
        <p:blipFill>
          <a:blip r:embed="rId2"/>
          <a:stretch>
            <a:fillRect/>
          </a:stretch>
        </p:blipFill>
        <p:spPr>
          <a:xfrm>
            <a:off x="4061460" y="2154904"/>
            <a:ext cx="4069080" cy="2854430"/>
          </a:xfrm>
          <a:prstGeom prst="rect">
            <a:avLst/>
          </a:prstGeom>
        </p:spPr>
      </p:pic>
    </p:spTree>
    <p:extLst>
      <p:ext uri="{BB962C8B-B14F-4D97-AF65-F5344CB8AC3E}">
        <p14:creationId xmlns:p14="http://schemas.microsoft.com/office/powerpoint/2010/main" val="6837634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E4137D-AF7A-416A-A4B4-03A23395DFD8}"/>
              </a:ext>
            </a:extLst>
          </p:cNvPr>
          <p:cNvSpPr>
            <a:spLocks noGrp="1"/>
          </p:cNvSpPr>
          <p:nvPr>
            <p:ph type="title"/>
          </p:nvPr>
        </p:nvSpPr>
        <p:spPr/>
        <p:txBody>
          <a:bodyPr/>
          <a:lstStyle/>
          <a:p>
            <a:pPr algn="ctr"/>
            <a:r>
              <a:rPr lang="es-ES" u="sng" dirty="0">
                <a:effectLst>
                  <a:outerShdw blurRad="38100" dist="38100" dir="2700000" algn="tl">
                    <a:srgbClr val="000000">
                      <a:alpha val="43137"/>
                    </a:srgbClr>
                  </a:outerShdw>
                </a:effectLst>
              </a:rPr>
              <a:t>Principio de conveniencia del efecto al hecho:</a:t>
            </a:r>
            <a:endParaRPr lang="en-US" u="sng"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7E6502BB-827F-45BD-BA1D-C94033D019B6}"/>
              </a:ext>
            </a:extLst>
          </p:cNvPr>
          <p:cNvSpPr>
            <a:spLocks noGrp="1"/>
          </p:cNvSpPr>
          <p:nvPr>
            <p:ph idx="1"/>
          </p:nvPr>
        </p:nvSpPr>
        <p:spPr>
          <a:xfrm>
            <a:off x="6096000" y="2702561"/>
            <a:ext cx="5059680" cy="3241039"/>
          </a:xfrm>
        </p:spPr>
        <p:txBody>
          <a:bodyPr>
            <a:normAutofit/>
          </a:bodyPr>
          <a:lstStyle/>
          <a:p>
            <a:pPr marL="0" indent="0" algn="just">
              <a:buNone/>
            </a:pPr>
            <a:r>
              <a:rPr lang="es-ES" sz="2400" dirty="0"/>
              <a:t>El efecto debe satisfacer los intereses que el hecho jurídico lleva. Ante un hecho jurídico con posibles soluciones similares, el jurista debe atribuir el efecto que más convengan para la satisfacción de los intereses que protege el ordenamiento jurídico.</a:t>
            </a:r>
            <a:endParaRPr lang="en-US" sz="2400" dirty="0"/>
          </a:p>
        </p:txBody>
      </p:sp>
      <p:pic>
        <p:nvPicPr>
          <p:cNvPr id="4" name="Imagen 3">
            <a:extLst>
              <a:ext uri="{FF2B5EF4-FFF2-40B4-BE49-F238E27FC236}">
                <a16:creationId xmlns:a16="http://schemas.microsoft.com/office/drawing/2014/main" id="{04632F46-F286-4A52-9FDF-89F31BA583E0}"/>
              </a:ext>
            </a:extLst>
          </p:cNvPr>
          <p:cNvPicPr>
            <a:picLocks noChangeAspect="1"/>
          </p:cNvPicPr>
          <p:nvPr/>
        </p:nvPicPr>
        <p:blipFill>
          <a:blip r:embed="rId2"/>
          <a:stretch>
            <a:fillRect/>
          </a:stretch>
        </p:blipFill>
        <p:spPr>
          <a:xfrm>
            <a:off x="758190" y="2702561"/>
            <a:ext cx="4476750" cy="2506980"/>
          </a:xfrm>
          <a:prstGeom prst="rect">
            <a:avLst/>
          </a:prstGeom>
        </p:spPr>
      </p:pic>
    </p:spTree>
    <p:extLst>
      <p:ext uri="{BB962C8B-B14F-4D97-AF65-F5344CB8AC3E}">
        <p14:creationId xmlns:p14="http://schemas.microsoft.com/office/powerpoint/2010/main" val="106521887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663681-0EEF-426B-89C9-A93D917654CD}"/>
              </a:ext>
            </a:extLst>
          </p:cNvPr>
          <p:cNvSpPr>
            <a:spLocks noGrp="1"/>
          </p:cNvSpPr>
          <p:nvPr>
            <p:ph type="title"/>
          </p:nvPr>
        </p:nvSpPr>
        <p:spPr>
          <a:xfrm>
            <a:off x="1097280" y="988908"/>
            <a:ext cx="10058400" cy="7484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4"/>
          </a:lnRef>
          <a:fillRef idx="3">
            <a:schemeClr val="accent4"/>
          </a:fillRef>
          <a:effectRef idx="3">
            <a:schemeClr val="accent4"/>
          </a:effectRef>
          <a:fontRef idx="minor">
            <a:schemeClr val="lt1"/>
          </a:fontRef>
        </p:style>
        <p:txBody>
          <a:bodyPr>
            <a:normAutofit fontScale="90000"/>
          </a:bodyPr>
          <a:lstStyle/>
          <a:p>
            <a:pPr algn="ctr"/>
            <a:r>
              <a:rPr lang="en-US" u="sng" dirty="0">
                <a:effectLst>
                  <a:outerShdw blurRad="38100" dist="38100" dir="2700000" algn="tl">
                    <a:srgbClr val="000000">
                      <a:alpha val="43137"/>
                    </a:srgbClr>
                  </a:outerShdw>
                </a:effectLst>
              </a:rPr>
              <a:t>Principio de </a:t>
            </a:r>
            <a:r>
              <a:rPr lang="en-US" u="sng" dirty="0" err="1">
                <a:effectLst>
                  <a:outerShdw blurRad="38100" dist="38100" dir="2700000" algn="tl">
                    <a:srgbClr val="000000">
                      <a:alpha val="43137"/>
                    </a:srgbClr>
                  </a:outerShdw>
                </a:effectLst>
              </a:rPr>
              <a:t>adaptabilidad</a:t>
            </a:r>
            <a:r>
              <a:rPr lang="en-US" u="sng" dirty="0">
                <a:effectLst>
                  <a:outerShdw blurRad="38100" dist="38100" dir="2700000" algn="tl">
                    <a:srgbClr val="000000">
                      <a:alpha val="43137"/>
                    </a:srgbClr>
                  </a:outerShdw>
                </a:effectLst>
              </a:rPr>
              <a:t>:</a:t>
            </a:r>
          </a:p>
        </p:txBody>
      </p:sp>
      <p:sp>
        <p:nvSpPr>
          <p:cNvPr id="3" name="Marcador de contenido 2">
            <a:extLst>
              <a:ext uri="{FF2B5EF4-FFF2-40B4-BE49-F238E27FC236}">
                <a16:creationId xmlns:a16="http://schemas.microsoft.com/office/drawing/2014/main" id="{0205D8AA-F71B-4E2C-9783-A2C4B4C70872}"/>
              </a:ext>
            </a:extLst>
          </p:cNvPr>
          <p:cNvSpPr>
            <a:spLocks noGrp="1"/>
          </p:cNvSpPr>
          <p:nvPr>
            <p:ph idx="1"/>
          </p:nvPr>
        </p:nvSpPr>
        <p:spPr>
          <a:xfrm>
            <a:off x="502920" y="2108201"/>
            <a:ext cx="8161020" cy="4749799"/>
          </a:xfrm>
        </p:spPr>
        <p:txBody>
          <a:bodyPr>
            <a:normAutofit/>
          </a:bodyPr>
          <a:lstStyle/>
          <a:p>
            <a:pPr algn="just"/>
            <a:r>
              <a:rPr lang="es-ES" dirty="0"/>
              <a:t>En el plano normativo, todo efecto jurídico supone un supuesto de hecho previsto en la norma jurídica. </a:t>
            </a:r>
          </a:p>
          <a:p>
            <a:pPr algn="just"/>
            <a:r>
              <a:rPr lang="es-ES" dirty="0"/>
              <a:t>En el plano real, la atribución del efecto jurídico está condicionada a que se produzca el hecho previsto en la norma. </a:t>
            </a:r>
          </a:p>
          <a:p>
            <a:pPr algn="just"/>
            <a:r>
              <a:rPr lang="es-ES" dirty="0"/>
              <a:t>En la ideología ideal-formal (Kelsen) se deben de dar todos los supuestos normativos, pero en la ideología real - objetiva, el efecto jurídico debe adaptarse a las posibles variaciones de la especie fáctica. </a:t>
            </a:r>
          </a:p>
          <a:p>
            <a:pPr algn="just"/>
            <a:r>
              <a:rPr lang="es-ES" dirty="0"/>
              <a:t>En caso de ausencia de requisitos o supuestos en el hecho, el jurista debe valorar si son o no esenciales para tutelar los intereses en el sistema jurídico. </a:t>
            </a:r>
          </a:p>
          <a:p>
            <a:pPr algn="just"/>
            <a:r>
              <a:rPr lang="es-ES" dirty="0"/>
              <a:t>Si las variaciones significan un menoscabo en la tutela de los intereses, el efecto jurídico no se atribuye, y se produciría una ineficacia originaria. </a:t>
            </a:r>
            <a:endParaRPr lang="en-US" dirty="0"/>
          </a:p>
        </p:txBody>
      </p:sp>
      <p:pic>
        <p:nvPicPr>
          <p:cNvPr id="4" name="Imagen 3">
            <a:extLst>
              <a:ext uri="{FF2B5EF4-FFF2-40B4-BE49-F238E27FC236}">
                <a16:creationId xmlns:a16="http://schemas.microsoft.com/office/drawing/2014/main" id="{DC6B021B-6B3B-41BA-94D1-E30DFB18CBFC}"/>
              </a:ext>
            </a:extLst>
          </p:cNvPr>
          <p:cNvPicPr>
            <a:picLocks noChangeAspect="1"/>
          </p:cNvPicPr>
          <p:nvPr/>
        </p:nvPicPr>
        <p:blipFill>
          <a:blip r:embed="rId2"/>
          <a:stretch>
            <a:fillRect/>
          </a:stretch>
        </p:blipFill>
        <p:spPr>
          <a:xfrm>
            <a:off x="8663940" y="3209607"/>
            <a:ext cx="3214687" cy="2546985"/>
          </a:xfrm>
          <a:prstGeom prst="rect">
            <a:avLst/>
          </a:prstGeom>
        </p:spPr>
      </p:pic>
    </p:spTree>
    <p:extLst>
      <p:ext uri="{BB962C8B-B14F-4D97-AF65-F5344CB8AC3E}">
        <p14:creationId xmlns:p14="http://schemas.microsoft.com/office/powerpoint/2010/main" val="354465667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4BEBC7-3ABE-40C3-A989-E30D8F3BF0C9}"/>
              </a:ext>
            </a:extLst>
          </p:cNvPr>
          <p:cNvSpPr>
            <a:spLocks noGrp="1"/>
          </p:cNvSpPr>
          <p:nvPr>
            <p:ph type="title"/>
          </p:nvPr>
        </p:nvSpPr>
        <p:spPr/>
        <p:txBody>
          <a:bodyPr/>
          <a:lstStyle/>
          <a:p>
            <a:pPr algn="ctr"/>
            <a:r>
              <a:rPr lang="en-US" u="sng" dirty="0" err="1">
                <a:effectLst>
                  <a:outerShdw blurRad="38100" dist="38100" dir="2700000" algn="tl">
                    <a:srgbClr val="000000">
                      <a:alpha val="43137"/>
                    </a:srgbClr>
                  </a:outerShdw>
                </a:effectLst>
              </a:rPr>
              <a:t>Teoría</a:t>
            </a:r>
            <a:r>
              <a:rPr lang="en-US" u="sng" dirty="0">
                <a:effectLst>
                  <a:outerShdw blurRad="38100" dist="38100" dir="2700000" algn="tl">
                    <a:srgbClr val="000000">
                      <a:alpha val="43137"/>
                    </a:srgbClr>
                  </a:outerShdw>
                </a:effectLst>
              </a:rPr>
              <a:t> de la </a:t>
            </a:r>
            <a:r>
              <a:rPr lang="en-US" u="sng" dirty="0" err="1">
                <a:effectLst>
                  <a:outerShdw blurRad="38100" dist="38100" dir="2700000" algn="tl">
                    <a:srgbClr val="000000">
                      <a:alpha val="43137"/>
                    </a:srgbClr>
                  </a:outerShdw>
                </a:effectLst>
              </a:rPr>
              <a:t>relevancia</a:t>
            </a:r>
            <a:r>
              <a:rPr lang="en-US" u="sng" dirty="0">
                <a:effectLst>
                  <a:outerShdw blurRad="38100" dist="38100" dir="2700000" algn="tl">
                    <a:srgbClr val="000000">
                      <a:alpha val="43137"/>
                    </a:srgbClr>
                  </a:outerShdw>
                </a:effectLst>
              </a:rPr>
              <a:t>:</a:t>
            </a:r>
          </a:p>
        </p:txBody>
      </p:sp>
      <p:sp>
        <p:nvSpPr>
          <p:cNvPr id="3" name="Marcador de contenido 2">
            <a:extLst>
              <a:ext uri="{FF2B5EF4-FFF2-40B4-BE49-F238E27FC236}">
                <a16:creationId xmlns:a16="http://schemas.microsoft.com/office/drawing/2014/main" id="{5854C0DC-9A35-428E-B14E-510FDEB0BBB1}"/>
              </a:ext>
            </a:extLst>
          </p:cNvPr>
          <p:cNvSpPr>
            <a:spLocks noGrp="1"/>
          </p:cNvSpPr>
          <p:nvPr>
            <p:ph idx="1"/>
          </p:nvPr>
        </p:nvSpPr>
        <p:spPr>
          <a:xfrm>
            <a:off x="2834640" y="2266515"/>
            <a:ext cx="9011808" cy="4292599"/>
          </a:xfrm>
        </p:spPr>
        <p:txBody>
          <a:bodyPr>
            <a:normAutofit/>
          </a:bodyPr>
          <a:lstStyle/>
          <a:p>
            <a:pPr algn="just"/>
            <a:r>
              <a:rPr lang="es-ES" dirty="0"/>
              <a:t>Desde el punto de vista metodológico la relevancia se presenta como un estatus propio del método que se usa para la determinación del efecto jurídico. </a:t>
            </a:r>
          </a:p>
          <a:p>
            <a:pPr algn="just"/>
            <a:r>
              <a:rPr lang="es-ES" dirty="0"/>
              <a:t>Todo hecho implica un interés que protege. </a:t>
            </a:r>
          </a:p>
          <a:p>
            <a:pPr algn="just"/>
            <a:r>
              <a:rPr lang="es-ES" dirty="0"/>
              <a:t>El jurista debe verificar si el esquema de intereses del hecho jurídico concuerda con el esquema que el ordenamiento tutela a través de las normas jurídicas. </a:t>
            </a:r>
          </a:p>
          <a:p>
            <a:pPr algn="just"/>
            <a:r>
              <a:rPr lang="es-ES" dirty="0"/>
              <a:t>Si existe coincidencia se esta frente una situación de eficacia jurídica. </a:t>
            </a:r>
          </a:p>
          <a:p>
            <a:pPr algn="just"/>
            <a:r>
              <a:rPr lang="es-ES" dirty="0"/>
              <a:t>Todo hecho jurídico, por el hecho de serlo, es importante para el derecho en cuanto afecta intereses. </a:t>
            </a:r>
          </a:p>
          <a:p>
            <a:pPr algn="just"/>
            <a:r>
              <a:rPr lang="es-ES" dirty="0"/>
              <a:t>Si el hecho jurídico no esta completo en relación con el esquema fáctico en la norma, al hecho le corresponde un interés parcial y no produce efectos.</a:t>
            </a:r>
            <a:endParaRPr lang="en-US" dirty="0"/>
          </a:p>
        </p:txBody>
      </p:sp>
      <p:pic>
        <p:nvPicPr>
          <p:cNvPr id="4" name="Imagen 3">
            <a:extLst>
              <a:ext uri="{FF2B5EF4-FFF2-40B4-BE49-F238E27FC236}">
                <a16:creationId xmlns:a16="http://schemas.microsoft.com/office/drawing/2014/main" id="{18D746BD-EDBC-4851-B0AB-B6E8D5A77E99}"/>
              </a:ext>
            </a:extLst>
          </p:cNvPr>
          <p:cNvPicPr>
            <a:picLocks noChangeAspect="1"/>
          </p:cNvPicPr>
          <p:nvPr/>
        </p:nvPicPr>
        <p:blipFill>
          <a:blip r:embed="rId2"/>
          <a:stretch>
            <a:fillRect/>
          </a:stretch>
        </p:blipFill>
        <p:spPr>
          <a:xfrm>
            <a:off x="345552" y="2413634"/>
            <a:ext cx="2209800" cy="3209925"/>
          </a:xfrm>
          <a:prstGeom prst="rect">
            <a:avLst/>
          </a:prstGeom>
        </p:spPr>
      </p:pic>
    </p:spTree>
    <p:extLst>
      <p:ext uri="{BB962C8B-B14F-4D97-AF65-F5344CB8AC3E}">
        <p14:creationId xmlns:p14="http://schemas.microsoft.com/office/powerpoint/2010/main" val="152238483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CEDFE7-1393-4374-B2AF-4650B3AE9B7E}"/>
              </a:ext>
            </a:extLst>
          </p:cNvPr>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5"/>
          </a:lnRef>
          <a:fillRef idx="3">
            <a:schemeClr val="accent5"/>
          </a:fillRef>
          <a:effectRef idx="3">
            <a:schemeClr val="accent5"/>
          </a:effectRef>
          <a:fontRef idx="minor">
            <a:schemeClr val="lt1"/>
          </a:fontRef>
        </p:style>
        <p:txBody>
          <a:bodyPr/>
          <a:lstStyle/>
          <a:p>
            <a:pPr algn="ctr"/>
            <a:r>
              <a:rPr lang="es-ES" u="sng" dirty="0">
                <a:effectLst>
                  <a:outerShdw blurRad="38100" dist="38100" dir="2700000" algn="tl">
                    <a:srgbClr val="000000">
                      <a:alpha val="43137"/>
                    </a:srgbClr>
                  </a:outerShdw>
                </a:effectLst>
              </a:rPr>
              <a:t>¿Cual es el método idóneo para determinar el efecto jurídico? </a:t>
            </a:r>
            <a:endParaRPr lang="en-US" u="sng"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F6937E29-8DCE-4AEF-B359-395A9FB4602F}"/>
              </a:ext>
            </a:extLst>
          </p:cNvPr>
          <p:cNvSpPr>
            <a:spLocks noGrp="1"/>
          </p:cNvSpPr>
          <p:nvPr>
            <p:ph idx="1"/>
          </p:nvPr>
        </p:nvSpPr>
        <p:spPr>
          <a:xfrm>
            <a:off x="1216548" y="2108201"/>
            <a:ext cx="10058400" cy="4463196"/>
          </a:xfrm>
        </p:spPr>
        <p:txBody>
          <a:bodyPr>
            <a:normAutofit/>
          </a:bodyPr>
          <a:lstStyle/>
          <a:p>
            <a:pPr marL="0" indent="0">
              <a:buNone/>
            </a:pPr>
            <a:endParaRPr lang="es-ES" dirty="0"/>
          </a:p>
          <a:p>
            <a:pPr marL="0" indent="0">
              <a:buNone/>
            </a:pPr>
            <a:endParaRPr lang="es-ES" dirty="0"/>
          </a:p>
          <a:p>
            <a:pPr marL="0" indent="0">
              <a:buNone/>
            </a:pPr>
            <a:endParaRPr lang="es-ES" dirty="0"/>
          </a:p>
          <a:p>
            <a:pPr marL="0" indent="0" algn="ctr">
              <a:buNone/>
            </a:pPr>
            <a:endParaRPr lang="es-ES" sz="2800" dirty="0"/>
          </a:p>
          <a:p>
            <a:pPr marL="0" indent="0" algn="ctr">
              <a:buNone/>
            </a:pPr>
            <a:endParaRPr lang="es-ES" sz="2800" dirty="0"/>
          </a:p>
          <a:p>
            <a:pPr marL="0" indent="0" algn="ctr">
              <a:buNone/>
            </a:pPr>
            <a:endParaRPr lang="es-ES" sz="2800" dirty="0"/>
          </a:p>
          <a:p>
            <a:pPr marL="0" indent="0" algn="ctr">
              <a:buNone/>
            </a:pPr>
            <a:endParaRPr lang="es-ES" sz="2800" dirty="0"/>
          </a:p>
          <a:p>
            <a:pPr marL="0" indent="0" algn="ctr">
              <a:buNone/>
            </a:pPr>
            <a:r>
              <a:rPr lang="es-ES" sz="2800" dirty="0"/>
              <a:t>Se deben analizar las 2 teorías tradicionales:</a:t>
            </a:r>
            <a:endParaRPr lang="en-US" sz="2800" dirty="0"/>
          </a:p>
        </p:txBody>
      </p:sp>
      <p:pic>
        <p:nvPicPr>
          <p:cNvPr id="4" name="Imagen 3">
            <a:extLst>
              <a:ext uri="{FF2B5EF4-FFF2-40B4-BE49-F238E27FC236}">
                <a16:creationId xmlns:a16="http://schemas.microsoft.com/office/drawing/2014/main" id="{A35FB388-666F-42B3-BEF0-EFF36CB86047}"/>
              </a:ext>
            </a:extLst>
          </p:cNvPr>
          <p:cNvPicPr>
            <a:picLocks noChangeAspect="1"/>
          </p:cNvPicPr>
          <p:nvPr/>
        </p:nvPicPr>
        <p:blipFill>
          <a:blip r:embed="rId2"/>
          <a:stretch>
            <a:fillRect/>
          </a:stretch>
        </p:blipFill>
        <p:spPr>
          <a:xfrm>
            <a:off x="3718560" y="2418599"/>
            <a:ext cx="4754880" cy="3084707"/>
          </a:xfrm>
          <a:prstGeom prst="rect">
            <a:avLst/>
          </a:prstGeom>
        </p:spPr>
      </p:pic>
    </p:spTree>
    <p:extLst>
      <p:ext uri="{BB962C8B-B14F-4D97-AF65-F5344CB8AC3E}">
        <p14:creationId xmlns:p14="http://schemas.microsoft.com/office/powerpoint/2010/main" val="218921238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54CCCE6-AC4C-4A04-ACC2-E696A61DF354}"/>
              </a:ext>
            </a:extLst>
          </p:cNvPr>
          <p:cNvSpPr>
            <a:spLocks noGrp="1"/>
          </p:cNvSpPr>
          <p:nvPr>
            <p:ph type="title"/>
          </p:nvPr>
        </p:nvSpPr>
        <p:spPr>
          <a:xfrm>
            <a:off x="1092200" y="786383"/>
            <a:ext cx="3068833" cy="2093975"/>
          </a:xfrm>
          <a:scene3d>
            <a:camera prst="orthographicFront">
              <a:rot lat="0" lon="0" rev="0"/>
            </a:camera>
            <a:lightRig rig="soft" dir="t">
              <a:rot lat="0" lon="0" rev="0"/>
            </a:lightRig>
          </a:scene3d>
        </p:spPr>
        <p:style>
          <a:lnRef idx="0">
            <a:schemeClr val="accent6"/>
          </a:lnRef>
          <a:fillRef idx="3">
            <a:schemeClr val="accent6"/>
          </a:fillRef>
          <a:effectRef idx="3">
            <a:schemeClr val="accent6"/>
          </a:effectRef>
          <a:fontRef idx="minor">
            <a:schemeClr val="lt1"/>
          </a:fontRef>
        </p:style>
        <p:txBody>
          <a:bodyPr anchor="b">
            <a:normAutofit/>
          </a:bodyPr>
          <a:lstStyle/>
          <a:p>
            <a:r>
              <a:rPr lang="es-ES" sz="3300" u="sng">
                <a:effectLst>
                  <a:outerShdw blurRad="38100" dist="38100" dir="2700000" algn="tl">
                    <a:srgbClr val="000000">
                      <a:alpha val="43137"/>
                    </a:srgbClr>
                  </a:outerShdw>
                </a:effectLst>
              </a:rPr>
              <a:t>Metodología sistemática </a:t>
            </a:r>
            <a:br>
              <a:rPr lang="es-ES" sz="3300" u="sng">
                <a:effectLst>
                  <a:outerShdw blurRad="38100" dist="38100" dir="2700000" algn="tl">
                    <a:srgbClr val="000000">
                      <a:alpha val="43137"/>
                    </a:srgbClr>
                  </a:outerShdw>
                </a:effectLst>
              </a:rPr>
            </a:br>
            <a:r>
              <a:rPr lang="es-ES" sz="3300" u="sng">
                <a:effectLst>
                  <a:outerShdw blurRad="38100" dist="38100" dir="2700000" algn="tl">
                    <a:srgbClr val="000000">
                      <a:alpha val="43137"/>
                    </a:srgbClr>
                  </a:outerShdw>
                </a:effectLst>
              </a:rPr>
              <a:t>(parte del sistema jurídico):</a:t>
            </a:r>
            <a:endParaRPr lang="en-US" sz="3300" u="sng">
              <a:effectLst>
                <a:outerShdw blurRad="38100" dist="38100" dir="2700000" algn="tl">
                  <a:srgbClr val="000000">
                    <a:alpha val="43137"/>
                  </a:srgbClr>
                </a:outerShdw>
              </a:effectLst>
            </a:endParaRPr>
          </a:p>
        </p:txBody>
      </p:sp>
      <p:pic>
        <p:nvPicPr>
          <p:cNvPr id="4" name="Imagen 3">
            <a:extLst>
              <a:ext uri="{FF2B5EF4-FFF2-40B4-BE49-F238E27FC236}">
                <a16:creationId xmlns:a16="http://schemas.microsoft.com/office/drawing/2014/main" id="{6F6F8E20-8D9E-4B96-8895-D5305C2B7F5A}"/>
              </a:ext>
            </a:extLst>
          </p:cNvPr>
          <p:cNvPicPr>
            <a:picLocks noChangeAspect="1"/>
          </p:cNvPicPr>
          <p:nvPr/>
        </p:nvPicPr>
        <p:blipFill rotWithShape="1">
          <a:blip r:embed="rId2"/>
          <a:srcRect r="21900" b="-2"/>
          <a:stretch/>
        </p:blipFill>
        <p:spPr>
          <a:xfrm>
            <a:off x="5458984" y="812800"/>
            <a:ext cx="5713841" cy="4868609"/>
          </a:xfrm>
          <a:prstGeom prst="rect">
            <a:avLst/>
          </a:prstGeom>
          <a:noFill/>
        </p:spPr>
      </p:pic>
      <p:sp>
        <p:nvSpPr>
          <p:cNvPr id="3" name="Marcador de contenido 2">
            <a:extLst>
              <a:ext uri="{FF2B5EF4-FFF2-40B4-BE49-F238E27FC236}">
                <a16:creationId xmlns:a16="http://schemas.microsoft.com/office/drawing/2014/main" id="{F6ECF72C-55F3-4768-9970-702222B827B3}"/>
              </a:ext>
            </a:extLst>
          </p:cNvPr>
          <p:cNvSpPr>
            <a:spLocks noGrp="1"/>
          </p:cNvSpPr>
          <p:nvPr>
            <p:ph type="body" sz="half" idx="2"/>
          </p:nvPr>
        </p:nvSpPr>
        <p:spPr>
          <a:xfrm>
            <a:off x="1092200" y="3429000"/>
            <a:ext cx="3068832" cy="1597530"/>
          </a:xfrm>
        </p:spPr>
        <p:txBody>
          <a:bodyPr>
            <a:normAutofit/>
          </a:bodyPr>
          <a:lstStyle/>
          <a:p>
            <a:pPr algn="just"/>
            <a:r>
              <a:rPr lang="es-ES" dirty="0"/>
              <a:t>Para determinar el efecto jurídico se debe partir del sistema jurídico globalmente considerado, de todos los valores del sistema jurídico. </a:t>
            </a:r>
            <a:endParaRPr lang="en-US" dirty="0"/>
          </a:p>
        </p:txBody>
      </p:sp>
    </p:spTree>
    <p:extLst>
      <p:ext uri="{BB962C8B-B14F-4D97-AF65-F5344CB8AC3E}">
        <p14:creationId xmlns:p14="http://schemas.microsoft.com/office/powerpoint/2010/main" val="136255425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Imagen que contiene persona, competencia de atletismo, deporte, hombre&#10;&#10;Descripción generada automáticamente">
            <a:extLst>
              <a:ext uri="{FF2B5EF4-FFF2-40B4-BE49-F238E27FC236}">
                <a16:creationId xmlns:a16="http://schemas.microsoft.com/office/drawing/2014/main" id="{0669877F-CD53-42E1-BDE8-8A9269C24B19}"/>
              </a:ext>
            </a:extLst>
          </p:cNvPr>
          <p:cNvPicPr>
            <a:picLocks noChangeAspect="1"/>
          </p:cNvPicPr>
          <p:nvPr/>
        </p:nvPicPr>
        <p:blipFill rotWithShape="1">
          <a:blip r:embed="rId2"/>
          <a:srcRect l="28815" r="13765" b="1"/>
          <a:stretch/>
        </p:blipFill>
        <p:spPr>
          <a:xfrm>
            <a:off x="0" y="3"/>
            <a:ext cx="4654276" cy="5864215"/>
          </a:xfrm>
          <a:prstGeom prst="rect">
            <a:avLst/>
          </a:prstGeom>
          <a:noFill/>
        </p:spPr>
      </p:pic>
      <p:sp>
        <p:nvSpPr>
          <p:cNvPr id="3" name="Marcador de contenido 2">
            <a:extLst>
              <a:ext uri="{FF2B5EF4-FFF2-40B4-BE49-F238E27FC236}">
                <a16:creationId xmlns:a16="http://schemas.microsoft.com/office/drawing/2014/main" id="{AE168E8A-93EC-4F87-98BB-E52DF150DCB6}"/>
              </a:ext>
            </a:extLst>
          </p:cNvPr>
          <p:cNvSpPr>
            <a:spLocks noGrp="1"/>
          </p:cNvSpPr>
          <p:nvPr>
            <p:ph idx="1"/>
          </p:nvPr>
        </p:nvSpPr>
        <p:spPr>
          <a:xfrm>
            <a:off x="5504704" y="497808"/>
            <a:ext cx="5713841" cy="4868609"/>
          </a:xfrm>
        </p:spPr>
        <p:txBody>
          <a:bodyPr anchor="ctr">
            <a:normAutofit/>
          </a:bodyPr>
          <a:lstStyle/>
          <a:p>
            <a:pPr algn="just"/>
            <a:r>
              <a:rPr lang="es-ES" sz="2800" dirty="0"/>
              <a:t>Para determinar el efecto jurídico se debe partir de la norma específica, es decir, buscar norma por norma para ver cual corresponde.</a:t>
            </a:r>
            <a:endParaRPr lang="en-US" sz="2800" dirty="0"/>
          </a:p>
        </p:txBody>
      </p:sp>
      <p:sp>
        <p:nvSpPr>
          <p:cNvPr id="2" name="Título 1">
            <a:extLst>
              <a:ext uri="{FF2B5EF4-FFF2-40B4-BE49-F238E27FC236}">
                <a16:creationId xmlns:a16="http://schemas.microsoft.com/office/drawing/2014/main" id="{6CEA44C6-91AC-4F28-BE7C-5C800B734383}"/>
              </a:ext>
            </a:extLst>
          </p:cNvPr>
          <p:cNvSpPr>
            <a:spLocks noGrp="1"/>
          </p:cNvSpPr>
          <p:nvPr>
            <p:ph type="title"/>
          </p:nvPr>
        </p:nvSpPr>
        <p:spPr>
          <a:xfrm>
            <a:off x="1320800" y="1885124"/>
            <a:ext cx="3068833" cy="2093975"/>
          </a:xfrm>
        </p:spPr>
        <p:txBody>
          <a:bodyPr anchor="ctr">
            <a:normAutofit/>
          </a:bodyPr>
          <a:lstStyle/>
          <a:p>
            <a:r>
              <a:rPr lang="es-ES" sz="2800" u="sng" dirty="0">
                <a:solidFill>
                  <a:srgbClr val="002060"/>
                </a:solidFill>
                <a:effectLst>
                  <a:outerShdw blurRad="38100" dist="38100" dir="2700000" algn="tl">
                    <a:srgbClr val="000000">
                      <a:alpha val="43137"/>
                    </a:srgbClr>
                  </a:outerShdw>
                </a:effectLst>
              </a:rPr>
              <a:t>Metodología Analítica </a:t>
            </a:r>
            <a:br>
              <a:rPr lang="es-ES" sz="2800" u="sng" dirty="0">
                <a:solidFill>
                  <a:srgbClr val="002060"/>
                </a:solidFill>
                <a:effectLst>
                  <a:outerShdw blurRad="38100" dist="38100" dir="2700000" algn="tl">
                    <a:srgbClr val="000000">
                      <a:alpha val="43137"/>
                    </a:srgbClr>
                  </a:outerShdw>
                </a:effectLst>
              </a:rPr>
            </a:br>
            <a:r>
              <a:rPr lang="es-ES" sz="2800" u="sng" dirty="0">
                <a:solidFill>
                  <a:srgbClr val="002060"/>
                </a:solidFill>
                <a:effectLst>
                  <a:outerShdw blurRad="38100" dist="38100" dir="2700000" algn="tl">
                    <a:srgbClr val="000000">
                      <a:alpha val="43137"/>
                    </a:srgbClr>
                  </a:outerShdw>
                </a:effectLst>
              </a:rPr>
              <a:t>(parte de la norma específica): </a:t>
            </a:r>
            <a:endParaRPr lang="en-US" sz="2800" u="sng" dirty="0">
              <a:solidFill>
                <a:srgbClr val="00206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8096059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AED397B-4E0A-4771-BE6E-107141374980}"/>
              </a:ext>
            </a:extLst>
          </p:cNvPr>
          <p:cNvSpPr>
            <a:spLocks noGrp="1"/>
          </p:cNvSpPr>
          <p:nvPr>
            <p:ph type="title"/>
          </p:nvPr>
        </p:nvSpPr>
        <p:spPr>
          <a:xfrm>
            <a:off x="1097280" y="988908"/>
            <a:ext cx="10058400" cy="748452"/>
          </a:xfrm>
        </p:spPr>
        <p:txBody>
          <a:bodyPr>
            <a:normAutofit fontScale="90000"/>
          </a:bodyPr>
          <a:lstStyle/>
          <a:p>
            <a:pPr algn="ctr"/>
            <a:r>
              <a:rPr lang="en-US" u="sng" dirty="0" err="1">
                <a:effectLst>
                  <a:outerShdw blurRad="38100" dist="38100" dir="2700000" algn="tl">
                    <a:srgbClr val="000000">
                      <a:alpha val="43137"/>
                    </a:srgbClr>
                  </a:outerShdw>
                </a:effectLst>
              </a:rPr>
              <a:t>Método</a:t>
            </a:r>
            <a:r>
              <a:rPr lang="en-US" u="sng" dirty="0">
                <a:effectLst>
                  <a:outerShdw blurRad="38100" dist="38100" dir="2700000" algn="tl">
                    <a:srgbClr val="000000">
                      <a:alpha val="43137"/>
                    </a:srgbClr>
                  </a:outerShdw>
                </a:effectLst>
              </a:rPr>
              <a:t> </a:t>
            </a:r>
            <a:r>
              <a:rPr lang="en-US" u="sng" dirty="0" err="1">
                <a:effectLst>
                  <a:outerShdw blurRad="38100" dist="38100" dir="2700000" algn="tl">
                    <a:srgbClr val="000000">
                      <a:alpha val="43137"/>
                    </a:srgbClr>
                  </a:outerShdw>
                </a:effectLst>
              </a:rPr>
              <a:t>propuesto</a:t>
            </a:r>
            <a:r>
              <a:rPr lang="en-US" u="sng" dirty="0">
                <a:effectLst>
                  <a:outerShdw blurRad="38100" dist="38100" dir="2700000" algn="tl">
                    <a:srgbClr val="000000">
                      <a:alpha val="43137"/>
                    </a:srgbClr>
                  </a:outerShdw>
                </a:effectLst>
              </a:rPr>
              <a:t>: </a:t>
            </a:r>
          </a:p>
        </p:txBody>
      </p:sp>
      <p:sp>
        <p:nvSpPr>
          <p:cNvPr id="3" name="Marcador de contenido 2">
            <a:extLst>
              <a:ext uri="{FF2B5EF4-FFF2-40B4-BE49-F238E27FC236}">
                <a16:creationId xmlns:a16="http://schemas.microsoft.com/office/drawing/2014/main" id="{5EF3FA94-2B6C-45CA-98B2-B0ECEBF3A769}"/>
              </a:ext>
            </a:extLst>
          </p:cNvPr>
          <p:cNvSpPr>
            <a:spLocks noGrp="1"/>
          </p:cNvSpPr>
          <p:nvPr>
            <p:ph idx="1"/>
          </p:nvPr>
        </p:nvSpPr>
        <p:spPr>
          <a:xfrm>
            <a:off x="1216548" y="2108201"/>
            <a:ext cx="10058400" cy="4566919"/>
          </a:xfrm>
        </p:spPr>
        <p:txBody>
          <a:bodyPr>
            <a:normAutofit/>
          </a:bodyPr>
          <a:lstStyle/>
          <a:p>
            <a:pPr algn="just"/>
            <a:r>
              <a:rPr lang="es-ES" sz="2400" dirty="0" err="1"/>
              <a:t>Falzea</a:t>
            </a:r>
            <a:r>
              <a:rPr lang="es-ES" sz="2400" dirty="0"/>
              <a:t> propone que se parta de la norma específica, pero en el entendido de que el jurista no puede quedarse ahí, sino que debe integrar la norma específica a todo el sistema normativo. </a:t>
            </a:r>
          </a:p>
          <a:p>
            <a:pPr algn="just"/>
            <a:r>
              <a:rPr lang="es-ES" sz="2400" dirty="0"/>
              <a:t>La metodología de </a:t>
            </a:r>
            <a:r>
              <a:rPr lang="es-ES" sz="2400" dirty="0" err="1"/>
              <a:t>Falzea</a:t>
            </a:r>
            <a:r>
              <a:rPr lang="es-ES" sz="2400" dirty="0"/>
              <a:t> contempla ambas metodologías, la única forma de dar una solución completa es mediante la integración de la norma en el sistema globalmente considerado y encontrar el interés completo. </a:t>
            </a:r>
            <a:endParaRPr lang="en-US" sz="2400" dirty="0"/>
          </a:p>
        </p:txBody>
      </p:sp>
      <p:sp>
        <p:nvSpPr>
          <p:cNvPr id="4" name="Rectángulo: esquinas redondeadas 3">
            <a:extLst>
              <a:ext uri="{FF2B5EF4-FFF2-40B4-BE49-F238E27FC236}">
                <a16:creationId xmlns:a16="http://schemas.microsoft.com/office/drawing/2014/main" id="{675208B8-A341-43E1-8531-1562A8C9C079}"/>
              </a:ext>
            </a:extLst>
          </p:cNvPr>
          <p:cNvSpPr/>
          <p:nvPr/>
        </p:nvSpPr>
        <p:spPr>
          <a:xfrm>
            <a:off x="1216547" y="5168348"/>
            <a:ext cx="3434965" cy="1351722"/>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2000" b="1" dirty="0"/>
              <a:t>Norma </a:t>
            </a:r>
            <a:r>
              <a:rPr lang="en-US" sz="2000" b="1" dirty="0" err="1"/>
              <a:t>especifica</a:t>
            </a:r>
            <a:r>
              <a:rPr lang="en-US" sz="2000" b="1" dirty="0"/>
              <a:t> </a:t>
            </a:r>
            <a:r>
              <a:rPr lang="en-US" sz="2000" b="1" dirty="0" err="1"/>
              <a:t>Relevancia</a:t>
            </a:r>
            <a:r>
              <a:rPr lang="en-US" sz="2000" b="1" dirty="0"/>
              <a:t> (</a:t>
            </a:r>
            <a:r>
              <a:rPr lang="en-US" sz="2000" b="1" dirty="0" err="1"/>
              <a:t>interés</a:t>
            </a:r>
            <a:r>
              <a:rPr lang="en-US" sz="2000" b="1" dirty="0"/>
              <a:t> </a:t>
            </a:r>
            <a:r>
              <a:rPr lang="en-US" sz="2000" b="1" dirty="0" err="1"/>
              <a:t>parcial</a:t>
            </a:r>
            <a:r>
              <a:rPr lang="en-US" sz="2000" b="1" dirty="0"/>
              <a:t>) </a:t>
            </a:r>
          </a:p>
        </p:txBody>
      </p:sp>
      <p:sp>
        <p:nvSpPr>
          <p:cNvPr id="5" name="Rectángulo: esquinas redondeadas 4">
            <a:extLst>
              <a:ext uri="{FF2B5EF4-FFF2-40B4-BE49-F238E27FC236}">
                <a16:creationId xmlns:a16="http://schemas.microsoft.com/office/drawing/2014/main" id="{C8F62305-8FC1-48B0-A66C-41B9B6359900}"/>
              </a:ext>
            </a:extLst>
          </p:cNvPr>
          <p:cNvSpPr/>
          <p:nvPr/>
        </p:nvSpPr>
        <p:spPr>
          <a:xfrm>
            <a:off x="7720715" y="5168348"/>
            <a:ext cx="3434965" cy="1351722"/>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2"/>
          </a:lnRef>
          <a:fillRef idx="3">
            <a:schemeClr val="accent2"/>
          </a:fillRef>
          <a:effectRef idx="3">
            <a:schemeClr val="accent2"/>
          </a:effectRef>
          <a:fontRef idx="minor">
            <a:schemeClr val="lt1"/>
          </a:fontRef>
        </p:style>
        <p:txBody>
          <a:bodyPr rtlCol="0" anchor="ctr"/>
          <a:lstStyle/>
          <a:p>
            <a:pPr algn="ctr"/>
            <a:r>
              <a:rPr lang="es-ES" sz="2000" b="1" dirty="0"/>
              <a:t>Integración en el sistema Eficacia (Interés total) </a:t>
            </a:r>
            <a:endParaRPr lang="en-US" sz="2000" b="1" dirty="0"/>
          </a:p>
        </p:txBody>
      </p:sp>
      <p:sp>
        <p:nvSpPr>
          <p:cNvPr id="6" name="Flecha: a la derecha 5">
            <a:extLst>
              <a:ext uri="{FF2B5EF4-FFF2-40B4-BE49-F238E27FC236}">
                <a16:creationId xmlns:a16="http://schemas.microsoft.com/office/drawing/2014/main" id="{193FD88A-04A2-4324-96D8-C3E34BC2B504}"/>
              </a:ext>
            </a:extLst>
          </p:cNvPr>
          <p:cNvSpPr/>
          <p:nvPr/>
        </p:nvSpPr>
        <p:spPr>
          <a:xfrm>
            <a:off x="5696909" y="5626776"/>
            <a:ext cx="978408" cy="484632"/>
          </a:xfrm>
          <a:prstGeom prst="rightArrow">
            <a:avLst/>
          </a:prstGeo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0332346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0B5665-3923-414A-9300-337FDBC84D29}"/>
              </a:ext>
            </a:extLst>
          </p:cNvPr>
          <p:cNvSpPr>
            <a:spLocks noGrp="1"/>
          </p:cNvSpPr>
          <p:nvPr>
            <p:ph type="title"/>
          </p:nvPr>
        </p:nvSpPr>
        <p:spPr>
          <a:solidFill>
            <a:srgbClr val="7030A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4"/>
          </a:lnRef>
          <a:fillRef idx="3">
            <a:schemeClr val="accent4"/>
          </a:fillRef>
          <a:effectRef idx="3">
            <a:schemeClr val="accent4"/>
          </a:effectRef>
          <a:fontRef idx="minor">
            <a:schemeClr val="lt1"/>
          </a:fontRef>
        </p:style>
        <p:txBody>
          <a:bodyPr>
            <a:normAutofit fontScale="90000"/>
          </a:bodyPr>
          <a:lstStyle/>
          <a:p>
            <a:pPr algn="ctr"/>
            <a:r>
              <a:rPr lang="es-ES" u="sng" dirty="0">
                <a:effectLst>
                  <a:outerShdw blurRad="38100" dist="38100" dir="2700000" algn="tl">
                    <a:srgbClr val="000000">
                      <a:alpha val="43137"/>
                    </a:srgbClr>
                  </a:outerShdw>
                </a:effectLst>
              </a:rPr>
              <a:t>Al integrar la norma específica en el sistema, pueden suceder tres alternativas:</a:t>
            </a:r>
            <a:endParaRPr lang="en-US" u="sng"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3F748D09-6306-4724-870C-8AA449C8EE0C}"/>
              </a:ext>
            </a:extLst>
          </p:cNvPr>
          <p:cNvSpPr>
            <a:spLocks noGrp="1"/>
          </p:cNvSpPr>
          <p:nvPr>
            <p:ph idx="1"/>
          </p:nvPr>
        </p:nvSpPr>
        <p:spPr>
          <a:xfrm>
            <a:off x="1216548" y="2108201"/>
            <a:ext cx="4246992" cy="4463196"/>
          </a:xfrm>
        </p:spPr>
        <p:txBody>
          <a:bodyPr>
            <a:normAutofit lnSpcReduction="10000"/>
          </a:bodyPr>
          <a:lstStyle/>
          <a:p>
            <a:pPr algn="just"/>
            <a:r>
              <a:rPr lang="es-ES" sz="2800" b="1" dirty="0">
                <a:solidFill>
                  <a:srgbClr val="FF0000"/>
                </a:solidFill>
                <a:effectLst>
                  <a:outerShdw blurRad="38100" dist="38100" dir="2700000" algn="tl">
                    <a:srgbClr val="000000">
                      <a:alpha val="43137"/>
                    </a:srgbClr>
                  </a:outerShdw>
                </a:effectLst>
              </a:rPr>
              <a:t>1.</a:t>
            </a:r>
            <a:r>
              <a:rPr lang="es-ES" dirty="0"/>
              <a:t> </a:t>
            </a:r>
            <a:r>
              <a:rPr lang="es-ES" sz="2400" dirty="0"/>
              <a:t>Cuando el interés parcial de la norma específica al integrarse en el sistema que está completo, o sea, el interés parcial coincide con el interés total. </a:t>
            </a:r>
          </a:p>
          <a:p>
            <a:pPr algn="just"/>
            <a:r>
              <a:rPr lang="es-ES" sz="2400" dirty="0"/>
              <a:t>Se denomina coincidencia, la relevancia sólo se da metodológicamente hablando ya que desde el principio el hecho resulta eficaz, no hay impedimento del sistema.</a:t>
            </a:r>
            <a:endParaRPr lang="en-US" sz="2400" dirty="0"/>
          </a:p>
        </p:txBody>
      </p:sp>
      <p:pic>
        <p:nvPicPr>
          <p:cNvPr id="4" name="Imagen 3">
            <a:extLst>
              <a:ext uri="{FF2B5EF4-FFF2-40B4-BE49-F238E27FC236}">
                <a16:creationId xmlns:a16="http://schemas.microsoft.com/office/drawing/2014/main" id="{1377B760-FDA7-4D17-ABE3-AD8EDBE12880}"/>
              </a:ext>
            </a:extLst>
          </p:cNvPr>
          <p:cNvPicPr>
            <a:picLocks noChangeAspect="1"/>
          </p:cNvPicPr>
          <p:nvPr/>
        </p:nvPicPr>
        <p:blipFill>
          <a:blip r:embed="rId2"/>
          <a:stretch>
            <a:fillRect/>
          </a:stretch>
        </p:blipFill>
        <p:spPr>
          <a:xfrm>
            <a:off x="6908689" y="2863186"/>
            <a:ext cx="4427218" cy="2946112"/>
          </a:xfrm>
          <a:prstGeom prst="rect">
            <a:avLst/>
          </a:prstGeom>
        </p:spPr>
      </p:pic>
    </p:spTree>
    <p:extLst>
      <p:ext uri="{BB962C8B-B14F-4D97-AF65-F5344CB8AC3E}">
        <p14:creationId xmlns:p14="http://schemas.microsoft.com/office/powerpoint/2010/main" val="356927692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D3DA8B77-F9D1-4F4C-8007-8CBF82071170}"/>
              </a:ext>
            </a:extLst>
          </p:cNvPr>
          <p:cNvSpPr>
            <a:spLocks noGrp="1"/>
          </p:cNvSpPr>
          <p:nvPr>
            <p:ph idx="1"/>
          </p:nvPr>
        </p:nvSpPr>
        <p:spPr>
          <a:xfrm>
            <a:off x="6096000" y="1399541"/>
            <a:ext cx="5361828" cy="4566919"/>
          </a:xfrm>
        </p:spPr>
        <p:txBody>
          <a:bodyPr>
            <a:noAutofit/>
          </a:bodyPr>
          <a:lstStyle/>
          <a:p>
            <a:pPr algn="just"/>
            <a:r>
              <a:rPr lang="es-ES" sz="2800" b="1" dirty="0">
                <a:solidFill>
                  <a:srgbClr val="FF0000"/>
                </a:solidFill>
                <a:effectLst>
                  <a:outerShdw blurRad="38100" dist="38100" dir="2700000" algn="tl">
                    <a:srgbClr val="000000">
                      <a:alpha val="43137"/>
                    </a:srgbClr>
                  </a:outerShdw>
                </a:effectLst>
              </a:rPr>
              <a:t>2.</a:t>
            </a:r>
            <a:r>
              <a:rPr lang="es-ES" sz="2400" dirty="0"/>
              <a:t> Que el interés parcial de la norma específica encuentre algún impedimento en el sistema, es decir, que exista un impedimento que no permita que se configure el hecho jurídico (ejemplo de la compraventa que es perfecto con acuerdo de cosa y precio, pero las partes sometan a valoración de X persona el precio de la cosa, la norma se ve impedida).</a:t>
            </a:r>
            <a:endParaRPr lang="en-US" sz="2400" dirty="0"/>
          </a:p>
        </p:txBody>
      </p:sp>
      <p:pic>
        <p:nvPicPr>
          <p:cNvPr id="4" name="Imagen 3">
            <a:extLst>
              <a:ext uri="{FF2B5EF4-FFF2-40B4-BE49-F238E27FC236}">
                <a16:creationId xmlns:a16="http://schemas.microsoft.com/office/drawing/2014/main" id="{060CF05C-7738-4B90-B93E-295534D81D16}"/>
              </a:ext>
            </a:extLst>
          </p:cNvPr>
          <p:cNvPicPr>
            <a:picLocks noChangeAspect="1"/>
          </p:cNvPicPr>
          <p:nvPr/>
        </p:nvPicPr>
        <p:blipFill>
          <a:blip r:embed="rId2"/>
          <a:stretch>
            <a:fillRect/>
          </a:stretch>
        </p:blipFill>
        <p:spPr>
          <a:xfrm>
            <a:off x="734172" y="2125345"/>
            <a:ext cx="4774833" cy="2607310"/>
          </a:xfrm>
          <a:prstGeom prst="rect">
            <a:avLst/>
          </a:prstGeom>
        </p:spPr>
      </p:pic>
    </p:spTree>
    <p:extLst>
      <p:ext uri="{BB962C8B-B14F-4D97-AF65-F5344CB8AC3E}">
        <p14:creationId xmlns:p14="http://schemas.microsoft.com/office/powerpoint/2010/main" val="2929675750"/>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2FAF3DD-B578-4FDC-8E10-0722D10A0A6A}"/>
              </a:ext>
            </a:extLst>
          </p:cNvPr>
          <p:cNvSpPr>
            <a:spLocks noGrp="1"/>
          </p:cNvSpPr>
          <p:nvPr>
            <p:ph sz="half" idx="1"/>
          </p:nvPr>
        </p:nvSpPr>
        <p:spPr>
          <a:xfrm>
            <a:off x="1257300" y="1023620"/>
            <a:ext cx="4639736" cy="5468620"/>
          </a:xfrm>
        </p:spPr>
        <p:txBody>
          <a:bodyPr>
            <a:normAutofit/>
          </a:bodyPr>
          <a:lstStyle/>
          <a:p>
            <a:pPr algn="just">
              <a:lnSpc>
                <a:spcPct val="90000"/>
              </a:lnSpc>
            </a:pPr>
            <a:r>
              <a:rPr lang="es-ES" sz="2800" b="1" dirty="0">
                <a:solidFill>
                  <a:srgbClr val="FF0000"/>
                </a:solidFill>
                <a:effectLst>
                  <a:outerShdw blurRad="38100" dist="38100" dir="2700000" algn="tl">
                    <a:srgbClr val="000000">
                      <a:alpha val="43137"/>
                    </a:srgbClr>
                  </a:outerShdw>
                </a:effectLst>
              </a:rPr>
              <a:t>3. </a:t>
            </a:r>
            <a:r>
              <a:rPr lang="es-ES" sz="2400" dirty="0"/>
              <a:t>Que el esquema del hecho jurídico aparentemente coincida con la norma específica, pero al integrar la norma específica al sistema se dan otros elementos de hecho que hace que la atribución de efectos jurídicos haya que adaptarse para poder resolver los intereses del ordenamiento (el sometimiento de la compra a una condición, ejemplo de la compraventa condicionada a un hecho futuro e incierto, no se da la compraventa hasta que se de el hecho futuro e incierto).</a:t>
            </a:r>
            <a:endParaRPr lang="en-US" sz="2400" dirty="0"/>
          </a:p>
        </p:txBody>
      </p:sp>
      <p:pic>
        <p:nvPicPr>
          <p:cNvPr id="4" name="Imagen 3">
            <a:extLst>
              <a:ext uri="{FF2B5EF4-FFF2-40B4-BE49-F238E27FC236}">
                <a16:creationId xmlns:a16="http://schemas.microsoft.com/office/drawing/2014/main" id="{A59CD7DE-6ACF-47A8-B896-419AECA02A7F}"/>
              </a:ext>
            </a:extLst>
          </p:cNvPr>
          <p:cNvPicPr>
            <a:picLocks noChangeAspect="1"/>
          </p:cNvPicPr>
          <p:nvPr/>
        </p:nvPicPr>
        <p:blipFill>
          <a:blip r:embed="rId2"/>
          <a:stretch>
            <a:fillRect/>
          </a:stretch>
        </p:blipFill>
        <p:spPr>
          <a:xfrm>
            <a:off x="6538804" y="2139568"/>
            <a:ext cx="4914056" cy="3236723"/>
          </a:xfrm>
          <a:prstGeom prst="rect">
            <a:avLst/>
          </a:prstGeom>
          <a:noFill/>
        </p:spPr>
      </p:pic>
    </p:spTree>
    <p:extLst>
      <p:ext uri="{BB962C8B-B14F-4D97-AF65-F5344CB8AC3E}">
        <p14:creationId xmlns:p14="http://schemas.microsoft.com/office/powerpoint/2010/main" val="306122956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3C3C259-91EC-49E9-88E6-EE3C12ECDA31}"/>
              </a:ext>
            </a:extLst>
          </p:cNvPr>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6"/>
          </a:lnRef>
          <a:fillRef idx="3">
            <a:schemeClr val="accent6"/>
          </a:fillRef>
          <a:effectRef idx="3">
            <a:schemeClr val="accent6"/>
          </a:effectRef>
          <a:fontRef idx="minor">
            <a:schemeClr val="lt1"/>
          </a:fontRef>
        </p:style>
        <p:txBody>
          <a:bodyPr/>
          <a:lstStyle/>
          <a:p>
            <a:pPr algn="ctr"/>
            <a:r>
              <a:rPr lang="es-ES" u="sng" dirty="0">
                <a:effectLst>
                  <a:outerShdw blurRad="38100" dist="38100" dir="2700000" algn="tl">
                    <a:srgbClr val="000000">
                      <a:alpha val="43137"/>
                    </a:srgbClr>
                  </a:outerShdw>
                </a:effectLst>
              </a:rPr>
              <a:t>Teoría de la relevancia: Desde el punto de vista dogmático.</a:t>
            </a:r>
            <a:endParaRPr lang="en-US" u="sng"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DCAE03D3-09C3-409C-8FEC-BBEB60B302EB}"/>
              </a:ext>
            </a:extLst>
          </p:cNvPr>
          <p:cNvSpPr>
            <a:spLocks noGrp="1"/>
          </p:cNvSpPr>
          <p:nvPr>
            <p:ph idx="1"/>
          </p:nvPr>
        </p:nvSpPr>
        <p:spPr>
          <a:xfrm>
            <a:off x="1216548" y="2108201"/>
            <a:ext cx="5961492" cy="3760891"/>
          </a:xfrm>
        </p:spPr>
        <p:txBody>
          <a:bodyPr>
            <a:normAutofit/>
          </a:bodyPr>
          <a:lstStyle/>
          <a:p>
            <a:r>
              <a:rPr lang="es-ES" sz="2800" dirty="0" err="1"/>
              <a:t>Falzea</a:t>
            </a:r>
            <a:r>
              <a:rPr lang="es-ES" sz="2800" dirty="0"/>
              <a:t> da dos conceptos de relevancia: </a:t>
            </a:r>
          </a:p>
          <a:p>
            <a:pPr marL="0" indent="0">
              <a:buNone/>
            </a:pPr>
            <a:endParaRPr lang="es-ES" sz="2800" dirty="0"/>
          </a:p>
          <a:p>
            <a:pPr lvl="1" algn="just"/>
            <a:r>
              <a:rPr lang="es-ES" sz="2600" b="1" dirty="0">
                <a:solidFill>
                  <a:srgbClr val="FFC000"/>
                </a:solidFill>
                <a:effectLst>
                  <a:outerShdw blurRad="38100" dist="38100" dir="2700000" algn="tl">
                    <a:srgbClr val="000000">
                      <a:alpha val="43137"/>
                    </a:srgbClr>
                  </a:outerShdw>
                </a:effectLst>
              </a:rPr>
              <a:t>a. Relevancia en sentido amplio:</a:t>
            </a:r>
            <a:r>
              <a:rPr lang="es-ES" sz="2600" dirty="0"/>
              <a:t> Cuando un hecho jurídico es relevante, o sea, es importante. </a:t>
            </a:r>
          </a:p>
          <a:p>
            <a:pPr lvl="1" algn="just"/>
            <a:r>
              <a:rPr lang="es-ES" sz="2600" b="1" dirty="0">
                <a:solidFill>
                  <a:srgbClr val="FFC000"/>
                </a:solidFill>
                <a:effectLst>
                  <a:outerShdw blurRad="38100" dist="38100" dir="2700000" algn="tl">
                    <a:srgbClr val="000000">
                      <a:alpha val="43137"/>
                    </a:srgbClr>
                  </a:outerShdw>
                </a:effectLst>
              </a:rPr>
              <a:t>b. Relevancia en sentido estricto: </a:t>
            </a:r>
            <a:r>
              <a:rPr lang="es-ES" sz="2600" dirty="0"/>
              <a:t>Cuando el hecho no ha producido efectos jurídicos, como la ineficacia originaria.</a:t>
            </a:r>
            <a:endParaRPr lang="en-US" sz="2600" dirty="0"/>
          </a:p>
        </p:txBody>
      </p:sp>
      <p:pic>
        <p:nvPicPr>
          <p:cNvPr id="4" name="Imagen 3">
            <a:extLst>
              <a:ext uri="{FF2B5EF4-FFF2-40B4-BE49-F238E27FC236}">
                <a16:creationId xmlns:a16="http://schemas.microsoft.com/office/drawing/2014/main" id="{4B6D57BC-D620-439F-8485-DBBEFF943738}"/>
              </a:ext>
            </a:extLst>
          </p:cNvPr>
          <p:cNvPicPr>
            <a:picLocks noChangeAspect="1"/>
          </p:cNvPicPr>
          <p:nvPr/>
        </p:nvPicPr>
        <p:blipFill>
          <a:blip r:embed="rId2"/>
          <a:stretch>
            <a:fillRect/>
          </a:stretch>
        </p:blipFill>
        <p:spPr>
          <a:xfrm>
            <a:off x="7479965" y="2674620"/>
            <a:ext cx="3675715" cy="2446021"/>
          </a:xfrm>
          <a:prstGeom prst="rect">
            <a:avLst/>
          </a:prstGeom>
        </p:spPr>
      </p:pic>
    </p:spTree>
    <p:extLst>
      <p:ext uri="{BB962C8B-B14F-4D97-AF65-F5344CB8AC3E}">
        <p14:creationId xmlns:p14="http://schemas.microsoft.com/office/powerpoint/2010/main" val="188597957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AADEFB0-238D-492C-870C-55E41BF7BC45}"/>
              </a:ext>
            </a:extLst>
          </p:cNvPr>
          <p:cNvSpPr>
            <a:spLocks noGrp="1"/>
          </p:cNvSpPr>
          <p:nvPr>
            <p:ph idx="1"/>
          </p:nvPr>
        </p:nvSpPr>
        <p:spPr>
          <a:xfrm>
            <a:off x="1066800" y="1033781"/>
            <a:ext cx="10058400" cy="2395219"/>
          </a:xfrm>
        </p:spPr>
        <p:txBody>
          <a:bodyPr>
            <a:normAutofit lnSpcReduction="10000"/>
          </a:bodyPr>
          <a:lstStyle/>
          <a:p>
            <a:pPr algn="just"/>
            <a:r>
              <a:rPr lang="es-ES" sz="2400" dirty="0"/>
              <a:t>Según </a:t>
            </a:r>
            <a:r>
              <a:rPr lang="es-ES" sz="2400" dirty="0" err="1"/>
              <a:t>Falzea</a:t>
            </a:r>
            <a:r>
              <a:rPr lang="es-ES" sz="2400" dirty="0"/>
              <a:t> a un hecho se le pueden atribuir efectos jurídicos que implicarían que ese hecho sea eficaz, pero puede darse que a los hechos no se le atribuya ningún efecto jurídico; pero, como el ordenamiento protege esos hechos, se dice que son relevantes. </a:t>
            </a:r>
          </a:p>
          <a:p>
            <a:pPr algn="just"/>
            <a:r>
              <a:rPr lang="es-ES" sz="2400" dirty="0"/>
              <a:t>Cuando el hecho no está completo, se dice que la especie fáctica esta incompleta y por lo tanto el interés protegido no esta completo.</a:t>
            </a:r>
            <a:endParaRPr lang="en-US" sz="2400" dirty="0"/>
          </a:p>
        </p:txBody>
      </p:sp>
      <p:sp>
        <p:nvSpPr>
          <p:cNvPr id="4" name="Rectángulo: esquinas redondeadas 3">
            <a:extLst>
              <a:ext uri="{FF2B5EF4-FFF2-40B4-BE49-F238E27FC236}">
                <a16:creationId xmlns:a16="http://schemas.microsoft.com/office/drawing/2014/main" id="{2BF8B9C9-318E-427E-8371-C07A6780A664}"/>
              </a:ext>
            </a:extLst>
          </p:cNvPr>
          <p:cNvSpPr/>
          <p:nvPr/>
        </p:nvSpPr>
        <p:spPr>
          <a:xfrm>
            <a:off x="1285461" y="4578515"/>
            <a:ext cx="3140765" cy="1245704"/>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5"/>
          </a:lnRef>
          <a:fillRef idx="3">
            <a:schemeClr val="accent5"/>
          </a:fillRef>
          <a:effectRef idx="3">
            <a:schemeClr val="accent5"/>
          </a:effectRef>
          <a:fontRef idx="minor">
            <a:schemeClr val="lt1"/>
          </a:fontRef>
        </p:style>
        <p:txBody>
          <a:bodyPr rtlCol="0" anchor="ctr"/>
          <a:lstStyle/>
          <a:p>
            <a:pPr algn="ctr"/>
            <a:r>
              <a:rPr lang="es-ES" b="1" dirty="0">
                <a:effectLst>
                  <a:outerShdw blurRad="38100" dist="38100" dir="2700000" algn="tl">
                    <a:srgbClr val="000000">
                      <a:alpha val="43137"/>
                    </a:srgbClr>
                  </a:outerShdw>
                </a:effectLst>
              </a:rPr>
              <a:t>Especie fáctica incompleta (Interés parcial) Relevancia </a:t>
            </a:r>
            <a:endParaRPr lang="en-US" b="1" dirty="0">
              <a:effectLst>
                <a:outerShdw blurRad="38100" dist="38100" dir="2700000" algn="tl">
                  <a:srgbClr val="000000">
                    <a:alpha val="43137"/>
                  </a:srgbClr>
                </a:outerShdw>
              </a:effectLst>
            </a:endParaRPr>
          </a:p>
        </p:txBody>
      </p:sp>
      <p:sp>
        <p:nvSpPr>
          <p:cNvPr id="5" name="Rectángulo: esquinas redondeadas 4">
            <a:extLst>
              <a:ext uri="{FF2B5EF4-FFF2-40B4-BE49-F238E27FC236}">
                <a16:creationId xmlns:a16="http://schemas.microsoft.com/office/drawing/2014/main" id="{AD97D5B0-0C59-4F8A-9BF3-4995756BA193}"/>
              </a:ext>
            </a:extLst>
          </p:cNvPr>
          <p:cNvSpPr/>
          <p:nvPr/>
        </p:nvSpPr>
        <p:spPr>
          <a:xfrm>
            <a:off x="7765774" y="4578515"/>
            <a:ext cx="3140765" cy="1245704"/>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5"/>
          </a:lnRef>
          <a:fillRef idx="3">
            <a:schemeClr val="accent5"/>
          </a:fillRef>
          <a:effectRef idx="3">
            <a:schemeClr val="accent5"/>
          </a:effectRef>
          <a:fontRef idx="minor">
            <a:schemeClr val="lt1"/>
          </a:fontRef>
        </p:style>
        <p:txBody>
          <a:bodyPr rtlCol="0" anchor="ctr"/>
          <a:lstStyle/>
          <a:p>
            <a:pPr algn="ctr"/>
            <a:r>
              <a:rPr lang="es-ES" b="1" dirty="0">
                <a:effectLst>
                  <a:outerShdw blurRad="38100" dist="38100" dir="2700000" algn="tl">
                    <a:srgbClr val="000000">
                      <a:alpha val="43137"/>
                    </a:srgbClr>
                  </a:outerShdw>
                </a:effectLst>
              </a:rPr>
              <a:t>Especie fáctica completa (Interés total) Eficacia </a:t>
            </a:r>
            <a:endParaRPr lang="en-US" b="1" dirty="0">
              <a:effectLst>
                <a:outerShdw blurRad="38100" dist="38100" dir="2700000" algn="tl">
                  <a:srgbClr val="000000">
                    <a:alpha val="43137"/>
                  </a:srgbClr>
                </a:outerShdw>
              </a:effectLst>
            </a:endParaRPr>
          </a:p>
        </p:txBody>
      </p:sp>
      <p:sp>
        <p:nvSpPr>
          <p:cNvPr id="6" name="Flecha: a la derecha 5">
            <a:extLst>
              <a:ext uri="{FF2B5EF4-FFF2-40B4-BE49-F238E27FC236}">
                <a16:creationId xmlns:a16="http://schemas.microsoft.com/office/drawing/2014/main" id="{C5554CBA-27A6-4769-AAC8-E76BF780481A}"/>
              </a:ext>
            </a:extLst>
          </p:cNvPr>
          <p:cNvSpPr/>
          <p:nvPr/>
        </p:nvSpPr>
        <p:spPr>
          <a:xfrm>
            <a:off x="5470166" y="4969565"/>
            <a:ext cx="1251667" cy="470341"/>
          </a:xfrm>
          <a:prstGeom prst="rightArrow">
            <a:avLst/>
          </a:prstGeo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6465911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2FC108-A34B-4FBA-8EEA-55A92F87BFFA}"/>
              </a:ext>
            </a:extLst>
          </p:cNvPr>
          <p:cNvSpPr>
            <a:spLocks noGrp="1"/>
          </p:cNvSpPr>
          <p:nvPr>
            <p:ph type="title"/>
          </p:nvPr>
        </p:nvSpPr>
        <p:spPr>
          <a:solidFill>
            <a:schemeClr val="accent4">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5"/>
          </a:lnRef>
          <a:fillRef idx="3">
            <a:schemeClr val="accent5"/>
          </a:fillRef>
          <a:effectRef idx="3">
            <a:schemeClr val="accent5"/>
          </a:effectRef>
          <a:fontRef idx="minor">
            <a:schemeClr val="lt1"/>
          </a:fontRef>
        </p:style>
        <p:txBody>
          <a:bodyPr/>
          <a:lstStyle/>
          <a:p>
            <a:pPr algn="ctr"/>
            <a:r>
              <a:rPr lang="es-CR" u="sng" dirty="0">
                <a:effectLst>
                  <a:outerShdw blurRad="38100" dist="38100" dir="2700000" algn="tl">
                    <a:srgbClr val="000000">
                      <a:alpha val="43137"/>
                    </a:srgbClr>
                  </a:outerShdw>
                </a:effectLst>
              </a:rPr>
              <a:t>El cuadrinomio Fundamental de la Fenomenología Jurídica.</a:t>
            </a:r>
            <a:endParaRPr lang="en-US" u="sng" dirty="0">
              <a:effectLst>
                <a:outerShdw blurRad="38100" dist="38100" dir="2700000" algn="tl">
                  <a:srgbClr val="000000">
                    <a:alpha val="43137"/>
                  </a:srgbClr>
                </a:outerShdw>
              </a:effectLst>
            </a:endParaRPr>
          </a:p>
        </p:txBody>
      </p:sp>
      <p:sp>
        <p:nvSpPr>
          <p:cNvPr id="4" name="Rectángulo: esquinas redondeadas 3">
            <a:extLst>
              <a:ext uri="{FF2B5EF4-FFF2-40B4-BE49-F238E27FC236}">
                <a16:creationId xmlns:a16="http://schemas.microsoft.com/office/drawing/2014/main" id="{3BD7F012-07E5-484A-9DC2-CF5DE514F515}"/>
              </a:ext>
            </a:extLst>
          </p:cNvPr>
          <p:cNvSpPr/>
          <p:nvPr/>
        </p:nvSpPr>
        <p:spPr>
          <a:xfrm flipH="1">
            <a:off x="4200939" y="2266121"/>
            <a:ext cx="3790122" cy="699052"/>
          </a:xfrm>
          <a:prstGeom prst="roundRect">
            <a:avLst/>
          </a:prstGeom>
          <a:solidFill>
            <a:schemeClr val="accent4">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R" b="1" dirty="0">
                <a:effectLst>
                  <a:outerShdw blurRad="38100" dist="38100" dir="2700000" algn="tl">
                    <a:srgbClr val="000000">
                      <a:alpha val="43137"/>
                    </a:srgbClr>
                  </a:outerShdw>
                </a:effectLst>
              </a:rPr>
              <a:t>Fenómenos</a:t>
            </a:r>
            <a:endParaRPr lang="en-US" b="1" dirty="0">
              <a:effectLst>
                <a:outerShdw blurRad="38100" dist="38100" dir="2700000" algn="tl">
                  <a:srgbClr val="000000">
                    <a:alpha val="43137"/>
                  </a:srgbClr>
                </a:outerShdw>
              </a:effectLst>
            </a:endParaRPr>
          </a:p>
        </p:txBody>
      </p:sp>
      <p:sp>
        <p:nvSpPr>
          <p:cNvPr id="5" name="Rectángulo: esquinas redondeadas 4">
            <a:extLst>
              <a:ext uri="{FF2B5EF4-FFF2-40B4-BE49-F238E27FC236}">
                <a16:creationId xmlns:a16="http://schemas.microsoft.com/office/drawing/2014/main" id="{D19359E7-9EFF-4A5C-B57D-84FE3BD3CA1A}"/>
              </a:ext>
            </a:extLst>
          </p:cNvPr>
          <p:cNvSpPr/>
          <p:nvPr/>
        </p:nvSpPr>
        <p:spPr>
          <a:xfrm flipH="1">
            <a:off x="3531705" y="4591879"/>
            <a:ext cx="2007704" cy="699052"/>
          </a:xfrm>
          <a:prstGeom prst="roundRect">
            <a:avLst/>
          </a:prstGeom>
          <a:solidFill>
            <a:schemeClr val="accent4">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R" b="1" dirty="0">
                <a:effectLst>
                  <a:outerShdw blurRad="38100" dist="38100" dir="2700000" algn="tl">
                    <a:srgbClr val="000000">
                      <a:alpha val="43137"/>
                    </a:srgbClr>
                  </a:outerShdw>
                </a:effectLst>
              </a:rPr>
              <a:t>comportamientos</a:t>
            </a:r>
            <a:endParaRPr lang="en-US" b="1" dirty="0">
              <a:effectLst>
                <a:outerShdw blurRad="38100" dist="38100" dir="2700000" algn="tl">
                  <a:srgbClr val="000000">
                    <a:alpha val="43137"/>
                  </a:srgbClr>
                </a:outerShdw>
              </a:effectLst>
            </a:endParaRPr>
          </a:p>
        </p:txBody>
      </p:sp>
      <p:sp>
        <p:nvSpPr>
          <p:cNvPr id="6" name="Rectángulo: esquinas redondeadas 5">
            <a:extLst>
              <a:ext uri="{FF2B5EF4-FFF2-40B4-BE49-F238E27FC236}">
                <a16:creationId xmlns:a16="http://schemas.microsoft.com/office/drawing/2014/main" id="{013BE84D-B3E0-447F-B950-292BB4E01ACC}"/>
              </a:ext>
            </a:extLst>
          </p:cNvPr>
          <p:cNvSpPr/>
          <p:nvPr/>
        </p:nvSpPr>
        <p:spPr>
          <a:xfrm flipH="1">
            <a:off x="1216548" y="4577742"/>
            <a:ext cx="2007704" cy="699052"/>
          </a:xfrm>
          <a:prstGeom prst="roundRect">
            <a:avLst/>
          </a:prstGeom>
          <a:solidFill>
            <a:schemeClr val="accent4">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R" b="1" dirty="0">
                <a:effectLst>
                  <a:outerShdw blurRad="38100" dist="38100" dir="2700000" algn="tl">
                    <a:srgbClr val="000000">
                      <a:alpha val="43137"/>
                    </a:srgbClr>
                  </a:outerShdw>
                </a:effectLst>
              </a:rPr>
              <a:t>Eventos</a:t>
            </a:r>
            <a:endParaRPr lang="en-US" b="1" dirty="0">
              <a:effectLst>
                <a:outerShdw blurRad="38100" dist="38100" dir="2700000" algn="tl">
                  <a:srgbClr val="000000">
                    <a:alpha val="43137"/>
                  </a:srgbClr>
                </a:outerShdw>
              </a:effectLst>
            </a:endParaRPr>
          </a:p>
        </p:txBody>
      </p:sp>
      <p:sp>
        <p:nvSpPr>
          <p:cNvPr id="7" name="Rectángulo: esquinas redondeadas 6">
            <a:extLst>
              <a:ext uri="{FF2B5EF4-FFF2-40B4-BE49-F238E27FC236}">
                <a16:creationId xmlns:a16="http://schemas.microsoft.com/office/drawing/2014/main" id="{999C407E-3A37-47D9-BBAB-E48F66D9B1AC}"/>
              </a:ext>
            </a:extLst>
          </p:cNvPr>
          <p:cNvSpPr/>
          <p:nvPr/>
        </p:nvSpPr>
        <p:spPr>
          <a:xfrm flipH="1">
            <a:off x="7281409" y="3301226"/>
            <a:ext cx="3280573" cy="699052"/>
          </a:xfrm>
          <a:prstGeom prst="roundRect">
            <a:avLst/>
          </a:prstGeom>
          <a:solidFill>
            <a:schemeClr val="accent4">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R" b="1" dirty="0">
                <a:effectLst>
                  <a:outerShdw blurRad="38100" dist="38100" dir="2700000" algn="tl">
                    <a:srgbClr val="000000">
                      <a:alpha val="43137"/>
                    </a:srgbClr>
                  </a:outerShdw>
                </a:effectLst>
              </a:rPr>
              <a:t>Espaciales</a:t>
            </a:r>
            <a:endParaRPr lang="en-US" b="1" dirty="0">
              <a:effectLst>
                <a:outerShdw blurRad="38100" dist="38100" dir="2700000" algn="tl">
                  <a:srgbClr val="000000">
                    <a:alpha val="43137"/>
                  </a:srgbClr>
                </a:outerShdw>
              </a:effectLst>
            </a:endParaRPr>
          </a:p>
        </p:txBody>
      </p:sp>
      <p:sp>
        <p:nvSpPr>
          <p:cNvPr id="8" name="Rectángulo: esquinas redondeadas 7">
            <a:extLst>
              <a:ext uri="{FF2B5EF4-FFF2-40B4-BE49-F238E27FC236}">
                <a16:creationId xmlns:a16="http://schemas.microsoft.com/office/drawing/2014/main" id="{735E8F60-5C21-465E-967C-CE9CA900006B}"/>
              </a:ext>
            </a:extLst>
          </p:cNvPr>
          <p:cNvSpPr/>
          <p:nvPr/>
        </p:nvSpPr>
        <p:spPr>
          <a:xfrm flipH="1">
            <a:off x="1926201" y="3286392"/>
            <a:ext cx="2984391" cy="699052"/>
          </a:xfrm>
          <a:prstGeom prst="roundRect">
            <a:avLst/>
          </a:prstGeom>
          <a:solidFill>
            <a:schemeClr val="accent4">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R" b="1" dirty="0">
                <a:effectLst>
                  <a:outerShdw blurRad="38100" dist="38100" dir="2700000" algn="tl">
                    <a:srgbClr val="000000">
                      <a:alpha val="43137"/>
                    </a:srgbClr>
                  </a:outerShdw>
                </a:effectLst>
              </a:rPr>
              <a:t>Temporales</a:t>
            </a:r>
            <a:endParaRPr lang="en-US" b="1" dirty="0">
              <a:effectLst>
                <a:outerShdw blurRad="38100" dist="38100" dir="2700000" algn="tl">
                  <a:srgbClr val="000000">
                    <a:alpha val="43137"/>
                  </a:srgbClr>
                </a:outerShdw>
              </a:effectLst>
            </a:endParaRPr>
          </a:p>
        </p:txBody>
      </p:sp>
      <p:sp>
        <p:nvSpPr>
          <p:cNvPr id="9" name="Rectángulo: esquinas redondeadas 8">
            <a:extLst>
              <a:ext uri="{FF2B5EF4-FFF2-40B4-BE49-F238E27FC236}">
                <a16:creationId xmlns:a16="http://schemas.microsoft.com/office/drawing/2014/main" id="{BD2E7B0A-A6AB-4A6C-BDAC-CE752E70DD66}"/>
              </a:ext>
            </a:extLst>
          </p:cNvPr>
          <p:cNvSpPr/>
          <p:nvPr/>
        </p:nvSpPr>
        <p:spPr>
          <a:xfrm flipH="1">
            <a:off x="6365683" y="4577742"/>
            <a:ext cx="2376113" cy="699052"/>
          </a:xfrm>
          <a:prstGeom prst="roundRect">
            <a:avLst/>
          </a:prstGeom>
          <a:solidFill>
            <a:schemeClr val="accent4">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R" b="1" dirty="0">
                <a:effectLst>
                  <a:outerShdw blurRad="38100" dist="38100" dir="2700000" algn="tl">
                    <a:srgbClr val="000000">
                      <a:alpha val="43137"/>
                    </a:srgbClr>
                  </a:outerShdw>
                </a:effectLst>
              </a:rPr>
              <a:t>Sujetos</a:t>
            </a:r>
            <a:endParaRPr lang="en-US" b="1" dirty="0">
              <a:effectLst>
                <a:outerShdw blurRad="38100" dist="38100" dir="2700000" algn="tl">
                  <a:srgbClr val="000000">
                    <a:alpha val="43137"/>
                  </a:srgbClr>
                </a:outerShdw>
              </a:effectLst>
            </a:endParaRPr>
          </a:p>
        </p:txBody>
      </p:sp>
      <p:sp>
        <p:nvSpPr>
          <p:cNvPr id="10" name="Rectángulo: esquinas redondeadas 9">
            <a:extLst>
              <a:ext uri="{FF2B5EF4-FFF2-40B4-BE49-F238E27FC236}">
                <a16:creationId xmlns:a16="http://schemas.microsoft.com/office/drawing/2014/main" id="{588DC21D-89CB-4008-B0F0-6E87F7824A9E}"/>
              </a:ext>
            </a:extLst>
          </p:cNvPr>
          <p:cNvSpPr/>
          <p:nvPr/>
        </p:nvSpPr>
        <p:spPr>
          <a:xfrm flipH="1">
            <a:off x="9090991" y="4577742"/>
            <a:ext cx="2183957" cy="699052"/>
          </a:xfrm>
          <a:prstGeom prst="roundRect">
            <a:avLst/>
          </a:prstGeom>
          <a:solidFill>
            <a:schemeClr val="accent4">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R" b="1" dirty="0">
                <a:effectLst>
                  <a:outerShdw blurRad="38100" dist="38100" dir="2700000" algn="tl">
                    <a:srgbClr val="000000">
                      <a:alpha val="43137"/>
                    </a:srgbClr>
                  </a:outerShdw>
                </a:effectLst>
              </a:rPr>
              <a:t>Objetos</a:t>
            </a:r>
            <a:endParaRPr lang="en-US" b="1" dirty="0">
              <a:effectLst>
                <a:outerShdw blurRad="38100" dist="38100" dir="2700000" algn="tl">
                  <a:srgbClr val="000000">
                    <a:alpha val="43137"/>
                  </a:srgbClr>
                </a:outerShdw>
              </a:effectLst>
            </a:endParaRPr>
          </a:p>
        </p:txBody>
      </p:sp>
      <p:sp>
        <p:nvSpPr>
          <p:cNvPr id="21" name="Flecha: doblada 20">
            <a:extLst>
              <a:ext uri="{FF2B5EF4-FFF2-40B4-BE49-F238E27FC236}">
                <a16:creationId xmlns:a16="http://schemas.microsoft.com/office/drawing/2014/main" id="{27CDDDCA-53AF-44D1-B785-8CA719B36E64}"/>
              </a:ext>
            </a:extLst>
          </p:cNvPr>
          <p:cNvSpPr/>
          <p:nvPr/>
        </p:nvSpPr>
        <p:spPr>
          <a:xfrm rot="5400000">
            <a:off x="8092374" y="2622119"/>
            <a:ext cx="651154" cy="419711"/>
          </a:xfrm>
          <a:prstGeom prst="bentArrow">
            <a:avLst/>
          </a:prstGeom>
          <a:solidFill>
            <a:schemeClr val="accent4">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 name="Flecha: doblada 21">
            <a:extLst>
              <a:ext uri="{FF2B5EF4-FFF2-40B4-BE49-F238E27FC236}">
                <a16:creationId xmlns:a16="http://schemas.microsoft.com/office/drawing/2014/main" id="{7BFCE27B-B836-418F-BC68-8D3D48F98098}"/>
              </a:ext>
            </a:extLst>
          </p:cNvPr>
          <p:cNvSpPr/>
          <p:nvPr/>
        </p:nvSpPr>
        <p:spPr>
          <a:xfrm rot="16200000" flipH="1">
            <a:off x="3504070" y="2629301"/>
            <a:ext cx="636790" cy="419712"/>
          </a:xfrm>
          <a:prstGeom prst="bentArrow">
            <a:avLst>
              <a:gd name="adj1" fmla="val 25000"/>
              <a:gd name="adj2" fmla="val 28869"/>
              <a:gd name="adj3" fmla="val 25000"/>
              <a:gd name="adj4" fmla="val 43750"/>
            </a:avLst>
          </a:prstGeom>
          <a:solidFill>
            <a:schemeClr val="accent4">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Flecha: hacia abajo 22">
            <a:extLst>
              <a:ext uri="{FF2B5EF4-FFF2-40B4-BE49-F238E27FC236}">
                <a16:creationId xmlns:a16="http://schemas.microsoft.com/office/drawing/2014/main" id="{7DB70267-FDDD-4D19-B27D-89CBA055151B}"/>
              </a:ext>
            </a:extLst>
          </p:cNvPr>
          <p:cNvSpPr/>
          <p:nvPr/>
        </p:nvSpPr>
        <p:spPr>
          <a:xfrm>
            <a:off x="2220400" y="4112370"/>
            <a:ext cx="284261" cy="338446"/>
          </a:xfrm>
          <a:prstGeom prst="downArrow">
            <a:avLst/>
          </a:prstGeom>
          <a:solidFill>
            <a:schemeClr val="accent4">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lecha: hacia abajo 24">
            <a:extLst>
              <a:ext uri="{FF2B5EF4-FFF2-40B4-BE49-F238E27FC236}">
                <a16:creationId xmlns:a16="http://schemas.microsoft.com/office/drawing/2014/main" id="{C37BC417-67CB-4138-9CF5-1ABBB43571E9}"/>
              </a:ext>
            </a:extLst>
          </p:cNvPr>
          <p:cNvSpPr/>
          <p:nvPr/>
        </p:nvSpPr>
        <p:spPr>
          <a:xfrm>
            <a:off x="4147930" y="4129121"/>
            <a:ext cx="284261" cy="338446"/>
          </a:xfrm>
          <a:prstGeom prst="downArrow">
            <a:avLst/>
          </a:prstGeom>
          <a:solidFill>
            <a:schemeClr val="accent4">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lecha: hacia abajo 25">
            <a:extLst>
              <a:ext uri="{FF2B5EF4-FFF2-40B4-BE49-F238E27FC236}">
                <a16:creationId xmlns:a16="http://schemas.microsoft.com/office/drawing/2014/main" id="{94A402A8-40E8-4B6A-9AC9-7188BCBD39F2}"/>
              </a:ext>
            </a:extLst>
          </p:cNvPr>
          <p:cNvSpPr/>
          <p:nvPr/>
        </p:nvSpPr>
        <p:spPr>
          <a:xfrm>
            <a:off x="7759811" y="4129122"/>
            <a:ext cx="284261" cy="321694"/>
          </a:xfrm>
          <a:prstGeom prst="downArrow">
            <a:avLst/>
          </a:prstGeom>
          <a:solidFill>
            <a:schemeClr val="accent4">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lecha: hacia abajo 26">
            <a:extLst>
              <a:ext uri="{FF2B5EF4-FFF2-40B4-BE49-F238E27FC236}">
                <a16:creationId xmlns:a16="http://schemas.microsoft.com/office/drawing/2014/main" id="{74086005-96FA-43CA-8B2D-80597FC16370}"/>
              </a:ext>
            </a:extLst>
          </p:cNvPr>
          <p:cNvSpPr/>
          <p:nvPr/>
        </p:nvSpPr>
        <p:spPr>
          <a:xfrm>
            <a:off x="9971601" y="4112370"/>
            <a:ext cx="284261" cy="338446"/>
          </a:xfrm>
          <a:prstGeom prst="downArrow">
            <a:avLst/>
          </a:prstGeom>
          <a:solidFill>
            <a:schemeClr val="accent4">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5441528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B1F7D55-511B-438A-867F-E7055272647D}"/>
              </a:ext>
            </a:extLst>
          </p:cNvPr>
          <p:cNvSpPr>
            <a:spLocks noGrp="1"/>
          </p:cNvSpPr>
          <p:nvPr>
            <p:ph idx="1"/>
          </p:nvPr>
        </p:nvSpPr>
        <p:spPr/>
        <p:txBody>
          <a:bodyPr/>
          <a:lstStyle/>
          <a:p>
            <a:r>
              <a:rPr lang="es-CR" b="1" u="sng" dirty="0">
                <a:solidFill>
                  <a:schemeClr val="bg2">
                    <a:lumMod val="50000"/>
                  </a:schemeClr>
                </a:solidFill>
                <a:effectLst>
                  <a:outerShdw blurRad="38100" dist="38100" dir="2700000" algn="tl">
                    <a:srgbClr val="000000">
                      <a:alpha val="43137"/>
                    </a:srgbClr>
                  </a:outerShdw>
                </a:effectLst>
              </a:rPr>
              <a:t>Evento:</a:t>
            </a:r>
            <a:r>
              <a:rPr lang="es-CR" dirty="0"/>
              <a:t> Cualquier hecho dela naturaleza.</a:t>
            </a:r>
          </a:p>
          <a:p>
            <a:endParaRPr lang="es-CR" dirty="0"/>
          </a:p>
          <a:p>
            <a:r>
              <a:rPr lang="es-CR" b="1" u="sng" dirty="0">
                <a:solidFill>
                  <a:schemeClr val="bg2">
                    <a:lumMod val="50000"/>
                  </a:schemeClr>
                </a:solidFill>
                <a:effectLst>
                  <a:outerShdw blurRad="38100" dist="38100" dir="2700000" algn="tl">
                    <a:srgbClr val="000000">
                      <a:alpha val="43137"/>
                    </a:srgbClr>
                  </a:outerShdw>
                </a:effectLst>
              </a:rPr>
              <a:t>Comportamiento:</a:t>
            </a:r>
            <a:r>
              <a:rPr lang="es-CR" dirty="0"/>
              <a:t> Cuando existe una iniciativa humana.</a:t>
            </a:r>
          </a:p>
          <a:p>
            <a:endParaRPr lang="es-CR" dirty="0"/>
          </a:p>
          <a:p>
            <a:r>
              <a:rPr lang="es-CR" b="1" u="sng" dirty="0">
                <a:solidFill>
                  <a:schemeClr val="bg2">
                    <a:lumMod val="50000"/>
                  </a:schemeClr>
                </a:solidFill>
                <a:effectLst>
                  <a:outerShdw blurRad="38100" dist="38100" dir="2700000" algn="tl">
                    <a:srgbClr val="000000">
                      <a:alpha val="43137"/>
                    </a:srgbClr>
                  </a:outerShdw>
                </a:effectLst>
              </a:rPr>
              <a:t>Sujeto:</a:t>
            </a:r>
            <a:r>
              <a:rPr lang="es-CR" dirty="0"/>
              <a:t> Punto de vinculación </a:t>
            </a:r>
            <a:r>
              <a:rPr lang="es-CR" b="1" u="sng" dirty="0">
                <a:solidFill>
                  <a:srgbClr val="FF0000"/>
                </a:solidFill>
                <a:effectLst>
                  <a:outerShdw blurRad="38100" dist="38100" dir="2700000" algn="tl">
                    <a:srgbClr val="000000">
                      <a:alpha val="43137"/>
                    </a:srgbClr>
                  </a:outerShdw>
                </a:effectLst>
              </a:rPr>
              <a:t>necesario</a:t>
            </a:r>
            <a:r>
              <a:rPr lang="es-CR" dirty="0"/>
              <a:t> entre el hecho y el efecto jurídico</a:t>
            </a:r>
          </a:p>
          <a:p>
            <a:endParaRPr lang="es-CR" dirty="0"/>
          </a:p>
          <a:p>
            <a:r>
              <a:rPr lang="es-CR" b="1" u="sng" dirty="0">
                <a:solidFill>
                  <a:schemeClr val="bg2">
                    <a:lumMod val="50000"/>
                  </a:schemeClr>
                </a:solidFill>
                <a:effectLst>
                  <a:outerShdw blurRad="38100" dist="38100" dir="2700000" algn="tl">
                    <a:srgbClr val="000000">
                      <a:alpha val="43137"/>
                    </a:srgbClr>
                  </a:outerShdw>
                </a:effectLst>
              </a:rPr>
              <a:t>Objeto:</a:t>
            </a:r>
            <a:r>
              <a:rPr lang="es-CR" dirty="0"/>
              <a:t> Punto de vinculación </a:t>
            </a:r>
            <a:r>
              <a:rPr lang="es-CR" b="1" u="sng" dirty="0">
                <a:solidFill>
                  <a:srgbClr val="FF0000"/>
                </a:solidFill>
                <a:effectLst>
                  <a:outerShdw blurRad="38100" dist="38100" dir="2700000" algn="tl">
                    <a:srgbClr val="000000">
                      <a:alpha val="43137"/>
                    </a:srgbClr>
                  </a:outerShdw>
                </a:effectLst>
              </a:rPr>
              <a:t>posible</a:t>
            </a:r>
            <a:r>
              <a:rPr lang="es-CR" dirty="0"/>
              <a:t> más no necesario entre el hecho y el efecto jurídico.</a:t>
            </a:r>
            <a:endParaRPr lang="en-US" dirty="0"/>
          </a:p>
        </p:txBody>
      </p:sp>
      <p:pic>
        <p:nvPicPr>
          <p:cNvPr id="4" name="Imagen 3">
            <a:extLst>
              <a:ext uri="{FF2B5EF4-FFF2-40B4-BE49-F238E27FC236}">
                <a16:creationId xmlns:a16="http://schemas.microsoft.com/office/drawing/2014/main" id="{67F394BD-EB44-4552-A2A7-8779A62AAB94}"/>
              </a:ext>
            </a:extLst>
          </p:cNvPr>
          <p:cNvPicPr>
            <a:picLocks noChangeAspect="1"/>
          </p:cNvPicPr>
          <p:nvPr/>
        </p:nvPicPr>
        <p:blipFill>
          <a:blip r:embed="rId2"/>
          <a:stretch>
            <a:fillRect/>
          </a:stretch>
        </p:blipFill>
        <p:spPr>
          <a:xfrm>
            <a:off x="7422086" y="135784"/>
            <a:ext cx="3852862" cy="3852862"/>
          </a:xfrm>
          <a:prstGeom prst="rect">
            <a:avLst/>
          </a:prstGeom>
        </p:spPr>
      </p:pic>
    </p:spTree>
    <p:extLst>
      <p:ext uri="{BB962C8B-B14F-4D97-AF65-F5344CB8AC3E}">
        <p14:creationId xmlns:p14="http://schemas.microsoft.com/office/powerpoint/2010/main" val="236474456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esquinas redondeadas 3">
            <a:extLst>
              <a:ext uri="{FF2B5EF4-FFF2-40B4-BE49-F238E27FC236}">
                <a16:creationId xmlns:a16="http://schemas.microsoft.com/office/drawing/2014/main" id="{5E4614CB-55DC-4895-8E28-291925CB2921}"/>
              </a:ext>
            </a:extLst>
          </p:cNvPr>
          <p:cNvSpPr/>
          <p:nvPr/>
        </p:nvSpPr>
        <p:spPr>
          <a:xfrm rot="10800000" flipH="1" flipV="1">
            <a:off x="1345095" y="2802832"/>
            <a:ext cx="1928854" cy="940904"/>
          </a:xfrm>
          <a:prstGeom prst="roundRect">
            <a:avLst/>
          </a:prstGeom>
          <a:solidFill>
            <a:schemeClr val="accent3">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effectLst>
                  <a:outerShdw blurRad="38100" dist="38100" dir="2700000" algn="tl">
                    <a:srgbClr val="000000">
                      <a:alpha val="43137"/>
                    </a:srgbClr>
                  </a:outerShdw>
                </a:effectLst>
              </a:rPr>
              <a:t>Hecho</a:t>
            </a:r>
            <a:r>
              <a:rPr lang="en-US" b="1" dirty="0">
                <a:effectLst>
                  <a:outerShdw blurRad="38100" dist="38100" dir="2700000" algn="tl">
                    <a:srgbClr val="000000">
                      <a:alpha val="43137"/>
                    </a:srgbClr>
                  </a:outerShdw>
                </a:effectLst>
              </a:rPr>
              <a:t> </a:t>
            </a:r>
            <a:r>
              <a:rPr lang="en-US" b="1" dirty="0" err="1">
                <a:effectLst>
                  <a:outerShdw blurRad="38100" dist="38100" dir="2700000" algn="tl">
                    <a:srgbClr val="000000">
                      <a:alpha val="43137"/>
                    </a:srgbClr>
                  </a:outerShdw>
                </a:effectLst>
              </a:rPr>
              <a:t>Jurídico</a:t>
            </a:r>
            <a:r>
              <a:rPr lang="en-US" b="1" dirty="0">
                <a:effectLst>
                  <a:outerShdw blurRad="38100" dist="38100" dir="2700000" algn="tl">
                    <a:srgbClr val="000000">
                      <a:alpha val="43137"/>
                    </a:srgbClr>
                  </a:outerShdw>
                </a:effectLst>
              </a:rPr>
              <a:t>.</a:t>
            </a:r>
          </a:p>
        </p:txBody>
      </p:sp>
      <p:sp>
        <p:nvSpPr>
          <p:cNvPr id="6" name="Rectángulo: esquinas redondeadas 5">
            <a:extLst>
              <a:ext uri="{FF2B5EF4-FFF2-40B4-BE49-F238E27FC236}">
                <a16:creationId xmlns:a16="http://schemas.microsoft.com/office/drawing/2014/main" id="{F4E5FBC7-E430-4344-A63B-2D9C8057F64E}"/>
              </a:ext>
            </a:extLst>
          </p:cNvPr>
          <p:cNvSpPr/>
          <p:nvPr/>
        </p:nvSpPr>
        <p:spPr>
          <a:xfrm rot="10800000" flipH="1" flipV="1">
            <a:off x="8679510" y="2802833"/>
            <a:ext cx="1928854" cy="940904"/>
          </a:xfrm>
          <a:prstGeom prst="roundRect">
            <a:avLst/>
          </a:prstGeom>
          <a:solidFill>
            <a:schemeClr val="accent3">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effectLst>
                  <a:outerShdw blurRad="38100" dist="38100" dir="2700000" algn="tl">
                    <a:srgbClr val="000000">
                      <a:alpha val="43137"/>
                    </a:srgbClr>
                  </a:outerShdw>
                </a:effectLst>
              </a:rPr>
              <a:t>Efecto</a:t>
            </a:r>
            <a:r>
              <a:rPr lang="en-US" b="1" dirty="0">
                <a:effectLst>
                  <a:outerShdw blurRad="38100" dist="38100" dir="2700000" algn="tl">
                    <a:srgbClr val="000000">
                      <a:alpha val="43137"/>
                    </a:srgbClr>
                  </a:outerShdw>
                </a:effectLst>
              </a:rPr>
              <a:t> </a:t>
            </a:r>
            <a:r>
              <a:rPr lang="en-US" b="1" dirty="0" err="1">
                <a:effectLst>
                  <a:outerShdw blurRad="38100" dist="38100" dir="2700000" algn="tl">
                    <a:srgbClr val="000000">
                      <a:alpha val="43137"/>
                    </a:srgbClr>
                  </a:outerShdw>
                </a:effectLst>
              </a:rPr>
              <a:t>Jurídico</a:t>
            </a:r>
            <a:r>
              <a:rPr lang="en-US" b="1" dirty="0">
                <a:effectLst>
                  <a:outerShdw blurRad="38100" dist="38100" dir="2700000" algn="tl">
                    <a:srgbClr val="000000">
                      <a:alpha val="43137"/>
                    </a:srgbClr>
                  </a:outerShdw>
                </a:effectLst>
              </a:rPr>
              <a:t>.</a:t>
            </a:r>
          </a:p>
        </p:txBody>
      </p:sp>
      <p:sp>
        <p:nvSpPr>
          <p:cNvPr id="7" name="Rectángulo: esquinas redondeadas 6">
            <a:extLst>
              <a:ext uri="{FF2B5EF4-FFF2-40B4-BE49-F238E27FC236}">
                <a16:creationId xmlns:a16="http://schemas.microsoft.com/office/drawing/2014/main" id="{60AE05C1-DEFA-4FAD-B270-B4360CD5E70E}"/>
              </a:ext>
            </a:extLst>
          </p:cNvPr>
          <p:cNvSpPr/>
          <p:nvPr/>
        </p:nvSpPr>
        <p:spPr>
          <a:xfrm rot="10800000" flipH="1" flipV="1">
            <a:off x="5131573" y="4433984"/>
            <a:ext cx="1928854" cy="940904"/>
          </a:xfrm>
          <a:prstGeom prst="roundRect">
            <a:avLst/>
          </a:prstGeom>
          <a:solidFill>
            <a:schemeClr val="accent3">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effectLst>
                  <a:outerShdw blurRad="38100" dist="38100" dir="2700000" algn="tl">
                    <a:srgbClr val="000000">
                      <a:alpha val="43137"/>
                    </a:srgbClr>
                  </a:outerShdw>
                </a:effectLst>
              </a:rPr>
              <a:t>Objeto</a:t>
            </a:r>
            <a:r>
              <a:rPr lang="en-US" b="1" dirty="0">
                <a:effectLst>
                  <a:outerShdw blurRad="38100" dist="38100" dir="2700000" algn="tl">
                    <a:srgbClr val="000000">
                      <a:alpha val="43137"/>
                    </a:srgbClr>
                  </a:outerShdw>
                </a:effectLst>
              </a:rPr>
              <a:t>.</a:t>
            </a:r>
          </a:p>
          <a:p>
            <a:pPr algn="ctr"/>
            <a:r>
              <a:rPr lang="en-US" sz="1400" b="1" dirty="0">
                <a:effectLst>
                  <a:outerShdw blurRad="38100" dist="38100" dir="2700000" algn="tl">
                    <a:srgbClr val="000000">
                      <a:alpha val="43137"/>
                    </a:srgbClr>
                  </a:outerShdw>
                </a:effectLst>
              </a:rPr>
              <a:t>(Puede </a:t>
            </a:r>
            <a:r>
              <a:rPr lang="en-US" sz="1400" b="1" dirty="0" err="1">
                <a:effectLst>
                  <a:outerShdw blurRad="38100" dist="38100" dir="2700000" algn="tl">
                    <a:srgbClr val="000000">
                      <a:alpha val="43137"/>
                    </a:srgbClr>
                  </a:outerShdw>
                </a:effectLst>
              </a:rPr>
              <a:t>estar</a:t>
            </a:r>
            <a:r>
              <a:rPr lang="en-US" sz="1400" b="1" dirty="0">
                <a:effectLst>
                  <a:outerShdw blurRad="38100" dist="38100" dir="2700000" algn="tl">
                    <a:srgbClr val="000000">
                      <a:alpha val="43137"/>
                    </a:srgbClr>
                  </a:outerShdw>
                </a:effectLst>
              </a:rPr>
              <a:t> o no)</a:t>
            </a:r>
          </a:p>
        </p:txBody>
      </p:sp>
      <p:sp>
        <p:nvSpPr>
          <p:cNvPr id="8" name="Rectángulo: esquinas redondeadas 7">
            <a:extLst>
              <a:ext uri="{FF2B5EF4-FFF2-40B4-BE49-F238E27FC236}">
                <a16:creationId xmlns:a16="http://schemas.microsoft.com/office/drawing/2014/main" id="{0272E793-7A5D-4971-9CBE-E45AE1F1662B}"/>
              </a:ext>
            </a:extLst>
          </p:cNvPr>
          <p:cNvSpPr/>
          <p:nvPr/>
        </p:nvSpPr>
        <p:spPr>
          <a:xfrm rot="10800000" flipH="1" flipV="1">
            <a:off x="5131573" y="1192695"/>
            <a:ext cx="1928854" cy="940904"/>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6"/>
          </a:lnRef>
          <a:fillRef idx="3">
            <a:schemeClr val="accent6"/>
          </a:fillRef>
          <a:effectRef idx="3">
            <a:schemeClr val="accent6"/>
          </a:effectRef>
          <a:fontRef idx="minor">
            <a:schemeClr val="lt1"/>
          </a:fontRef>
        </p:style>
        <p:txBody>
          <a:bodyPr rtlCol="0" anchor="ctr"/>
          <a:lstStyle/>
          <a:p>
            <a:pPr algn="ctr"/>
            <a:r>
              <a:rPr lang="en-US" b="1" dirty="0" err="1">
                <a:effectLst>
                  <a:outerShdw blurRad="38100" dist="38100" dir="2700000" algn="tl">
                    <a:srgbClr val="000000">
                      <a:alpha val="43137"/>
                    </a:srgbClr>
                  </a:outerShdw>
                </a:effectLst>
              </a:rPr>
              <a:t>Sujeto</a:t>
            </a:r>
            <a:r>
              <a:rPr lang="en-US" b="1" dirty="0">
                <a:effectLst>
                  <a:outerShdw blurRad="38100" dist="38100" dir="2700000" algn="tl">
                    <a:srgbClr val="000000">
                      <a:alpha val="43137"/>
                    </a:srgbClr>
                  </a:outerShdw>
                </a:effectLst>
              </a:rPr>
              <a:t>.</a:t>
            </a:r>
          </a:p>
          <a:p>
            <a:pPr algn="ctr"/>
            <a:r>
              <a:rPr lang="en-US" sz="1400" b="1" dirty="0">
                <a:effectLst>
                  <a:outerShdw blurRad="38100" dist="38100" dir="2700000" algn="tl">
                    <a:srgbClr val="000000">
                      <a:alpha val="43137"/>
                    </a:srgbClr>
                  </a:outerShdw>
                </a:effectLst>
              </a:rPr>
              <a:t>(</a:t>
            </a:r>
            <a:r>
              <a:rPr lang="en-US" sz="1400" b="1" dirty="0" err="1">
                <a:effectLst>
                  <a:outerShdw blurRad="38100" dist="38100" dir="2700000" algn="tl">
                    <a:srgbClr val="000000">
                      <a:alpha val="43137"/>
                    </a:srgbClr>
                  </a:outerShdw>
                </a:effectLst>
              </a:rPr>
              <a:t>Siempre</a:t>
            </a:r>
            <a:r>
              <a:rPr lang="en-US" sz="1400" b="1" dirty="0">
                <a:effectLst>
                  <a:outerShdw blurRad="38100" dist="38100" dir="2700000" algn="tl">
                    <a:srgbClr val="000000">
                      <a:alpha val="43137"/>
                    </a:srgbClr>
                  </a:outerShdw>
                </a:effectLst>
              </a:rPr>
              <a:t> </a:t>
            </a:r>
            <a:r>
              <a:rPr lang="en-US" sz="1400" b="1" dirty="0" err="1">
                <a:effectLst>
                  <a:outerShdw blurRad="38100" dist="38100" dir="2700000" algn="tl">
                    <a:srgbClr val="000000">
                      <a:alpha val="43137"/>
                    </a:srgbClr>
                  </a:outerShdw>
                </a:effectLst>
              </a:rPr>
              <a:t>está</a:t>
            </a:r>
            <a:r>
              <a:rPr lang="en-US" sz="1400" b="1" dirty="0">
                <a:effectLst>
                  <a:outerShdw blurRad="38100" dist="38100" dir="2700000" algn="tl">
                    <a:srgbClr val="000000">
                      <a:alpha val="43137"/>
                    </a:srgbClr>
                  </a:outerShdw>
                </a:effectLst>
              </a:rPr>
              <a:t>)</a:t>
            </a:r>
          </a:p>
        </p:txBody>
      </p:sp>
      <p:sp>
        <p:nvSpPr>
          <p:cNvPr id="9" name="Cerrar llave 8">
            <a:extLst>
              <a:ext uri="{FF2B5EF4-FFF2-40B4-BE49-F238E27FC236}">
                <a16:creationId xmlns:a16="http://schemas.microsoft.com/office/drawing/2014/main" id="{86369718-E94E-40D8-B918-598BF2242E04}"/>
              </a:ext>
            </a:extLst>
          </p:cNvPr>
          <p:cNvSpPr/>
          <p:nvPr/>
        </p:nvSpPr>
        <p:spPr>
          <a:xfrm rot="16200000" flipH="1">
            <a:off x="5682758" y="1224536"/>
            <a:ext cx="614444" cy="5804452"/>
          </a:xfrm>
          <a:prstGeom prst="rightBrace">
            <a:avLst>
              <a:gd name="adj1" fmla="val 0"/>
              <a:gd name="adj2" fmla="val 50000"/>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10" name="Abrir llave 9">
            <a:extLst>
              <a:ext uri="{FF2B5EF4-FFF2-40B4-BE49-F238E27FC236}">
                <a16:creationId xmlns:a16="http://schemas.microsoft.com/office/drawing/2014/main" id="{FA4D766B-87C3-4C08-80C9-5648AA01A557}"/>
              </a:ext>
            </a:extLst>
          </p:cNvPr>
          <p:cNvSpPr/>
          <p:nvPr/>
        </p:nvSpPr>
        <p:spPr>
          <a:xfrm rot="5400000">
            <a:off x="5682756" y="-461403"/>
            <a:ext cx="614448" cy="5804452"/>
          </a:xfrm>
          <a:prstGeom prst="leftBrace">
            <a:avLst>
              <a:gd name="adj1" fmla="val 0"/>
              <a:gd name="adj2" fmla="val 48936"/>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11" name="Flecha: hacia abajo 10">
            <a:extLst>
              <a:ext uri="{FF2B5EF4-FFF2-40B4-BE49-F238E27FC236}">
                <a16:creationId xmlns:a16="http://schemas.microsoft.com/office/drawing/2014/main" id="{832E7E92-B247-4A9A-952C-C468BB01602C}"/>
              </a:ext>
            </a:extLst>
          </p:cNvPr>
          <p:cNvSpPr/>
          <p:nvPr/>
        </p:nvSpPr>
        <p:spPr>
          <a:xfrm>
            <a:off x="2199861" y="4054519"/>
            <a:ext cx="219324" cy="490330"/>
          </a:xfrm>
          <a:prstGeom prst="downArrow">
            <a:avLst/>
          </a:prstGeom>
          <a:solidFill>
            <a:srgbClr val="FFC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Elipse 11">
            <a:extLst>
              <a:ext uri="{FF2B5EF4-FFF2-40B4-BE49-F238E27FC236}">
                <a16:creationId xmlns:a16="http://schemas.microsoft.com/office/drawing/2014/main" id="{EAA1C1FD-D370-4B23-A309-69C61BE322F7}"/>
              </a:ext>
            </a:extLst>
          </p:cNvPr>
          <p:cNvSpPr/>
          <p:nvPr/>
        </p:nvSpPr>
        <p:spPr>
          <a:xfrm>
            <a:off x="750404" y="4770136"/>
            <a:ext cx="3118237" cy="1100577"/>
          </a:xfrm>
          <a:prstGeom prst="ellipse">
            <a:avLst/>
          </a:prstGeom>
          <a:solidFill>
            <a:schemeClr val="accent3">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R" b="1" dirty="0">
                <a:effectLst>
                  <a:outerShdw blurRad="38100" dist="38100" dir="2700000" algn="tl">
                    <a:srgbClr val="000000">
                      <a:alpha val="43137"/>
                    </a:srgbClr>
                  </a:outerShdw>
                </a:effectLst>
              </a:rPr>
              <a:t>Evento o Comportamiento</a:t>
            </a:r>
            <a:endParaRPr lang="en-US" b="1" dirty="0">
              <a:effectLst>
                <a:outerShdw blurRad="38100" dist="38100" dir="2700000" algn="tl">
                  <a:srgbClr val="000000">
                    <a:alpha val="43137"/>
                  </a:srgbClr>
                </a:outerShdw>
              </a:effectLst>
            </a:endParaRPr>
          </a:p>
        </p:txBody>
      </p:sp>
      <p:sp>
        <p:nvSpPr>
          <p:cNvPr id="13" name="Flecha: hacia abajo 12">
            <a:extLst>
              <a:ext uri="{FF2B5EF4-FFF2-40B4-BE49-F238E27FC236}">
                <a16:creationId xmlns:a16="http://schemas.microsoft.com/office/drawing/2014/main" id="{CA1D847D-7610-43F9-8854-E4470912A5B6}"/>
              </a:ext>
            </a:extLst>
          </p:cNvPr>
          <p:cNvSpPr/>
          <p:nvPr/>
        </p:nvSpPr>
        <p:spPr>
          <a:xfrm>
            <a:off x="9534275" y="4054519"/>
            <a:ext cx="219324" cy="490330"/>
          </a:xfrm>
          <a:prstGeom prst="downArrow">
            <a:avLst/>
          </a:prstGeom>
          <a:solidFill>
            <a:srgbClr val="FFC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Elipse 13">
            <a:extLst>
              <a:ext uri="{FF2B5EF4-FFF2-40B4-BE49-F238E27FC236}">
                <a16:creationId xmlns:a16="http://schemas.microsoft.com/office/drawing/2014/main" id="{2BFE9C51-47D7-4A9B-8075-855128B37983}"/>
              </a:ext>
            </a:extLst>
          </p:cNvPr>
          <p:cNvSpPr/>
          <p:nvPr/>
        </p:nvSpPr>
        <p:spPr>
          <a:xfrm>
            <a:off x="8150087" y="4782742"/>
            <a:ext cx="3405809" cy="1087971"/>
          </a:xfrm>
          <a:prstGeom prst="ellipse">
            <a:avLst/>
          </a:prstGeom>
          <a:solidFill>
            <a:schemeClr val="accent3">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R" b="1" dirty="0">
                <a:effectLst>
                  <a:outerShdw blurRad="38100" dist="38100" dir="2700000" algn="tl">
                    <a:srgbClr val="000000">
                      <a:alpha val="43137"/>
                    </a:srgbClr>
                  </a:outerShdw>
                </a:effectLst>
              </a:rPr>
              <a:t>Componente de hecho</a:t>
            </a:r>
          </a:p>
          <a:p>
            <a:pPr algn="ctr"/>
            <a:r>
              <a:rPr lang="es-CR" b="1" dirty="0">
                <a:effectLst>
                  <a:outerShdw blurRad="38100" dist="38100" dir="2700000" algn="tl">
                    <a:srgbClr val="000000">
                      <a:alpha val="43137"/>
                    </a:srgbClr>
                  </a:outerShdw>
                </a:effectLst>
              </a:rPr>
              <a:t>Componente de valor</a:t>
            </a:r>
            <a:endParaRPr lang="en-US" b="1" dirty="0">
              <a:effectLst>
                <a:outerShdw blurRad="38100" dist="38100" dir="2700000" algn="tl">
                  <a:srgbClr val="000000">
                    <a:alpha val="43137"/>
                  </a:srgbClr>
                </a:outerShdw>
              </a:effectLst>
            </a:endParaRPr>
          </a:p>
        </p:txBody>
      </p:sp>
      <p:sp>
        <p:nvSpPr>
          <p:cNvPr id="15" name="Flecha: a la derecha 14">
            <a:extLst>
              <a:ext uri="{FF2B5EF4-FFF2-40B4-BE49-F238E27FC236}">
                <a16:creationId xmlns:a16="http://schemas.microsoft.com/office/drawing/2014/main" id="{6B98A8C0-EB35-45F5-A730-71BF4422D93A}"/>
              </a:ext>
            </a:extLst>
          </p:cNvPr>
          <p:cNvSpPr/>
          <p:nvPr/>
        </p:nvSpPr>
        <p:spPr>
          <a:xfrm>
            <a:off x="4267199" y="3074504"/>
            <a:ext cx="3419061" cy="389162"/>
          </a:xfrm>
          <a:prstGeom prst="rightArrow">
            <a:avLst/>
          </a:prstGeom>
          <a:solidFill>
            <a:srgbClr val="FFC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2663646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D56B89E-96EB-4AB1-A57D-D5157AD6BEEC}"/>
              </a:ext>
            </a:extLst>
          </p:cNvPr>
          <p:cNvSpPr>
            <a:spLocks noGrp="1"/>
          </p:cNvSpPr>
          <p:nvPr>
            <p:ph type="title"/>
          </p:nvPr>
        </p:nvSpPr>
        <p:spPr>
          <a:solidFill>
            <a:srgbClr val="FFC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es-CR" u="sng" dirty="0">
                <a:solidFill>
                  <a:schemeClr val="bg1"/>
                </a:solidFill>
                <a:effectLst>
                  <a:outerShdw blurRad="38100" dist="38100" dir="2700000" algn="tl">
                    <a:srgbClr val="000000">
                      <a:alpha val="43137"/>
                    </a:srgbClr>
                  </a:outerShdw>
                </a:effectLst>
              </a:rPr>
              <a:t>El hecho jurídico siempre produce un efecto jurídico?</a:t>
            </a:r>
            <a:endParaRPr lang="en-US" u="sng" dirty="0">
              <a:solidFill>
                <a:schemeClr val="bg1"/>
              </a:solidFill>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911B36BD-7F82-414F-8DB4-061F6D731486}"/>
              </a:ext>
            </a:extLst>
          </p:cNvPr>
          <p:cNvSpPr>
            <a:spLocks noGrp="1"/>
          </p:cNvSpPr>
          <p:nvPr>
            <p:ph idx="1"/>
          </p:nvPr>
        </p:nvSpPr>
        <p:spPr>
          <a:xfrm>
            <a:off x="1114506" y="2611122"/>
            <a:ext cx="5011974" cy="2509519"/>
          </a:xfrm>
        </p:spPr>
        <p:txBody>
          <a:bodyPr/>
          <a:lstStyle/>
          <a:p>
            <a:r>
              <a:rPr lang="es-CR" sz="2800" b="1" u="sng" dirty="0">
                <a:solidFill>
                  <a:srgbClr val="FF0000"/>
                </a:solidFill>
                <a:effectLst>
                  <a:outerShdw blurRad="38100" dist="38100" dir="2700000" algn="tl">
                    <a:srgbClr val="000000">
                      <a:alpha val="43137"/>
                    </a:srgbClr>
                  </a:outerShdw>
                </a:effectLst>
              </a:rPr>
              <a:t>No</a:t>
            </a:r>
            <a:r>
              <a:rPr lang="es-CR" dirty="0"/>
              <a:t>, y esto por dos razones:</a:t>
            </a:r>
          </a:p>
          <a:p>
            <a:endParaRPr lang="es-CR" dirty="0"/>
          </a:p>
          <a:p>
            <a:pPr lvl="1"/>
            <a:r>
              <a:rPr lang="es-CR" dirty="0"/>
              <a:t>Hay hechos jurídicos que son relevantes por sí mismos. (Testamento revocado).</a:t>
            </a:r>
          </a:p>
          <a:p>
            <a:pPr lvl="1"/>
            <a:r>
              <a:rPr lang="es-CR" dirty="0"/>
              <a:t>Hay hechos en función </a:t>
            </a:r>
            <a:r>
              <a:rPr lang="es-CR" dirty="0" err="1"/>
              <a:t>efectual</a:t>
            </a:r>
            <a:r>
              <a:rPr lang="es-CR" dirty="0"/>
              <a:t>. (Componente de hecho dentro del efecto).</a:t>
            </a:r>
            <a:endParaRPr lang="en-US" dirty="0"/>
          </a:p>
        </p:txBody>
      </p:sp>
      <p:pic>
        <p:nvPicPr>
          <p:cNvPr id="4" name="Imagen 3">
            <a:extLst>
              <a:ext uri="{FF2B5EF4-FFF2-40B4-BE49-F238E27FC236}">
                <a16:creationId xmlns:a16="http://schemas.microsoft.com/office/drawing/2014/main" id="{DD6B9E9A-3B55-493C-95BC-9034F205068A}"/>
              </a:ext>
            </a:extLst>
          </p:cNvPr>
          <p:cNvPicPr>
            <a:picLocks noChangeAspect="1"/>
          </p:cNvPicPr>
          <p:nvPr/>
        </p:nvPicPr>
        <p:blipFill>
          <a:blip r:embed="rId2"/>
          <a:stretch>
            <a:fillRect/>
          </a:stretch>
        </p:blipFill>
        <p:spPr>
          <a:xfrm>
            <a:off x="6730084" y="2377440"/>
            <a:ext cx="4607523" cy="3066097"/>
          </a:xfrm>
          <a:prstGeom prst="rect">
            <a:avLst/>
          </a:prstGeom>
        </p:spPr>
      </p:pic>
    </p:spTree>
    <p:extLst>
      <p:ext uri="{BB962C8B-B14F-4D97-AF65-F5344CB8AC3E}">
        <p14:creationId xmlns:p14="http://schemas.microsoft.com/office/powerpoint/2010/main" val="3622074505"/>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DD1093-2D28-4387-ABF2-E3C7659D1CCA}"/>
              </a:ext>
            </a:extLst>
          </p:cNvPr>
          <p:cNvSpPr>
            <a:spLocks noGrp="1"/>
          </p:cNvSpPr>
          <p:nvPr>
            <p:ph type="title"/>
          </p:nvPr>
        </p:nvSpPr>
        <p:spPr>
          <a:xfrm>
            <a:off x="1097280" y="988908"/>
            <a:ext cx="10058400" cy="7484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3"/>
          </a:lnRef>
          <a:fillRef idx="3">
            <a:schemeClr val="accent3"/>
          </a:fillRef>
          <a:effectRef idx="3">
            <a:schemeClr val="accent3"/>
          </a:effectRef>
          <a:fontRef idx="minor">
            <a:schemeClr val="lt1"/>
          </a:fontRef>
        </p:style>
        <p:txBody>
          <a:bodyPr>
            <a:normAutofit fontScale="90000"/>
          </a:bodyPr>
          <a:lstStyle/>
          <a:p>
            <a:pPr algn="ctr"/>
            <a:r>
              <a:rPr lang="en-US" u="sng" dirty="0">
                <a:effectLst>
                  <a:outerShdw blurRad="38100" dist="38100" dir="2700000" algn="tl">
                    <a:srgbClr val="000000">
                      <a:alpha val="43137"/>
                    </a:srgbClr>
                  </a:outerShdw>
                </a:effectLst>
              </a:rPr>
              <a:t>Las </a:t>
            </a:r>
            <a:r>
              <a:rPr lang="en-US" u="sng" dirty="0" err="1">
                <a:effectLst>
                  <a:outerShdw blurRad="38100" dist="38100" dir="2700000" algn="tl">
                    <a:srgbClr val="000000">
                      <a:alpha val="43137"/>
                    </a:srgbClr>
                  </a:outerShdw>
                </a:effectLst>
              </a:rPr>
              <a:t>situaciones</a:t>
            </a:r>
            <a:r>
              <a:rPr lang="en-US" u="sng" dirty="0">
                <a:effectLst>
                  <a:outerShdw blurRad="38100" dist="38100" dir="2700000" algn="tl">
                    <a:srgbClr val="000000">
                      <a:alpha val="43137"/>
                    </a:srgbClr>
                  </a:outerShdw>
                </a:effectLst>
              </a:rPr>
              <a:t> </a:t>
            </a:r>
            <a:r>
              <a:rPr lang="en-US" u="sng" dirty="0" err="1">
                <a:effectLst>
                  <a:outerShdw blurRad="38100" dist="38100" dir="2700000" algn="tl">
                    <a:srgbClr val="000000">
                      <a:alpha val="43137"/>
                    </a:srgbClr>
                  </a:outerShdw>
                </a:effectLst>
              </a:rPr>
              <a:t>jurídicas</a:t>
            </a:r>
            <a:r>
              <a:rPr lang="en-US" u="sng" dirty="0">
                <a:effectLst>
                  <a:outerShdw blurRad="38100" dist="38100" dir="2700000" algn="tl">
                    <a:srgbClr val="000000">
                      <a:alpha val="43137"/>
                    </a:srgbClr>
                  </a:outerShdw>
                </a:effectLst>
              </a:rPr>
              <a:t>:</a:t>
            </a:r>
          </a:p>
        </p:txBody>
      </p:sp>
      <p:graphicFrame>
        <p:nvGraphicFramePr>
          <p:cNvPr id="4" name="Marcador de contenido 3">
            <a:extLst>
              <a:ext uri="{FF2B5EF4-FFF2-40B4-BE49-F238E27FC236}">
                <a16:creationId xmlns:a16="http://schemas.microsoft.com/office/drawing/2014/main" id="{3CD06A9D-7141-4FCF-9C7C-65086B64BF6F}"/>
              </a:ext>
            </a:extLst>
          </p:cNvPr>
          <p:cNvGraphicFramePr>
            <a:graphicFrameLocks noGrp="1"/>
          </p:cNvGraphicFramePr>
          <p:nvPr>
            <p:ph idx="1"/>
            <p:extLst>
              <p:ext uri="{D42A27DB-BD31-4B8C-83A1-F6EECF244321}">
                <p14:modId xmlns:p14="http://schemas.microsoft.com/office/powerpoint/2010/main" val="3582658656"/>
              </p:ext>
            </p:extLst>
          </p:nvPr>
        </p:nvGraphicFramePr>
        <p:xfrm>
          <a:off x="1216025" y="2108200"/>
          <a:ext cx="10058400" cy="37607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0793209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056763-0B68-4AEF-8D20-7882C2590AF7}"/>
              </a:ext>
            </a:extLst>
          </p:cNvPr>
          <p:cNvSpPr>
            <a:spLocks noGrp="1"/>
          </p:cNvSpPr>
          <p:nvPr>
            <p:ph type="title"/>
          </p:nvPr>
        </p:nvSpPr>
        <p:spPr>
          <a:xfrm>
            <a:off x="1097280" y="988908"/>
            <a:ext cx="10058400" cy="7484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1"/>
          </a:lnRef>
          <a:fillRef idx="3">
            <a:schemeClr val="accent1"/>
          </a:fillRef>
          <a:effectRef idx="3">
            <a:schemeClr val="accent1"/>
          </a:effectRef>
          <a:fontRef idx="minor">
            <a:schemeClr val="lt1"/>
          </a:fontRef>
        </p:style>
        <p:txBody>
          <a:bodyPr>
            <a:normAutofit fontScale="90000"/>
          </a:bodyPr>
          <a:lstStyle/>
          <a:p>
            <a:pPr algn="ctr"/>
            <a:r>
              <a:rPr lang="en-US" u="sng">
                <a:effectLst>
                  <a:outerShdw blurRad="38100" dist="38100" dir="2700000" algn="tl">
                    <a:srgbClr val="000000">
                      <a:alpha val="43137"/>
                    </a:srgbClr>
                  </a:outerShdw>
                </a:effectLst>
              </a:rPr>
              <a:t>Poder o Posibilidad:</a:t>
            </a:r>
            <a:endParaRPr lang="en-US" u="sng"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D8B07129-423F-4193-990A-4BCF47287BB2}"/>
              </a:ext>
            </a:extLst>
          </p:cNvPr>
          <p:cNvSpPr>
            <a:spLocks noGrp="1"/>
          </p:cNvSpPr>
          <p:nvPr>
            <p:ph idx="1"/>
          </p:nvPr>
        </p:nvSpPr>
        <p:spPr>
          <a:xfrm>
            <a:off x="228600" y="2108201"/>
            <a:ext cx="8138160" cy="4361179"/>
          </a:xfrm>
        </p:spPr>
        <p:txBody>
          <a:bodyPr>
            <a:normAutofit lnSpcReduction="10000"/>
          </a:bodyPr>
          <a:lstStyle/>
          <a:p>
            <a:r>
              <a:rPr lang="es-ES" sz="2800"/>
              <a:t>Es facultativo, el ordenamiento determina si la persona quiere hacer o no la actividad. </a:t>
            </a:r>
          </a:p>
          <a:p>
            <a:r>
              <a:rPr lang="es-ES" sz="2800"/>
              <a:t>Puede darse de 2 formas: </a:t>
            </a:r>
          </a:p>
          <a:p>
            <a:pPr lvl="1"/>
            <a:r>
              <a:rPr lang="es-ES" sz="2400"/>
              <a:t>El poder que es genérico y absoluto, no se tiene frente a nadie en concreto, pero todos deben respetarlo. (libertades públicas como poder caminar) </a:t>
            </a:r>
          </a:p>
          <a:p>
            <a:pPr lvl="1"/>
            <a:r>
              <a:rPr lang="es-ES" sz="2400"/>
              <a:t>Derecho subjetivo: puede ser: </a:t>
            </a:r>
          </a:p>
          <a:p>
            <a:pPr lvl="2"/>
            <a:r>
              <a:rPr lang="es-ES" sz="2000" b="1">
                <a:solidFill>
                  <a:srgbClr val="FFC000"/>
                </a:solidFill>
                <a:effectLst>
                  <a:outerShdw blurRad="38100" dist="38100" dir="2700000" algn="tl">
                    <a:srgbClr val="000000">
                      <a:alpha val="43137"/>
                    </a:srgbClr>
                  </a:outerShdw>
                </a:effectLst>
              </a:rPr>
              <a:t>Derecho real: </a:t>
            </a:r>
            <a:r>
              <a:rPr lang="es-ES" sz="2000"/>
              <a:t>Es el derecho que se tiene sobre una cosa, siendo absoluto.  </a:t>
            </a:r>
          </a:p>
          <a:p>
            <a:pPr lvl="2"/>
            <a:r>
              <a:rPr lang="es-ES" sz="2000" b="1">
                <a:solidFill>
                  <a:srgbClr val="FFC000"/>
                </a:solidFill>
                <a:effectLst>
                  <a:outerShdw blurRad="38100" dist="38100" dir="2700000" algn="tl">
                    <a:srgbClr val="000000">
                      <a:alpha val="43137"/>
                    </a:srgbClr>
                  </a:outerShdw>
                </a:effectLst>
              </a:rPr>
              <a:t>Derecho personal:</a:t>
            </a:r>
            <a:r>
              <a:rPr lang="es-ES" sz="2000"/>
              <a:t> Es el derecho de crédito, el correlativo ya que no se tiene frente a una o varias personas determinadas.</a:t>
            </a:r>
          </a:p>
          <a:p>
            <a:endParaRPr lang="en-US" dirty="0"/>
          </a:p>
        </p:txBody>
      </p:sp>
      <p:pic>
        <p:nvPicPr>
          <p:cNvPr id="4" name="Imagen 3">
            <a:extLst>
              <a:ext uri="{FF2B5EF4-FFF2-40B4-BE49-F238E27FC236}">
                <a16:creationId xmlns:a16="http://schemas.microsoft.com/office/drawing/2014/main" id="{4F879181-3016-4ED4-878B-A5DF5B8E9205}"/>
              </a:ext>
            </a:extLst>
          </p:cNvPr>
          <p:cNvPicPr>
            <a:picLocks noChangeAspect="1"/>
          </p:cNvPicPr>
          <p:nvPr/>
        </p:nvPicPr>
        <p:blipFill>
          <a:blip r:embed="rId2"/>
          <a:stretch>
            <a:fillRect/>
          </a:stretch>
        </p:blipFill>
        <p:spPr>
          <a:xfrm>
            <a:off x="8764905" y="2766060"/>
            <a:ext cx="2390775" cy="3311843"/>
          </a:xfrm>
          <a:prstGeom prst="rect">
            <a:avLst/>
          </a:prstGeom>
        </p:spPr>
      </p:pic>
    </p:spTree>
    <p:extLst>
      <p:ext uri="{BB962C8B-B14F-4D97-AF65-F5344CB8AC3E}">
        <p14:creationId xmlns:p14="http://schemas.microsoft.com/office/powerpoint/2010/main" val="941481989"/>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A50391-8459-4764-86BC-E150F500D79E}"/>
              </a:ext>
            </a:extLst>
          </p:cNvPr>
          <p:cNvSpPr>
            <a:spLocks noGrp="1"/>
          </p:cNvSpPr>
          <p:nvPr>
            <p:ph type="title"/>
          </p:nvPr>
        </p:nvSpPr>
        <p:spPr>
          <a:xfrm>
            <a:off x="1097280" y="988908"/>
            <a:ext cx="10058400" cy="748452"/>
          </a:xfr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2"/>
          </a:lnRef>
          <a:fillRef idx="3">
            <a:schemeClr val="accent2"/>
          </a:fillRef>
          <a:effectRef idx="3">
            <a:schemeClr val="accent2"/>
          </a:effectRef>
          <a:fontRef idx="minor">
            <a:schemeClr val="lt1"/>
          </a:fontRef>
        </p:style>
        <p:txBody>
          <a:bodyPr>
            <a:normAutofit fontScale="90000"/>
          </a:bodyPr>
          <a:lstStyle/>
          <a:p>
            <a:pPr algn="ctr"/>
            <a:r>
              <a:rPr lang="en-US" u="sng" dirty="0" err="1">
                <a:effectLst>
                  <a:outerShdw blurRad="38100" dist="38100" dir="2700000" algn="tl">
                    <a:srgbClr val="000000">
                      <a:alpha val="43137"/>
                    </a:srgbClr>
                  </a:outerShdw>
                </a:effectLst>
              </a:rPr>
              <a:t>Deber</a:t>
            </a:r>
            <a:r>
              <a:rPr lang="en-US" u="sng" dirty="0">
                <a:effectLst>
                  <a:outerShdw blurRad="38100" dist="38100" dir="2700000" algn="tl">
                    <a:srgbClr val="000000">
                      <a:alpha val="43137"/>
                    </a:srgbClr>
                  </a:outerShdw>
                </a:effectLst>
              </a:rPr>
              <a:t> o </a:t>
            </a:r>
            <a:r>
              <a:rPr lang="en-US" u="sng" dirty="0" err="1">
                <a:effectLst>
                  <a:outerShdw blurRad="38100" dist="38100" dir="2700000" algn="tl">
                    <a:srgbClr val="000000">
                      <a:alpha val="43137"/>
                    </a:srgbClr>
                  </a:outerShdw>
                </a:effectLst>
              </a:rPr>
              <a:t>Necesidad</a:t>
            </a:r>
            <a:r>
              <a:rPr lang="en-US" u="sng" dirty="0">
                <a:effectLst>
                  <a:outerShdw blurRad="38100" dist="38100" dir="2700000" algn="tl">
                    <a:srgbClr val="000000">
                      <a:alpha val="43137"/>
                    </a:srgbClr>
                  </a:outerShdw>
                </a:effectLst>
              </a:rPr>
              <a:t>:</a:t>
            </a:r>
          </a:p>
        </p:txBody>
      </p:sp>
      <p:sp>
        <p:nvSpPr>
          <p:cNvPr id="3" name="Marcador de contenido 2">
            <a:extLst>
              <a:ext uri="{FF2B5EF4-FFF2-40B4-BE49-F238E27FC236}">
                <a16:creationId xmlns:a16="http://schemas.microsoft.com/office/drawing/2014/main" id="{B06A7115-93ED-41C8-AC62-196CD05F9868}"/>
              </a:ext>
            </a:extLst>
          </p:cNvPr>
          <p:cNvSpPr>
            <a:spLocks noGrp="1"/>
          </p:cNvSpPr>
          <p:nvPr>
            <p:ph idx="1"/>
          </p:nvPr>
        </p:nvSpPr>
        <p:spPr>
          <a:xfrm>
            <a:off x="5394960" y="2108201"/>
            <a:ext cx="5879988" cy="3760891"/>
          </a:xfrm>
        </p:spPr>
        <p:txBody>
          <a:bodyPr/>
          <a:lstStyle/>
          <a:p>
            <a:pPr algn="just"/>
            <a:r>
              <a:rPr lang="es-ES" dirty="0"/>
              <a:t>La no posibilidad del contrario, o sea que no se puede hacer o no dejar de hacer de lo que la norma indica, de modo que los intereses del sistema jurídico sólo serán satisfechos cuando los sujetos desplieguen la conducta que la norma indica. Hay 2 tipos: </a:t>
            </a:r>
          </a:p>
          <a:p>
            <a:pPr marL="0" indent="0" algn="just">
              <a:buNone/>
            </a:pPr>
            <a:endParaRPr lang="es-ES" dirty="0"/>
          </a:p>
          <a:p>
            <a:pPr lvl="1" algn="just"/>
            <a:r>
              <a:rPr lang="es-ES" b="1" dirty="0">
                <a:solidFill>
                  <a:srgbClr val="FFC000"/>
                </a:solidFill>
                <a:effectLst>
                  <a:outerShdw blurRad="38100" dist="38100" dir="2700000" algn="tl">
                    <a:srgbClr val="000000">
                      <a:alpha val="43137"/>
                    </a:srgbClr>
                  </a:outerShdw>
                </a:effectLst>
              </a:rPr>
              <a:t>El deber: </a:t>
            </a:r>
            <a:r>
              <a:rPr lang="es-ES" dirty="0"/>
              <a:t>Es genérico y absoluto. No se tiene la conducta frente determinada personas sino frente la sociedad. (votar).  </a:t>
            </a:r>
          </a:p>
          <a:p>
            <a:pPr lvl="1" algn="just"/>
            <a:r>
              <a:rPr lang="es-ES" b="1" dirty="0">
                <a:solidFill>
                  <a:srgbClr val="FFC000"/>
                </a:solidFill>
                <a:effectLst>
                  <a:outerShdw blurRad="38100" dist="38100" dir="2700000" algn="tl">
                    <a:srgbClr val="000000">
                      <a:alpha val="43137"/>
                    </a:srgbClr>
                  </a:outerShdw>
                </a:effectLst>
              </a:rPr>
              <a:t>La obligación: </a:t>
            </a:r>
            <a:r>
              <a:rPr lang="es-ES" dirty="0"/>
              <a:t>Es específica, es la conducta específica respecto a uno u otros sujetos del derecho. (compraventa)</a:t>
            </a:r>
            <a:endParaRPr lang="en-US" dirty="0"/>
          </a:p>
        </p:txBody>
      </p:sp>
      <p:pic>
        <p:nvPicPr>
          <p:cNvPr id="4" name="Imagen 3">
            <a:extLst>
              <a:ext uri="{FF2B5EF4-FFF2-40B4-BE49-F238E27FC236}">
                <a16:creationId xmlns:a16="http://schemas.microsoft.com/office/drawing/2014/main" id="{84188618-7493-4390-9297-62C0A438FAC0}"/>
              </a:ext>
            </a:extLst>
          </p:cNvPr>
          <p:cNvPicPr>
            <a:picLocks noChangeAspect="1"/>
          </p:cNvPicPr>
          <p:nvPr/>
        </p:nvPicPr>
        <p:blipFill>
          <a:blip r:embed="rId2"/>
          <a:stretch>
            <a:fillRect/>
          </a:stretch>
        </p:blipFill>
        <p:spPr>
          <a:xfrm>
            <a:off x="434339" y="2446020"/>
            <a:ext cx="4754881" cy="3108960"/>
          </a:xfrm>
          <a:prstGeom prst="rect">
            <a:avLst/>
          </a:prstGeom>
        </p:spPr>
      </p:pic>
    </p:spTree>
    <p:extLst>
      <p:ext uri="{BB962C8B-B14F-4D97-AF65-F5344CB8AC3E}">
        <p14:creationId xmlns:p14="http://schemas.microsoft.com/office/powerpoint/2010/main" val="1139060265"/>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7162FB-2D9F-4032-A453-91625B922F38}"/>
              </a:ext>
            </a:extLst>
          </p:cNvPr>
          <p:cNvSpPr>
            <a:spLocks noGrp="1"/>
          </p:cNvSpPr>
          <p:nvPr>
            <p:ph type="title"/>
          </p:nvPr>
        </p:nvSpPr>
        <p:spPr>
          <a:xfrm>
            <a:off x="1097280" y="988908"/>
            <a:ext cx="10058400" cy="748452"/>
          </a:xfrm>
          <a:solidFill>
            <a:schemeClr val="accent3">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3"/>
          </a:lnRef>
          <a:fillRef idx="3">
            <a:schemeClr val="accent3"/>
          </a:fillRef>
          <a:effectRef idx="3">
            <a:schemeClr val="accent3"/>
          </a:effectRef>
          <a:fontRef idx="minor">
            <a:schemeClr val="lt1"/>
          </a:fontRef>
        </p:style>
        <p:txBody>
          <a:bodyPr>
            <a:normAutofit fontScale="90000"/>
          </a:bodyPr>
          <a:lstStyle/>
          <a:p>
            <a:pPr algn="ctr"/>
            <a:r>
              <a:rPr lang="en-US" dirty="0" err="1"/>
              <a:t>Situaciones</a:t>
            </a:r>
            <a:r>
              <a:rPr lang="en-US" dirty="0"/>
              <a:t> </a:t>
            </a:r>
            <a:r>
              <a:rPr lang="en-US" dirty="0" err="1"/>
              <a:t>jurídicas</a:t>
            </a:r>
            <a:r>
              <a:rPr lang="en-US" dirty="0"/>
              <a:t> </a:t>
            </a:r>
            <a:r>
              <a:rPr lang="en-US" dirty="0" err="1"/>
              <a:t>mixtas</a:t>
            </a:r>
            <a:r>
              <a:rPr lang="en-US" dirty="0"/>
              <a:t>: </a:t>
            </a:r>
          </a:p>
        </p:txBody>
      </p:sp>
      <p:sp>
        <p:nvSpPr>
          <p:cNvPr id="3" name="Marcador de contenido 2">
            <a:extLst>
              <a:ext uri="{FF2B5EF4-FFF2-40B4-BE49-F238E27FC236}">
                <a16:creationId xmlns:a16="http://schemas.microsoft.com/office/drawing/2014/main" id="{C5919052-746C-431C-9181-B1921E006858}"/>
              </a:ext>
            </a:extLst>
          </p:cNvPr>
          <p:cNvSpPr>
            <a:spLocks noGrp="1"/>
          </p:cNvSpPr>
          <p:nvPr>
            <p:ph idx="1"/>
          </p:nvPr>
        </p:nvSpPr>
        <p:spPr/>
        <p:txBody>
          <a:bodyPr/>
          <a:lstStyle/>
          <a:p>
            <a:pPr algn="just"/>
            <a:r>
              <a:rPr lang="es-CR" b="1" dirty="0">
                <a:solidFill>
                  <a:srgbClr val="FFC000"/>
                </a:solidFill>
                <a:effectLst>
                  <a:outerShdw blurRad="38100" dist="38100" dir="2700000" algn="tl">
                    <a:srgbClr val="000000">
                      <a:alpha val="43137"/>
                    </a:srgbClr>
                  </a:outerShdw>
                </a:effectLst>
              </a:rPr>
              <a:t>Situaciones intersubjetivas (poder-deber): </a:t>
            </a:r>
            <a:r>
              <a:rPr lang="es-CR" dirty="0"/>
              <a:t>Se dan ambas situaciones al mismo tiempo, por ejemplo en el caso de las obligaciones bilaterales. En la compraventa ambos sujetos tienen un deber y un poder al mismo tiempo.</a:t>
            </a:r>
            <a:endParaRPr lang="en-US" dirty="0"/>
          </a:p>
        </p:txBody>
      </p:sp>
      <p:pic>
        <p:nvPicPr>
          <p:cNvPr id="4" name="Imagen 3">
            <a:extLst>
              <a:ext uri="{FF2B5EF4-FFF2-40B4-BE49-F238E27FC236}">
                <a16:creationId xmlns:a16="http://schemas.microsoft.com/office/drawing/2014/main" id="{ADD149FA-CC44-4220-981E-CA298463C0D6}"/>
              </a:ext>
            </a:extLst>
          </p:cNvPr>
          <p:cNvPicPr>
            <a:picLocks noChangeAspect="1"/>
          </p:cNvPicPr>
          <p:nvPr/>
        </p:nvPicPr>
        <p:blipFill>
          <a:blip r:embed="rId2"/>
          <a:stretch>
            <a:fillRect/>
          </a:stretch>
        </p:blipFill>
        <p:spPr>
          <a:xfrm>
            <a:off x="3711382" y="3510068"/>
            <a:ext cx="4769235" cy="2729865"/>
          </a:xfrm>
          <a:prstGeom prst="rect">
            <a:avLst/>
          </a:prstGeom>
        </p:spPr>
      </p:pic>
    </p:spTree>
    <p:extLst>
      <p:ext uri="{BB962C8B-B14F-4D97-AF65-F5344CB8AC3E}">
        <p14:creationId xmlns:p14="http://schemas.microsoft.com/office/powerpoint/2010/main" val="3649487020"/>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E54860A-86D8-4035-8864-59F6E7AA4C57}"/>
              </a:ext>
            </a:extLst>
          </p:cNvPr>
          <p:cNvSpPr>
            <a:spLocks noGrp="1"/>
          </p:cNvSpPr>
          <p:nvPr>
            <p:ph idx="1"/>
          </p:nvPr>
        </p:nvSpPr>
        <p:spPr>
          <a:xfrm>
            <a:off x="1239408" y="1102361"/>
            <a:ext cx="10058400" cy="3760891"/>
          </a:xfrm>
        </p:spPr>
        <p:txBody>
          <a:bodyPr>
            <a:normAutofit/>
          </a:bodyPr>
          <a:lstStyle/>
          <a:p>
            <a:pPr algn="just"/>
            <a:r>
              <a:rPr lang="es-ES" sz="2400" b="1" dirty="0">
                <a:solidFill>
                  <a:srgbClr val="FFC000"/>
                </a:solidFill>
                <a:effectLst>
                  <a:outerShdw blurRad="38100" dist="38100" dir="2700000" algn="tl">
                    <a:srgbClr val="000000">
                      <a:alpha val="43137"/>
                    </a:srgbClr>
                  </a:outerShdw>
                </a:effectLst>
              </a:rPr>
              <a:t>Potestad:</a:t>
            </a:r>
            <a:r>
              <a:rPr lang="es-ES" sz="2400" dirty="0"/>
              <a:t> Es una situación jurídica compleja siendo que involucra valoraciones posibilidad y de necesidad. Ejemplo: </a:t>
            </a:r>
          </a:p>
          <a:p>
            <a:pPr algn="just"/>
            <a:endParaRPr lang="es-ES" sz="2400" dirty="0"/>
          </a:p>
          <a:p>
            <a:pPr lvl="1" algn="just"/>
            <a:r>
              <a:rPr lang="es-ES" sz="2200" b="1" dirty="0">
                <a:solidFill>
                  <a:schemeClr val="accent4">
                    <a:lumMod val="75000"/>
                  </a:schemeClr>
                </a:solidFill>
                <a:effectLst>
                  <a:outerShdw blurRad="38100" dist="38100" dir="2700000" algn="tl">
                    <a:srgbClr val="000000">
                      <a:alpha val="43137"/>
                    </a:srgbClr>
                  </a:outerShdw>
                </a:effectLst>
              </a:rPr>
              <a:t>Potestades del Estado: </a:t>
            </a:r>
            <a:r>
              <a:rPr lang="es-ES" sz="2200" dirty="0"/>
              <a:t>Cobrar impuestos.</a:t>
            </a:r>
          </a:p>
          <a:p>
            <a:pPr lvl="1" algn="just"/>
            <a:r>
              <a:rPr lang="en-US" sz="2400" b="1" dirty="0">
                <a:solidFill>
                  <a:schemeClr val="accent4">
                    <a:lumMod val="75000"/>
                  </a:schemeClr>
                </a:solidFill>
                <a:effectLst>
                  <a:outerShdw blurRad="38100" dist="38100" dir="2700000" algn="tl">
                    <a:srgbClr val="000000">
                      <a:alpha val="43137"/>
                    </a:srgbClr>
                  </a:outerShdw>
                </a:effectLst>
              </a:rPr>
              <a:t>Patria </a:t>
            </a:r>
            <a:r>
              <a:rPr lang="en-US" sz="2400" b="1" dirty="0" err="1">
                <a:solidFill>
                  <a:schemeClr val="accent4">
                    <a:lumMod val="75000"/>
                  </a:schemeClr>
                </a:solidFill>
                <a:effectLst>
                  <a:outerShdw blurRad="38100" dist="38100" dir="2700000" algn="tl">
                    <a:srgbClr val="000000">
                      <a:alpha val="43137"/>
                    </a:srgbClr>
                  </a:outerShdw>
                </a:effectLst>
              </a:rPr>
              <a:t>potestad</a:t>
            </a:r>
            <a:r>
              <a:rPr lang="en-US" sz="2400" b="1" dirty="0">
                <a:solidFill>
                  <a:schemeClr val="accent4">
                    <a:lumMod val="75000"/>
                  </a:schemeClr>
                </a:solidFill>
                <a:effectLst>
                  <a:outerShdw blurRad="38100" dist="38100" dir="2700000" algn="tl">
                    <a:srgbClr val="000000">
                      <a:alpha val="43137"/>
                    </a:srgbClr>
                  </a:outerShdw>
                </a:effectLst>
              </a:rPr>
              <a:t>: </a:t>
            </a:r>
            <a:r>
              <a:rPr lang="en-US" sz="2400" dirty="0" err="1"/>
              <a:t>Situación</a:t>
            </a:r>
            <a:r>
              <a:rPr lang="en-US" sz="2400" dirty="0"/>
              <a:t> don</a:t>
            </a:r>
            <a:r>
              <a:rPr lang="es-ES" sz="2400" dirty="0"/>
              <a:t>de el padre ejerce la patria potestad, aunque los demás no lo quieran. </a:t>
            </a:r>
            <a:endParaRPr lang="en-US" sz="2200" dirty="0"/>
          </a:p>
        </p:txBody>
      </p:sp>
      <p:pic>
        <p:nvPicPr>
          <p:cNvPr id="4" name="Imagen 3">
            <a:extLst>
              <a:ext uri="{FF2B5EF4-FFF2-40B4-BE49-F238E27FC236}">
                <a16:creationId xmlns:a16="http://schemas.microsoft.com/office/drawing/2014/main" id="{D4D527A1-1B15-450E-8585-4D81885A5ACB}"/>
              </a:ext>
            </a:extLst>
          </p:cNvPr>
          <p:cNvPicPr>
            <a:picLocks noChangeAspect="1"/>
          </p:cNvPicPr>
          <p:nvPr/>
        </p:nvPicPr>
        <p:blipFill>
          <a:blip r:embed="rId2"/>
          <a:stretch>
            <a:fillRect/>
          </a:stretch>
        </p:blipFill>
        <p:spPr>
          <a:xfrm>
            <a:off x="5514228" y="3429000"/>
            <a:ext cx="4974908" cy="3310575"/>
          </a:xfrm>
          <a:prstGeom prst="rect">
            <a:avLst/>
          </a:prstGeom>
        </p:spPr>
      </p:pic>
    </p:spTree>
    <p:extLst>
      <p:ext uri="{BB962C8B-B14F-4D97-AF65-F5344CB8AC3E}">
        <p14:creationId xmlns:p14="http://schemas.microsoft.com/office/powerpoint/2010/main" val="1878016826"/>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681539-A3A1-4D96-9CFB-2355A23E8007}"/>
              </a:ext>
            </a:extLst>
          </p:cNvPr>
          <p:cNvSpPr>
            <a:spLocks noGrp="1"/>
          </p:cNvSpPr>
          <p:nvPr>
            <p:ph type="title"/>
          </p:nvPr>
        </p:nvSpPr>
        <p:spPr>
          <a:xfrm>
            <a:off x="1097280" y="988908"/>
            <a:ext cx="10058400" cy="748452"/>
          </a:xfrm>
          <a:solidFill>
            <a:schemeClr val="tx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3"/>
          </a:lnRef>
          <a:fillRef idx="3">
            <a:schemeClr val="accent3"/>
          </a:fillRef>
          <a:effectRef idx="3">
            <a:schemeClr val="accent3"/>
          </a:effectRef>
          <a:fontRef idx="minor">
            <a:schemeClr val="lt1"/>
          </a:fontRef>
        </p:style>
        <p:txBody>
          <a:bodyPr>
            <a:normAutofit fontScale="90000"/>
          </a:bodyPr>
          <a:lstStyle/>
          <a:p>
            <a:pPr algn="ctr"/>
            <a:r>
              <a:rPr lang="en-US" u="sng" dirty="0">
                <a:effectLst>
                  <a:outerShdw blurRad="38100" dist="38100" dir="2700000" algn="tl">
                    <a:srgbClr val="000000">
                      <a:alpha val="43137"/>
                    </a:srgbClr>
                  </a:outerShdw>
                </a:effectLst>
              </a:rPr>
              <a:t>La </a:t>
            </a:r>
            <a:r>
              <a:rPr lang="en-US" u="sng" dirty="0" err="1">
                <a:effectLst>
                  <a:outerShdw blurRad="38100" dist="38100" dir="2700000" algn="tl">
                    <a:srgbClr val="000000">
                      <a:alpha val="43137"/>
                    </a:srgbClr>
                  </a:outerShdw>
                </a:effectLst>
              </a:rPr>
              <a:t>expectativa</a:t>
            </a:r>
            <a:r>
              <a:rPr lang="en-US" u="sng" dirty="0">
                <a:effectLst>
                  <a:outerShdw blurRad="38100" dist="38100" dir="2700000" algn="tl">
                    <a:srgbClr val="000000">
                      <a:alpha val="43137"/>
                    </a:srgbClr>
                  </a:outerShdw>
                </a:effectLst>
              </a:rPr>
              <a:t> </a:t>
            </a:r>
            <a:r>
              <a:rPr lang="en-US" u="sng" dirty="0" err="1">
                <a:effectLst>
                  <a:outerShdw blurRad="38100" dist="38100" dir="2700000" algn="tl">
                    <a:srgbClr val="000000">
                      <a:alpha val="43137"/>
                    </a:srgbClr>
                  </a:outerShdw>
                </a:effectLst>
              </a:rPr>
              <a:t>jurídica</a:t>
            </a:r>
            <a:endParaRPr lang="en-US" u="sng"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42F191C8-4032-47FD-9A6D-B92239819A0F}"/>
              </a:ext>
            </a:extLst>
          </p:cNvPr>
          <p:cNvSpPr>
            <a:spLocks noGrp="1"/>
          </p:cNvSpPr>
          <p:nvPr>
            <p:ph idx="1"/>
          </p:nvPr>
        </p:nvSpPr>
        <p:spPr>
          <a:xfrm>
            <a:off x="1216548" y="2108201"/>
            <a:ext cx="5755752" cy="4589779"/>
          </a:xfrm>
        </p:spPr>
        <p:txBody>
          <a:bodyPr>
            <a:normAutofit/>
          </a:bodyPr>
          <a:lstStyle/>
          <a:p>
            <a:pPr algn="just"/>
            <a:r>
              <a:rPr lang="es-ES" dirty="0"/>
              <a:t>Es la situación o posición de un sujeto cuando de completarse la especie fáctica los efectos jurídicos van a nacer para él mismo </a:t>
            </a:r>
          </a:p>
          <a:p>
            <a:pPr algn="just"/>
            <a:r>
              <a:rPr lang="es-ES" dirty="0"/>
              <a:t>La expectativa es posición de un sujeto cuando de completarse la especie fáctica los efectos nacen para él. </a:t>
            </a:r>
          </a:p>
          <a:p>
            <a:pPr algn="just"/>
            <a:r>
              <a:rPr lang="es-ES" dirty="0"/>
              <a:t>En la expectativa se presenta que sólo un sujeto puede ser titular de un derecho si se completa la situación jurídica. </a:t>
            </a:r>
          </a:p>
          <a:p>
            <a:pPr algn="just"/>
            <a:r>
              <a:rPr lang="es-ES" dirty="0"/>
              <a:t>La expectativa jurídica no es una situación jurídica aún, pero por su potencialidad en llegar a serlo, recibe tutela jurídica. </a:t>
            </a:r>
            <a:endParaRPr lang="en-US" dirty="0"/>
          </a:p>
        </p:txBody>
      </p:sp>
      <p:pic>
        <p:nvPicPr>
          <p:cNvPr id="4" name="Imagen 3">
            <a:extLst>
              <a:ext uri="{FF2B5EF4-FFF2-40B4-BE49-F238E27FC236}">
                <a16:creationId xmlns:a16="http://schemas.microsoft.com/office/drawing/2014/main" id="{B8A692C1-3170-4259-8BD8-BDB62BFF83AE}"/>
              </a:ext>
            </a:extLst>
          </p:cNvPr>
          <p:cNvPicPr>
            <a:picLocks noChangeAspect="1"/>
          </p:cNvPicPr>
          <p:nvPr/>
        </p:nvPicPr>
        <p:blipFill>
          <a:blip r:embed="rId2"/>
          <a:stretch>
            <a:fillRect/>
          </a:stretch>
        </p:blipFill>
        <p:spPr>
          <a:xfrm>
            <a:off x="7350225" y="2651760"/>
            <a:ext cx="3805455" cy="3377280"/>
          </a:xfrm>
          <a:prstGeom prst="rect">
            <a:avLst/>
          </a:prstGeom>
        </p:spPr>
      </p:pic>
    </p:spTree>
    <p:extLst>
      <p:ext uri="{BB962C8B-B14F-4D97-AF65-F5344CB8AC3E}">
        <p14:creationId xmlns:p14="http://schemas.microsoft.com/office/powerpoint/2010/main" val="1231535751"/>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7B5A44-5E3C-4F6F-AB90-1A36ECF9D3B7}"/>
              </a:ext>
            </a:extLst>
          </p:cNvPr>
          <p:cNvSpPr>
            <a:spLocks noGrp="1"/>
          </p:cNvSpPr>
          <p:nvPr>
            <p:ph type="title"/>
          </p:nvPr>
        </p:nvSpPr>
        <p:spPr>
          <a:solidFill>
            <a:srgbClr val="A5002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es-ES" u="sng" dirty="0" err="1">
                <a:solidFill>
                  <a:schemeClr val="bg1"/>
                </a:solidFill>
                <a:effectLst>
                  <a:outerShdw blurRad="38100" dist="38100" dir="2700000" algn="tl">
                    <a:srgbClr val="000000">
                      <a:alpha val="43137"/>
                    </a:srgbClr>
                  </a:outerShdw>
                </a:effectLst>
              </a:rPr>
              <a:t>Hipotesis</a:t>
            </a:r>
            <a:r>
              <a:rPr lang="es-ES" u="sng" dirty="0">
                <a:solidFill>
                  <a:schemeClr val="bg1"/>
                </a:solidFill>
                <a:effectLst>
                  <a:outerShdw blurRad="38100" dist="38100" dir="2700000" algn="tl">
                    <a:srgbClr val="000000">
                      <a:alpha val="43137"/>
                    </a:srgbClr>
                  </a:outerShdw>
                </a:effectLst>
              </a:rPr>
              <a:t> en que se da la ineficacia originaria</a:t>
            </a:r>
            <a:endParaRPr lang="en-US" u="sng" dirty="0">
              <a:solidFill>
                <a:schemeClr val="bg1"/>
              </a:solidFill>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F4784A10-4504-44B7-971C-E7F37314CAB9}"/>
              </a:ext>
            </a:extLst>
          </p:cNvPr>
          <p:cNvSpPr>
            <a:spLocks noGrp="1"/>
          </p:cNvSpPr>
          <p:nvPr>
            <p:ph idx="1"/>
          </p:nvPr>
        </p:nvSpPr>
        <p:spPr/>
        <p:txBody>
          <a:bodyPr>
            <a:normAutofit/>
          </a:bodyPr>
          <a:lstStyle/>
          <a:p>
            <a:pPr algn="just"/>
            <a:r>
              <a:rPr lang="es-ES" sz="2400" dirty="0"/>
              <a:t>Cuando se integra la norma jurídica al sistema surge un impedimento, se presenta un hecho incompleto que representa un interés parcial. Se habla de ineficacia. </a:t>
            </a:r>
          </a:p>
          <a:p>
            <a:pPr algn="just"/>
            <a:r>
              <a:rPr lang="es-ES" sz="2400" dirty="0"/>
              <a:t>Existen 5 tesis de cuando un hecho es relevante y el hecho no es eficaz: </a:t>
            </a:r>
            <a:endParaRPr lang="en-US" sz="2400" dirty="0"/>
          </a:p>
        </p:txBody>
      </p:sp>
      <p:pic>
        <p:nvPicPr>
          <p:cNvPr id="4" name="Imagen 3">
            <a:extLst>
              <a:ext uri="{FF2B5EF4-FFF2-40B4-BE49-F238E27FC236}">
                <a16:creationId xmlns:a16="http://schemas.microsoft.com/office/drawing/2014/main" id="{C726384D-6269-4C88-86A7-69C696BA988C}"/>
              </a:ext>
            </a:extLst>
          </p:cNvPr>
          <p:cNvPicPr>
            <a:picLocks noChangeAspect="1"/>
          </p:cNvPicPr>
          <p:nvPr/>
        </p:nvPicPr>
        <p:blipFill>
          <a:blip r:embed="rId2"/>
          <a:stretch>
            <a:fillRect/>
          </a:stretch>
        </p:blipFill>
        <p:spPr>
          <a:xfrm>
            <a:off x="3765232" y="4240629"/>
            <a:ext cx="4661535" cy="2330768"/>
          </a:xfrm>
          <a:prstGeom prst="rect">
            <a:avLst/>
          </a:prstGeom>
        </p:spPr>
      </p:pic>
    </p:spTree>
    <p:extLst>
      <p:ext uri="{BB962C8B-B14F-4D97-AF65-F5344CB8AC3E}">
        <p14:creationId xmlns:p14="http://schemas.microsoft.com/office/powerpoint/2010/main" val="308154540"/>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200175-A6ED-4A4F-A73B-83BCD68BEF0A}"/>
              </a:ext>
            </a:extLst>
          </p:cNvPr>
          <p:cNvSpPr>
            <a:spLocks noGrp="1"/>
          </p:cNvSpPr>
          <p:nvPr>
            <p:ph type="title"/>
          </p:nvPr>
        </p:nvSpPr>
        <p:spPr>
          <a:xfrm>
            <a:off x="1216548" y="988908"/>
            <a:ext cx="10058400" cy="725378"/>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2"/>
          </a:lnRef>
          <a:fillRef idx="3">
            <a:schemeClr val="accent2"/>
          </a:fillRef>
          <a:effectRef idx="3">
            <a:schemeClr val="accent2"/>
          </a:effectRef>
          <a:fontRef idx="minor">
            <a:schemeClr val="lt1"/>
          </a:fontRef>
        </p:style>
        <p:txBody>
          <a:bodyPr>
            <a:normAutofit fontScale="90000"/>
          </a:bodyPr>
          <a:lstStyle/>
          <a:p>
            <a:pPr algn="ctr"/>
            <a:r>
              <a:rPr lang="en-US" u="sng">
                <a:effectLst>
                  <a:outerShdw blurRad="38100" dist="38100" dir="2700000" algn="tl">
                    <a:srgbClr val="000000">
                      <a:alpha val="43137"/>
                    </a:srgbClr>
                  </a:outerShdw>
                </a:effectLst>
              </a:rPr>
              <a:t>1) Indeterminación subjetiva:</a:t>
            </a:r>
            <a:endParaRPr lang="en-US" u="sng"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0ACDBC0B-FD7A-4908-8BFE-619A378C3944}"/>
              </a:ext>
            </a:extLst>
          </p:cNvPr>
          <p:cNvSpPr>
            <a:spLocks noGrp="1"/>
          </p:cNvSpPr>
          <p:nvPr>
            <p:ph idx="1"/>
          </p:nvPr>
        </p:nvSpPr>
        <p:spPr>
          <a:xfrm>
            <a:off x="1216548" y="5506403"/>
            <a:ext cx="10058400" cy="725378"/>
          </a:xfrm>
        </p:spPr>
        <p:txBody>
          <a:bodyPr>
            <a:normAutofit fontScale="92500"/>
          </a:bodyPr>
          <a:lstStyle/>
          <a:p>
            <a:r>
              <a:rPr lang="es-ES" sz="2400"/>
              <a:t>El sujeto destinatario de los efectos no esta determinado. (donación al no nacido).</a:t>
            </a:r>
            <a:endParaRPr lang="en-US" sz="2400" dirty="0"/>
          </a:p>
        </p:txBody>
      </p:sp>
      <p:pic>
        <p:nvPicPr>
          <p:cNvPr id="4" name="Imagen 3">
            <a:extLst>
              <a:ext uri="{FF2B5EF4-FFF2-40B4-BE49-F238E27FC236}">
                <a16:creationId xmlns:a16="http://schemas.microsoft.com/office/drawing/2014/main" id="{0DBCCC52-98A4-49A1-9CF6-AB7D7E9CB2BA}"/>
              </a:ext>
            </a:extLst>
          </p:cNvPr>
          <p:cNvPicPr>
            <a:picLocks noChangeAspect="1"/>
          </p:cNvPicPr>
          <p:nvPr/>
        </p:nvPicPr>
        <p:blipFill>
          <a:blip r:embed="rId2"/>
          <a:stretch>
            <a:fillRect/>
          </a:stretch>
        </p:blipFill>
        <p:spPr>
          <a:xfrm>
            <a:off x="2929890" y="2243682"/>
            <a:ext cx="6332220" cy="2826884"/>
          </a:xfrm>
          <a:prstGeom prst="rect">
            <a:avLst/>
          </a:prstGeom>
        </p:spPr>
      </p:pic>
    </p:spTree>
    <p:extLst>
      <p:ext uri="{BB962C8B-B14F-4D97-AF65-F5344CB8AC3E}">
        <p14:creationId xmlns:p14="http://schemas.microsoft.com/office/powerpoint/2010/main" val="3320511895"/>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34E8D55-4220-4D49-B771-CD2A7D66C555}"/>
              </a:ext>
            </a:extLst>
          </p:cNvPr>
          <p:cNvSpPr>
            <a:spLocks noGrp="1"/>
          </p:cNvSpPr>
          <p:nvPr>
            <p:ph type="title"/>
          </p:nvPr>
        </p:nvSpPr>
        <p:spPr>
          <a:xfrm>
            <a:off x="1097280" y="988908"/>
            <a:ext cx="10058400" cy="748452"/>
          </a:xfrm>
          <a:solidFill>
            <a:schemeClr val="tx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2"/>
          </a:lnRef>
          <a:fillRef idx="3">
            <a:schemeClr val="accent2"/>
          </a:fillRef>
          <a:effectRef idx="3">
            <a:schemeClr val="accent2"/>
          </a:effectRef>
          <a:fontRef idx="minor">
            <a:schemeClr val="lt1"/>
          </a:fontRef>
        </p:style>
        <p:txBody>
          <a:bodyPr>
            <a:normAutofit fontScale="90000"/>
          </a:bodyPr>
          <a:lstStyle/>
          <a:p>
            <a:pPr algn="ctr"/>
            <a:r>
              <a:rPr lang="en-US" u="sng" dirty="0">
                <a:effectLst>
                  <a:outerShdw blurRad="38100" dist="38100" dir="2700000" algn="tl">
                    <a:srgbClr val="000000">
                      <a:alpha val="43137"/>
                    </a:srgbClr>
                  </a:outerShdw>
                </a:effectLst>
              </a:rPr>
              <a:t>2) </a:t>
            </a:r>
            <a:r>
              <a:rPr lang="en-US" u="sng" dirty="0" err="1">
                <a:effectLst>
                  <a:outerShdw blurRad="38100" dist="38100" dir="2700000" algn="tl">
                    <a:srgbClr val="000000">
                      <a:alpha val="43137"/>
                    </a:srgbClr>
                  </a:outerShdw>
                </a:effectLst>
              </a:rPr>
              <a:t>Indeterminación</a:t>
            </a:r>
            <a:r>
              <a:rPr lang="en-US" u="sng" dirty="0">
                <a:effectLst>
                  <a:outerShdw blurRad="38100" dist="38100" dir="2700000" algn="tl">
                    <a:srgbClr val="000000">
                      <a:alpha val="43137"/>
                    </a:srgbClr>
                  </a:outerShdw>
                </a:effectLst>
              </a:rPr>
              <a:t> </a:t>
            </a:r>
            <a:r>
              <a:rPr lang="en-US" u="sng" dirty="0" err="1">
                <a:effectLst>
                  <a:outerShdw blurRad="38100" dist="38100" dir="2700000" algn="tl">
                    <a:srgbClr val="000000">
                      <a:alpha val="43137"/>
                    </a:srgbClr>
                  </a:outerShdw>
                </a:effectLst>
              </a:rPr>
              <a:t>objetiva</a:t>
            </a:r>
            <a:r>
              <a:rPr lang="en-US" u="sng" dirty="0">
                <a:effectLst>
                  <a:outerShdw blurRad="38100" dist="38100" dir="2700000" algn="tl">
                    <a:srgbClr val="000000">
                      <a:alpha val="43137"/>
                    </a:srgbClr>
                  </a:outerShdw>
                </a:effectLst>
              </a:rPr>
              <a:t>:</a:t>
            </a:r>
          </a:p>
        </p:txBody>
      </p:sp>
      <p:sp>
        <p:nvSpPr>
          <p:cNvPr id="3" name="Marcador de contenido 2">
            <a:extLst>
              <a:ext uri="{FF2B5EF4-FFF2-40B4-BE49-F238E27FC236}">
                <a16:creationId xmlns:a16="http://schemas.microsoft.com/office/drawing/2014/main" id="{32D334A4-DBC3-41FD-A5DF-FAFA884CC753}"/>
              </a:ext>
            </a:extLst>
          </p:cNvPr>
          <p:cNvSpPr>
            <a:spLocks noGrp="1"/>
          </p:cNvSpPr>
          <p:nvPr>
            <p:ph idx="1"/>
          </p:nvPr>
        </p:nvSpPr>
        <p:spPr>
          <a:xfrm>
            <a:off x="1216548" y="5311562"/>
            <a:ext cx="10058400" cy="1115059"/>
          </a:xfrm>
        </p:spPr>
        <p:txBody>
          <a:bodyPr>
            <a:normAutofit/>
          </a:bodyPr>
          <a:lstStyle/>
          <a:p>
            <a:r>
              <a:rPr lang="es-ES" sz="2400" dirty="0"/>
              <a:t>El objeto de la relación jurídica no esta determinado. (compraventa de cosas futuras).</a:t>
            </a:r>
            <a:endParaRPr lang="en-US" sz="2400" dirty="0"/>
          </a:p>
        </p:txBody>
      </p:sp>
      <p:pic>
        <p:nvPicPr>
          <p:cNvPr id="4" name="Imagen 3">
            <a:extLst>
              <a:ext uri="{FF2B5EF4-FFF2-40B4-BE49-F238E27FC236}">
                <a16:creationId xmlns:a16="http://schemas.microsoft.com/office/drawing/2014/main" id="{C94F422A-66C0-40B3-90DB-FAA9A9FAA18F}"/>
              </a:ext>
            </a:extLst>
          </p:cNvPr>
          <p:cNvPicPr>
            <a:picLocks noChangeAspect="1"/>
          </p:cNvPicPr>
          <p:nvPr/>
        </p:nvPicPr>
        <p:blipFill>
          <a:blip r:embed="rId2"/>
          <a:stretch>
            <a:fillRect/>
          </a:stretch>
        </p:blipFill>
        <p:spPr>
          <a:xfrm>
            <a:off x="3815238" y="2041036"/>
            <a:ext cx="4561523" cy="3270526"/>
          </a:xfrm>
          <a:prstGeom prst="rect">
            <a:avLst/>
          </a:prstGeom>
        </p:spPr>
      </p:pic>
    </p:spTree>
    <p:extLst>
      <p:ext uri="{BB962C8B-B14F-4D97-AF65-F5344CB8AC3E}">
        <p14:creationId xmlns:p14="http://schemas.microsoft.com/office/powerpoint/2010/main" val="3952008842"/>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6B1958-0560-469D-9532-384DA81C6C9F}"/>
              </a:ext>
            </a:extLst>
          </p:cNvPr>
          <p:cNvSpPr>
            <a:spLocks noGrp="1"/>
          </p:cNvSpPr>
          <p:nvPr>
            <p:ph type="title"/>
          </p:nvPr>
        </p:nvSpPr>
        <p:spPr>
          <a:xfrm>
            <a:off x="1097280" y="988908"/>
            <a:ext cx="10058400" cy="748452"/>
          </a:xfrm>
          <a:solidFill>
            <a:srgbClr val="FF3399"/>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r>
              <a:rPr lang="en-US" u="sng" dirty="0" err="1">
                <a:solidFill>
                  <a:schemeClr val="bg1"/>
                </a:solidFill>
                <a:effectLst>
                  <a:outerShdw blurRad="38100" dist="38100" dir="2700000" algn="tl">
                    <a:srgbClr val="000000">
                      <a:alpha val="43137"/>
                    </a:srgbClr>
                  </a:outerShdw>
                </a:effectLst>
              </a:rPr>
              <a:t>Interés</a:t>
            </a:r>
            <a:r>
              <a:rPr lang="en-US" u="sng" dirty="0">
                <a:solidFill>
                  <a:schemeClr val="bg1"/>
                </a:solidFill>
                <a:effectLst>
                  <a:outerShdw blurRad="38100" dist="38100" dir="2700000" algn="tl">
                    <a:srgbClr val="000000">
                      <a:alpha val="43137"/>
                    </a:srgbClr>
                  </a:outerShdw>
                </a:effectLst>
              </a:rPr>
              <a:t> </a:t>
            </a:r>
            <a:r>
              <a:rPr lang="en-US" u="sng" dirty="0" err="1">
                <a:solidFill>
                  <a:schemeClr val="bg1"/>
                </a:solidFill>
                <a:effectLst>
                  <a:outerShdw blurRad="38100" dist="38100" dir="2700000" algn="tl">
                    <a:srgbClr val="000000">
                      <a:alpha val="43137"/>
                    </a:srgbClr>
                  </a:outerShdw>
                </a:effectLst>
              </a:rPr>
              <a:t>externo</a:t>
            </a:r>
            <a:r>
              <a:rPr lang="en-US" u="sng" dirty="0">
                <a:solidFill>
                  <a:schemeClr val="bg1"/>
                </a:solidFill>
                <a:effectLst>
                  <a:outerShdw blurRad="38100" dist="38100" dir="2700000" algn="tl">
                    <a:srgbClr val="000000">
                      <a:alpha val="43137"/>
                    </a:srgbClr>
                  </a:outerShdw>
                </a:effectLst>
              </a:rPr>
              <a:t> </a:t>
            </a:r>
            <a:r>
              <a:rPr lang="en-US" u="sng" dirty="0" err="1">
                <a:solidFill>
                  <a:schemeClr val="bg1"/>
                </a:solidFill>
                <a:effectLst>
                  <a:outerShdw blurRad="38100" dist="38100" dir="2700000" algn="tl">
                    <a:srgbClr val="000000">
                      <a:alpha val="43137"/>
                    </a:srgbClr>
                  </a:outerShdw>
                </a:effectLst>
              </a:rPr>
              <a:t>prevaleciente</a:t>
            </a:r>
            <a:r>
              <a:rPr lang="en-US" u="sng" dirty="0">
                <a:solidFill>
                  <a:schemeClr val="bg1"/>
                </a:solidFill>
                <a:effectLst>
                  <a:outerShdw blurRad="38100" dist="38100" dir="2700000" algn="tl">
                    <a:srgbClr val="000000">
                      <a:alpha val="43137"/>
                    </a:srgbClr>
                  </a:outerShdw>
                </a:effectLst>
              </a:rPr>
              <a:t>:</a:t>
            </a:r>
          </a:p>
        </p:txBody>
      </p:sp>
      <p:sp>
        <p:nvSpPr>
          <p:cNvPr id="3" name="Marcador de contenido 2">
            <a:extLst>
              <a:ext uri="{FF2B5EF4-FFF2-40B4-BE49-F238E27FC236}">
                <a16:creationId xmlns:a16="http://schemas.microsoft.com/office/drawing/2014/main" id="{ECAE2B68-AD15-4D82-86C5-83F9F79EF363}"/>
              </a:ext>
            </a:extLst>
          </p:cNvPr>
          <p:cNvSpPr>
            <a:spLocks noGrp="1"/>
          </p:cNvSpPr>
          <p:nvPr>
            <p:ph idx="1"/>
          </p:nvPr>
        </p:nvSpPr>
        <p:spPr/>
        <p:txBody>
          <a:bodyPr>
            <a:normAutofit/>
          </a:bodyPr>
          <a:lstStyle/>
          <a:p>
            <a:r>
              <a:rPr lang="es-ES" sz="2400" dirty="0"/>
              <a:t>Se da cuando en el futuro es posible que el sujeto pueda cambiar lo decidido. (caso de la revocación del testamento).</a:t>
            </a:r>
            <a:endParaRPr lang="en-US" sz="2400" dirty="0"/>
          </a:p>
        </p:txBody>
      </p:sp>
      <p:pic>
        <p:nvPicPr>
          <p:cNvPr id="4" name="Imagen 3">
            <a:extLst>
              <a:ext uri="{FF2B5EF4-FFF2-40B4-BE49-F238E27FC236}">
                <a16:creationId xmlns:a16="http://schemas.microsoft.com/office/drawing/2014/main" id="{BA0C2B1D-2481-47E0-8AE7-75F256D466B3}"/>
              </a:ext>
            </a:extLst>
          </p:cNvPr>
          <p:cNvPicPr>
            <a:picLocks noChangeAspect="1"/>
          </p:cNvPicPr>
          <p:nvPr/>
        </p:nvPicPr>
        <p:blipFill>
          <a:blip r:embed="rId2"/>
          <a:stretch>
            <a:fillRect/>
          </a:stretch>
        </p:blipFill>
        <p:spPr>
          <a:xfrm>
            <a:off x="3872762" y="3429000"/>
            <a:ext cx="4446475" cy="2958927"/>
          </a:xfrm>
          <a:prstGeom prst="rect">
            <a:avLst/>
          </a:prstGeom>
        </p:spPr>
      </p:pic>
    </p:spTree>
    <p:extLst>
      <p:ext uri="{BB962C8B-B14F-4D97-AF65-F5344CB8AC3E}">
        <p14:creationId xmlns:p14="http://schemas.microsoft.com/office/powerpoint/2010/main" val="1828781950"/>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2F9DD0-4C27-469E-ABA9-DE8C09831024}"/>
              </a:ext>
            </a:extLst>
          </p:cNvPr>
          <p:cNvSpPr>
            <a:spLocks noGrp="1"/>
          </p:cNvSpPr>
          <p:nvPr>
            <p:ph type="title"/>
          </p:nvPr>
        </p:nvSpPr>
        <p:spPr>
          <a:xfrm>
            <a:off x="1097280" y="988908"/>
            <a:ext cx="10058400" cy="748452"/>
          </a:xfrm>
          <a:solidFill>
            <a:schemeClr val="accent1">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r>
              <a:rPr lang="en-US" u="sng" dirty="0">
                <a:solidFill>
                  <a:schemeClr val="bg1"/>
                </a:solidFill>
                <a:effectLst>
                  <a:outerShdw blurRad="38100" dist="38100" dir="2700000" algn="tl">
                    <a:srgbClr val="000000">
                      <a:alpha val="43137"/>
                    </a:srgbClr>
                  </a:outerShdw>
                </a:effectLst>
              </a:rPr>
              <a:t>4) </a:t>
            </a:r>
            <a:r>
              <a:rPr lang="en-US" u="sng" dirty="0" err="1">
                <a:solidFill>
                  <a:schemeClr val="bg1"/>
                </a:solidFill>
                <a:effectLst>
                  <a:outerShdw blurRad="38100" dist="38100" dir="2700000" algn="tl">
                    <a:srgbClr val="000000">
                      <a:alpha val="43137"/>
                    </a:srgbClr>
                  </a:outerShdw>
                </a:effectLst>
              </a:rPr>
              <a:t>Condición</a:t>
            </a:r>
            <a:r>
              <a:rPr lang="en-US" u="sng" dirty="0">
                <a:solidFill>
                  <a:schemeClr val="bg1"/>
                </a:solidFill>
                <a:effectLst>
                  <a:outerShdw blurRad="38100" dist="38100" dir="2700000" algn="tl">
                    <a:srgbClr val="000000">
                      <a:alpha val="43137"/>
                    </a:srgbClr>
                  </a:outerShdw>
                </a:effectLst>
              </a:rPr>
              <a:t> </a:t>
            </a:r>
            <a:r>
              <a:rPr lang="en-US" u="sng" dirty="0" err="1">
                <a:solidFill>
                  <a:schemeClr val="bg1"/>
                </a:solidFill>
                <a:effectLst>
                  <a:outerShdw blurRad="38100" dist="38100" dir="2700000" algn="tl">
                    <a:srgbClr val="000000">
                      <a:alpha val="43137"/>
                    </a:srgbClr>
                  </a:outerShdw>
                </a:effectLst>
              </a:rPr>
              <a:t>suspensiva</a:t>
            </a:r>
            <a:r>
              <a:rPr lang="en-US" u="sng" dirty="0">
                <a:solidFill>
                  <a:schemeClr val="bg1"/>
                </a:solidFill>
                <a:effectLst>
                  <a:outerShdw blurRad="38100" dist="38100" dir="2700000" algn="tl">
                    <a:srgbClr val="000000">
                      <a:alpha val="43137"/>
                    </a:srgbClr>
                  </a:outerShdw>
                </a:effectLst>
              </a:rPr>
              <a:t>: </a:t>
            </a:r>
          </a:p>
        </p:txBody>
      </p:sp>
      <p:sp>
        <p:nvSpPr>
          <p:cNvPr id="3" name="Marcador de contenido 2">
            <a:extLst>
              <a:ext uri="{FF2B5EF4-FFF2-40B4-BE49-F238E27FC236}">
                <a16:creationId xmlns:a16="http://schemas.microsoft.com/office/drawing/2014/main" id="{D840E786-7EAE-4ADF-9C3D-13C524F0883A}"/>
              </a:ext>
            </a:extLst>
          </p:cNvPr>
          <p:cNvSpPr>
            <a:spLocks noGrp="1"/>
          </p:cNvSpPr>
          <p:nvPr>
            <p:ph idx="1"/>
          </p:nvPr>
        </p:nvSpPr>
        <p:spPr>
          <a:xfrm>
            <a:off x="4932792" y="2565401"/>
            <a:ext cx="6222888" cy="3760891"/>
          </a:xfrm>
        </p:spPr>
        <p:txBody>
          <a:bodyPr>
            <a:normAutofit lnSpcReduction="10000"/>
          </a:bodyPr>
          <a:lstStyle/>
          <a:p>
            <a:pPr algn="just"/>
            <a:r>
              <a:rPr lang="es-ES" sz="2400" dirty="0"/>
              <a:t>Es un caso de pendencia o bien de debida adaptación debida al transcurso del tiempo. </a:t>
            </a:r>
          </a:p>
          <a:p>
            <a:pPr algn="just"/>
            <a:r>
              <a:rPr lang="es-ES" sz="2400" dirty="0"/>
              <a:t>Hay efectos pendientes, suspendidos para que produzca eficacia. </a:t>
            </a:r>
          </a:p>
          <a:p>
            <a:pPr algn="just"/>
            <a:r>
              <a:rPr lang="es-ES" sz="2400" dirty="0" err="1"/>
              <a:t>Falzea</a:t>
            </a:r>
            <a:r>
              <a:rPr lang="es-ES" sz="2400" dirty="0"/>
              <a:t> indica que no se genera una pendencia sino un cuasi efecto por los que hay todavía efectos. </a:t>
            </a:r>
          </a:p>
          <a:p>
            <a:pPr algn="just"/>
            <a:r>
              <a:rPr lang="es-ES" sz="2400" dirty="0"/>
              <a:t>La condición es un hecho futuro e incierto, no surte efectos hasta que se de la condición</a:t>
            </a:r>
            <a:endParaRPr lang="en-US" sz="2400" dirty="0"/>
          </a:p>
        </p:txBody>
      </p:sp>
      <p:pic>
        <p:nvPicPr>
          <p:cNvPr id="4" name="Imagen 3">
            <a:extLst>
              <a:ext uri="{FF2B5EF4-FFF2-40B4-BE49-F238E27FC236}">
                <a16:creationId xmlns:a16="http://schemas.microsoft.com/office/drawing/2014/main" id="{33B18F3D-EC4C-45EB-B709-5A17FDD20715}"/>
              </a:ext>
            </a:extLst>
          </p:cNvPr>
          <p:cNvPicPr>
            <a:picLocks noChangeAspect="1"/>
          </p:cNvPicPr>
          <p:nvPr/>
        </p:nvPicPr>
        <p:blipFill>
          <a:blip r:embed="rId2"/>
          <a:stretch>
            <a:fillRect/>
          </a:stretch>
        </p:blipFill>
        <p:spPr>
          <a:xfrm>
            <a:off x="559117" y="2565401"/>
            <a:ext cx="3517730" cy="3760891"/>
          </a:xfrm>
          <a:prstGeom prst="rect">
            <a:avLst/>
          </a:prstGeom>
        </p:spPr>
      </p:pic>
    </p:spTree>
    <p:extLst>
      <p:ext uri="{BB962C8B-B14F-4D97-AF65-F5344CB8AC3E}">
        <p14:creationId xmlns:p14="http://schemas.microsoft.com/office/powerpoint/2010/main" val="3490171598"/>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B2B21E-7C77-4695-9903-68F27C4C65BB}"/>
              </a:ext>
            </a:extLst>
          </p:cNvPr>
          <p:cNvSpPr>
            <a:spLocks noGrp="1"/>
          </p:cNvSpPr>
          <p:nvPr>
            <p:ph type="title"/>
          </p:nvPr>
        </p:nvSpPr>
        <p:spPr>
          <a:xfrm>
            <a:off x="1097280" y="988908"/>
            <a:ext cx="10058400" cy="748452"/>
          </a:xfrm>
          <a:solidFill>
            <a:schemeClr val="accent4">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r>
              <a:rPr lang="en-US" u="sng" dirty="0">
                <a:solidFill>
                  <a:schemeClr val="bg1"/>
                </a:solidFill>
                <a:effectLst>
                  <a:outerShdw blurRad="38100" dist="38100" dir="2700000" algn="tl">
                    <a:srgbClr val="000000">
                      <a:alpha val="43137"/>
                    </a:srgbClr>
                  </a:outerShdw>
                </a:effectLst>
              </a:rPr>
              <a:t>5) </a:t>
            </a:r>
            <a:r>
              <a:rPr lang="en-US" u="sng" dirty="0" err="1">
                <a:solidFill>
                  <a:schemeClr val="bg1"/>
                </a:solidFill>
                <a:effectLst>
                  <a:outerShdw blurRad="38100" dist="38100" dir="2700000" algn="tl">
                    <a:srgbClr val="000000">
                      <a:alpha val="43137"/>
                    </a:srgbClr>
                  </a:outerShdw>
                </a:effectLst>
              </a:rPr>
              <a:t>Término</a:t>
            </a:r>
            <a:r>
              <a:rPr lang="en-US" u="sng" dirty="0">
                <a:solidFill>
                  <a:schemeClr val="bg1"/>
                </a:solidFill>
                <a:effectLst>
                  <a:outerShdw blurRad="38100" dist="38100" dir="2700000" algn="tl">
                    <a:srgbClr val="000000">
                      <a:alpha val="43137"/>
                    </a:srgbClr>
                  </a:outerShdw>
                </a:effectLst>
              </a:rPr>
              <a:t>:</a:t>
            </a:r>
          </a:p>
        </p:txBody>
      </p:sp>
      <p:sp>
        <p:nvSpPr>
          <p:cNvPr id="3" name="Marcador de contenido 2">
            <a:extLst>
              <a:ext uri="{FF2B5EF4-FFF2-40B4-BE49-F238E27FC236}">
                <a16:creationId xmlns:a16="http://schemas.microsoft.com/office/drawing/2014/main" id="{95CA70EE-E9CD-4B2A-A3A1-F6945342BB73}"/>
              </a:ext>
            </a:extLst>
          </p:cNvPr>
          <p:cNvSpPr>
            <a:spLocks noGrp="1"/>
          </p:cNvSpPr>
          <p:nvPr>
            <p:ph idx="1"/>
          </p:nvPr>
        </p:nvSpPr>
        <p:spPr/>
        <p:txBody>
          <a:bodyPr>
            <a:normAutofit/>
          </a:bodyPr>
          <a:lstStyle/>
          <a:p>
            <a:r>
              <a:rPr lang="es-ES" sz="2400" dirty="0"/>
              <a:t>Es un hecho futuro pero cierto, se da cuando el hecho depende de un término o plazo para cumplir la eficacia.</a:t>
            </a:r>
            <a:endParaRPr lang="en-US" sz="2400" dirty="0"/>
          </a:p>
        </p:txBody>
      </p:sp>
      <p:pic>
        <p:nvPicPr>
          <p:cNvPr id="4" name="Imagen 3">
            <a:extLst>
              <a:ext uri="{FF2B5EF4-FFF2-40B4-BE49-F238E27FC236}">
                <a16:creationId xmlns:a16="http://schemas.microsoft.com/office/drawing/2014/main" id="{E42DBB6C-B749-4C33-82D9-654838124070}"/>
              </a:ext>
            </a:extLst>
          </p:cNvPr>
          <p:cNvPicPr>
            <a:picLocks noChangeAspect="1"/>
          </p:cNvPicPr>
          <p:nvPr/>
        </p:nvPicPr>
        <p:blipFill>
          <a:blip r:embed="rId2"/>
          <a:stretch>
            <a:fillRect/>
          </a:stretch>
        </p:blipFill>
        <p:spPr>
          <a:xfrm flipH="1">
            <a:off x="3584022" y="3429000"/>
            <a:ext cx="5023955" cy="3171149"/>
          </a:xfrm>
          <a:prstGeom prst="rect">
            <a:avLst/>
          </a:prstGeom>
        </p:spPr>
      </p:pic>
    </p:spTree>
    <p:extLst>
      <p:ext uri="{BB962C8B-B14F-4D97-AF65-F5344CB8AC3E}">
        <p14:creationId xmlns:p14="http://schemas.microsoft.com/office/powerpoint/2010/main" val="625178522"/>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C71E110-C481-46FC-8CC6-F75861414A67}"/>
              </a:ext>
            </a:extLst>
          </p:cNvPr>
          <p:cNvSpPr>
            <a:spLocks noGrp="1"/>
          </p:cNvSpPr>
          <p:nvPr>
            <p:ph type="title"/>
          </p:nvPr>
        </p:nvSpPr>
        <p:spPr>
          <a:xfrm>
            <a:off x="1097280" y="365760"/>
            <a:ext cx="10058400" cy="13716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4"/>
          </a:lnRef>
          <a:fillRef idx="3">
            <a:schemeClr val="accent4"/>
          </a:fillRef>
          <a:effectRef idx="3">
            <a:schemeClr val="accent4"/>
          </a:effectRef>
          <a:fontRef idx="minor">
            <a:schemeClr val="lt1"/>
          </a:fontRef>
        </p:style>
        <p:txBody>
          <a:bodyPr>
            <a:normAutofit fontScale="90000"/>
          </a:bodyPr>
          <a:lstStyle/>
          <a:p>
            <a:pPr algn="ctr"/>
            <a:r>
              <a:rPr lang="es-ES" dirty="0" err="1"/>
              <a:t>Hipotesis</a:t>
            </a:r>
            <a:r>
              <a:rPr lang="es-ES" dirty="0"/>
              <a:t> en que se da ineficacia sobreviviente o sucesiva</a:t>
            </a:r>
            <a:endParaRPr lang="en-US" u="sng"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AD788BB7-16D2-4319-96D9-59B2C08170F5}"/>
              </a:ext>
            </a:extLst>
          </p:cNvPr>
          <p:cNvSpPr>
            <a:spLocks noGrp="1"/>
          </p:cNvSpPr>
          <p:nvPr>
            <p:ph idx="1"/>
          </p:nvPr>
        </p:nvSpPr>
        <p:spPr/>
        <p:txBody>
          <a:bodyPr>
            <a:normAutofit/>
          </a:bodyPr>
          <a:lstStyle/>
          <a:p>
            <a:pPr algn="just"/>
            <a:r>
              <a:rPr lang="es-ES" sz="2400" dirty="0"/>
              <a:t>En ciertas ocasiones el hecho nace eficaz o completo, pero luego deviene ineficacia sobreviniente, debido a nuevas circunstancias que eliminan los efectos. </a:t>
            </a:r>
          </a:p>
          <a:p>
            <a:pPr algn="just"/>
            <a:r>
              <a:rPr lang="es-ES" sz="2400" dirty="0"/>
              <a:t>Casos en que se da la ineficacia sobreviviente: </a:t>
            </a:r>
            <a:endParaRPr lang="en-US" sz="2400" dirty="0"/>
          </a:p>
        </p:txBody>
      </p:sp>
      <p:pic>
        <p:nvPicPr>
          <p:cNvPr id="5" name="Imagen 4">
            <a:extLst>
              <a:ext uri="{FF2B5EF4-FFF2-40B4-BE49-F238E27FC236}">
                <a16:creationId xmlns:a16="http://schemas.microsoft.com/office/drawing/2014/main" id="{34886A67-AF62-48B5-821E-122378141AE9}"/>
              </a:ext>
            </a:extLst>
          </p:cNvPr>
          <p:cNvPicPr>
            <a:picLocks noChangeAspect="1"/>
          </p:cNvPicPr>
          <p:nvPr/>
        </p:nvPicPr>
        <p:blipFill>
          <a:blip r:embed="rId2"/>
          <a:stretch>
            <a:fillRect/>
          </a:stretch>
        </p:blipFill>
        <p:spPr>
          <a:xfrm>
            <a:off x="4102315" y="4077743"/>
            <a:ext cx="3987370" cy="2414497"/>
          </a:xfrm>
          <a:prstGeom prst="rect">
            <a:avLst/>
          </a:prstGeom>
        </p:spPr>
      </p:pic>
    </p:spTree>
    <p:extLst>
      <p:ext uri="{BB962C8B-B14F-4D97-AF65-F5344CB8AC3E}">
        <p14:creationId xmlns:p14="http://schemas.microsoft.com/office/powerpoint/2010/main" val="1384741135"/>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0F5326-B5ED-4D57-BF1A-B8CA1B8AFF79}"/>
              </a:ext>
            </a:extLst>
          </p:cNvPr>
          <p:cNvSpPr>
            <a:spLocks noGrp="1"/>
          </p:cNvSpPr>
          <p:nvPr>
            <p:ph type="title"/>
          </p:nvPr>
        </p:nvSpPr>
        <p:spPr>
          <a:xfrm>
            <a:off x="1097280" y="988908"/>
            <a:ext cx="10058400" cy="7484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1"/>
          </a:lnRef>
          <a:fillRef idx="3">
            <a:schemeClr val="accent1"/>
          </a:fillRef>
          <a:effectRef idx="3">
            <a:schemeClr val="accent1"/>
          </a:effectRef>
          <a:fontRef idx="minor">
            <a:schemeClr val="lt1"/>
          </a:fontRef>
        </p:style>
        <p:txBody>
          <a:bodyPr>
            <a:normAutofit fontScale="90000"/>
          </a:bodyPr>
          <a:lstStyle/>
          <a:p>
            <a:pPr algn="ctr"/>
            <a:r>
              <a:rPr lang="en-US" u="sng" dirty="0">
                <a:effectLst>
                  <a:outerShdw blurRad="38100" dist="38100" dir="2700000" algn="tl">
                    <a:srgbClr val="000000">
                      <a:alpha val="43137"/>
                    </a:srgbClr>
                  </a:outerShdw>
                </a:effectLst>
              </a:rPr>
              <a:t>a. </a:t>
            </a:r>
            <a:r>
              <a:rPr lang="en-US" u="sng" dirty="0" err="1">
                <a:effectLst>
                  <a:outerShdw blurRad="38100" dist="38100" dir="2700000" algn="tl">
                    <a:srgbClr val="000000">
                      <a:alpha val="43137"/>
                    </a:srgbClr>
                  </a:outerShdw>
                </a:effectLst>
              </a:rPr>
              <a:t>Condición</a:t>
            </a:r>
            <a:r>
              <a:rPr lang="en-US" u="sng" dirty="0">
                <a:effectLst>
                  <a:outerShdw blurRad="38100" dist="38100" dir="2700000" algn="tl">
                    <a:srgbClr val="000000">
                      <a:alpha val="43137"/>
                    </a:srgbClr>
                  </a:outerShdw>
                </a:effectLst>
              </a:rPr>
              <a:t> </a:t>
            </a:r>
            <a:r>
              <a:rPr lang="en-US" u="sng" dirty="0" err="1">
                <a:effectLst>
                  <a:outerShdw blurRad="38100" dist="38100" dir="2700000" algn="tl">
                    <a:srgbClr val="000000">
                      <a:alpha val="43137"/>
                    </a:srgbClr>
                  </a:outerShdw>
                </a:effectLst>
              </a:rPr>
              <a:t>resolutoria</a:t>
            </a:r>
            <a:r>
              <a:rPr lang="en-US" u="sng" dirty="0">
                <a:effectLst>
                  <a:outerShdw blurRad="38100" dist="38100" dir="2700000" algn="tl">
                    <a:srgbClr val="000000">
                      <a:alpha val="43137"/>
                    </a:srgbClr>
                  </a:outerShdw>
                </a:effectLst>
              </a:rPr>
              <a:t>:</a:t>
            </a:r>
          </a:p>
        </p:txBody>
      </p:sp>
      <p:sp>
        <p:nvSpPr>
          <p:cNvPr id="3" name="Marcador de contenido 2">
            <a:extLst>
              <a:ext uri="{FF2B5EF4-FFF2-40B4-BE49-F238E27FC236}">
                <a16:creationId xmlns:a16="http://schemas.microsoft.com/office/drawing/2014/main" id="{8C2628C8-5154-494A-B147-B87D271AF792}"/>
              </a:ext>
            </a:extLst>
          </p:cNvPr>
          <p:cNvSpPr>
            <a:spLocks noGrp="1"/>
          </p:cNvSpPr>
          <p:nvPr>
            <p:ph idx="1"/>
          </p:nvPr>
        </p:nvSpPr>
        <p:spPr/>
        <p:txBody>
          <a:bodyPr/>
          <a:lstStyle/>
          <a:p>
            <a:r>
              <a:rPr lang="es-ES" dirty="0"/>
              <a:t>Es un hecho futuro e incierto, de producirse se eliminan los efectos que se vienen dando en el negocio.</a:t>
            </a:r>
            <a:endParaRPr lang="en-US" dirty="0"/>
          </a:p>
        </p:txBody>
      </p:sp>
      <p:pic>
        <p:nvPicPr>
          <p:cNvPr id="4" name="Imagen 3">
            <a:extLst>
              <a:ext uri="{FF2B5EF4-FFF2-40B4-BE49-F238E27FC236}">
                <a16:creationId xmlns:a16="http://schemas.microsoft.com/office/drawing/2014/main" id="{A531B796-44FC-4330-B073-918A0F4635BB}"/>
              </a:ext>
            </a:extLst>
          </p:cNvPr>
          <p:cNvPicPr>
            <a:picLocks noChangeAspect="1"/>
          </p:cNvPicPr>
          <p:nvPr/>
        </p:nvPicPr>
        <p:blipFill>
          <a:blip r:embed="rId2"/>
          <a:stretch>
            <a:fillRect/>
          </a:stretch>
        </p:blipFill>
        <p:spPr>
          <a:xfrm>
            <a:off x="3212615" y="2999741"/>
            <a:ext cx="5766770" cy="3240192"/>
          </a:xfrm>
          <a:prstGeom prst="rect">
            <a:avLst/>
          </a:prstGeom>
        </p:spPr>
      </p:pic>
    </p:spTree>
    <p:extLst>
      <p:ext uri="{BB962C8B-B14F-4D97-AF65-F5344CB8AC3E}">
        <p14:creationId xmlns:p14="http://schemas.microsoft.com/office/powerpoint/2010/main" val="786601188"/>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BF0340-30DD-461C-B389-8CD02C2D7859}"/>
              </a:ext>
            </a:extLst>
          </p:cNvPr>
          <p:cNvSpPr>
            <a:spLocks noGrp="1"/>
          </p:cNvSpPr>
          <p:nvPr>
            <p:ph type="title"/>
          </p:nvPr>
        </p:nvSpPr>
        <p:spPr>
          <a:xfrm>
            <a:off x="1097280" y="988908"/>
            <a:ext cx="10058400" cy="7484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2"/>
          </a:lnRef>
          <a:fillRef idx="3">
            <a:schemeClr val="accent2"/>
          </a:fillRef>
          <a:effectRef idx="3">
            <a:schemeClr val="accent2"/>
          </a:effectRef>
          <a:fontRef idx="minor">
            <a:schemeClr val="lt1"/>
          </a:fontRef>
        </p:style>
        <p:txBody>
          <a:bodyPr>
            <a:normAutofit fontScale="90000"/>
          </a:bodyPr>
          <a:lstStyle/>
          <a:p>
            <a:pPr algn="ctr"/>
            <a:r>
              <a:rPr lang="en-US" u="sng" dirty="0">
                <a:effectLst>
                  <a:outerShdw blurRad="38100" dist="38100" dir="2700000" algn="tl">
                    <a:srgbClr val="000000">
                      <a:alpha val="43137"/>
                    </a:srgbClr>
                  </a:outerShdw>
                </a:effectLst>
              </a:rPr>
              <a:t>b. </a:t>
            </a:r>
            <a:r>
              <a:rPr lang="en-US" u="sng" dirty="0" err="1">
                <a:effectLst>
                  <a:outerShdw blurRad="38100" dist="38100" dir="2700000" algn="tl">
                    <a:srgbClr val="000000">
                      <a:alpha val="43137"/>
                    </a:srgbClr>
                  </a:outerShdw>
                </a:effectLst>
              </a:rPr>
              <a:t>Término</a:t>
            </a:r>
            <a:r>
              <a:rPr lang="en-US" u="sng" dirty="0">
                <a:effectLst>
                  <a:outerShdw blurRad="38100" dist="38100" dir="2700000" algn="tl">
                    <a:srgbClr val="000000">
                      <a:alpha val="43137"/>
                    </a:srgbClr>
                  </a:outerShdw>
                </a:effectLst>
              </a:rPr>
              <a:t> final:</a:t>
            </a:r>
          </a:p>
        </p:txBody>
      </p:sp>
      <p:sp>
        <p:nvSpPr>
          <p:cNvPr id="3" name="Marcador de contenido 2">
            <a:extLst>
              <a:ext uri="{FF2B5EF4-FFF2-40B4-BE49-F238E27FC236}">
                <a16:creationId xmlns:a16="http://schemas.microsoft.com/office/drawing/2014/main" id="{362756D0-5D6A-4F7D-9984-8B95A68E6F6A}"/>
              </a:ext>
            </a:extLst>
          </p:cNvPr>
          <p:cNvSpPr>
            <a:spLocks noGrp="1"/>
          </p:cNvSpPr>
          <p:nvPr>
            <p:ph idx="1"/>
          </p:nvPr>
        </p:nvSpPr>
        <p:spPr/>
        <p:txBody>
          <a:bodyPr>
            <a:normAutofit/>
          </a:bodyPr>
          <a:lstStyle/>
          <a:p>
            <a:r>
              <a:rPr lang="es-ES" sz="2400" dirty="0"/>
              <a:t>Cuando termina el plazo se elimina el contrato.</a:t>
            </a:r>
            <a:endParaRPr lang="en-US" sz="2400" dirty="0"/>
          </a:p>
        </p:txBody>
      </p:sp>
      <p:pic>
        <p:nvPicPr>
          <p:cNvPr id="4" name="Imagen 3">
            <a:extLst>
              <a:ext uri="{FF2B5EF4-FFF2-40B4-BE49-F238E27FC236}">
                <a16:creationId xmlns:a16="http://schemas.microsoft.com/office/drawing/2014/main" id="{B4089112-5972-40F6-9617-5DA53EB5349F}"/>
              </a:ext>
            </a:extLst>
          </p:cNvPr>
          <p:cNvPicPr>
            <a:picLocks noChangeAspect="1"/>
          </p:cNvPicPr>
          <p:nvPr/>
        </p:nvPicPr>
        <p:blipFill>
          <a:blip r:embed="rId2"/>
          <a:stretch>
            <a:fillRect/>
          </a:stretch>
        </p:blipFill>
        <p:spPr>
          <a:xfrm>
            <a:off x="3505906" y="3429000"/>
            <a:ext cx="5180188" cy="3108113"/>
          </a:xfrm>
          <a:prstGeom prst="rect">
            <a:avLst/>
          </a:prstGeom>
        </p:spPr>
      </p:pic>
    </p:spTree>
    <p:extLst>
      <p:ext uri="{BB962C8B-B14F-4D97-AF65-F5344CB8AC3E}">
        <p14:creationId xmlns:p14="http://schemas.microsoft.com/office/powerpoint/2010/main" val="1810938574"/>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A3B42A-FB82-4CD5-85EF-CAF6CA364A6B}"/>
              </a:ext>
            </a:extLst>
          </p:cNvPr>
          <p:cNvSpPr>
            <a:spLocks noGrp="1"/>
          </p:cNvSpPr>
          <p:nvPr>
            <p:ph type="title"/>
          </p:nvPr>
        </p:nvSpPr>
        <p:spPr>
          <a:xfrm>
            <a:off x="1097280" y="988908"/>
            <a:ext cx="10058400" cy="7484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6"/>
          </a:lnRef>
          <a:fillRef idx="3">
            <a:schemeClr val="accent6"/>
          </a:fillRef>
          <a:effectRef idx="3">
            <a:schemeClr val="accent6"/>
          </a:effectRef>
          <a:fontRef idx="minor">
            <a:schemeClr val="lt1"/>
          </a:fontRef>
        </p:style>
        <p:txBody>
          <a:bodyPr>
            <a:normAutofit fontScale="90000"/>
          </a:bodyPr>
          <a:lstStyle/>
          <a:p>
            <a:pPr algn="ctr"/>
            <a:r>
              <a:rPr lang="en-US" u="sng" dirty="0">
                <a:effectLst>
                  <a:outerShdw blurRad="38100" dist="38100" dir="2700000" algn="tl">
                    <a:srgbClr val="000000">
                      <a:alpha val="43137"/>
                    </a:srgbClr>
                  </a:outerShdw>
                </a:effectLst>
              </a:rPr>
              <a:t>c. </a:t>
            </a:r>
            <a:r>
              <a:rPr lang="en-US" u="sng" dirty="0" err="1">
                <a:effectLst>
                  <a:outerShdw blurRad="38100" dist="38100" dir="2700000" algn="tl">
                    <a:srgbClr val="000000">
                      <a:alpha val="43137"/>
                    </a:srgbClr>
                  </a:outerShdw>
                </a:effectLst>
              </a:rPr>
              <a:t>Resolución</a:t>
            </a:r>
            <a:r>
              <a:rPr lang="en-US" u="sng" dirty="0">
                <a:effectLst>
                  <a:outerShdw blurRad="38100" dist="38100" dir="2700000" algn="tl">
                    <a:srgbClr val="000000">
                      <a:alpha val="43137"/>
                    </a:srgbClr>
                  </a:outerShdw>
                </a:effectLst>
              </a:rPr>
              <a:t>:</a:t>
            </a:r>
          </a:p>
        </p:txBody>
      </p:sp>
      <p:sp>
        <p:nvSpPr>
          <p:cNvPr id="3" name="Marcador de contenido 2">
            <a:extLst>
              <a:ext uri="{FF2B5EF4-FFF2-40B4-BE49-F238E27FC236}">
                <a16:creationId xmlns:a16="http://schemas.microsoft.com/office/drawing/2014/main" id="{7D92452E-46C5-4187-9589-3B62B53FD394}"/>
              </a:ext>
            </a:extLst>
          </p:cNvPr>
          <p:cNvSpPr>
            <a:spLocks noGrp="1"/>
          </p:cNvSpPr>
          <p:nvPr>
            <p:ph idx="1"/>
          </p:nvPr>
        </p:nvSpPr>
        <p:spPr/>
        <p:txBody>
          <a:bodyPr>
            <a:normAutofit/>
          </a:bodyPr>
          <a:lstStyle/>
          <a:p>
            <a:pPr algn="just"/>
            <a:r>
              <a:rPr lang="es-ES" sz="2400" dirty="0"/>
              <a:t>La resolución por incumplimiento es una acción que tiene la parte incumplida de un contrato, que pretende que el juez declare la ineficacia de ese contrato y con ello desliga a las partes del negocio jurídico. </a:t>
            </a:r>
            <a:endParaRPr lang="en-US" sz="2400" dirty="0"/>
          </a:p>
        </p:txBody>
      </p:sp>
      <p:pic>
        <p:nvPicPr>
          <p:cNvPr id="4" name="Imagen 3">
            <a:extLst>
              <a:ext uri="{FF2B5EF4-FFF2-40B4-BE49-F238E27FC236}">
                <a16:creationId xmlns:a16="http://schemas.microsoft.com/office/drawing/2014/main" id="{0A902F73-71C0-439D-BE59-21B96D6BD6E0}"/>
              </a:ext>
            </a:extLst>
          </p:cNvPr>
          <p:cNvPicPr>
            <a:picLocks noChangeAspect="1"/>
          </p:cNvPicPr>
          <p:nvPr/>
        </p:nvPicPr>
        <p:blipFill>
          <a:blip r:embed="rId2"/>
          <a:stretch>
            <a:fillRect/>
          </a:stretch>
        </p:blipFill>
        <p:spPr>
          <a:xfrm>
            <a:off x="4177189" y="3693699"/>
            <a:ext cx="3837622" cy="2866274"/>
          </a:xfrm>
          <a:prstGeom prst="rect">
            <a:avLst/>
          </a:prstGeom>
        </p:spPr>
      </p:pic>
    </p:spTree>
    <p:extLst>
      <p:ext uri="{BB962C8B-B14F-4D97-AF65-F5344CB8AC3E}">
        <p14:creationId xmlns:p14="http://schemas.microsoft.com/office/powerpoint/2010/main" val="2106660212"/>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47A00D-D0B0-4421-9066-1F69CB79B31D}"/>
              </a:ext>
            </a:extLst>
          </p:cNvPr>
          <p:cNvSpPr>
            <a:spLocks noGrp="1"/>
          </p:cNvSpPr>
          <p:nvPr>
            <p:ph type="title"/>
          </p:nvPr>
        </p:nvSpPr>
        <p:spPr>
          <a:xfrm>
            <a:off x="1097280" y="988908"/>
            <a:ext cx="10058400" cy="7484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4"/>
          </a:lnRef>
          <a:fillRef idx="3">
            <a:schemeClr val="accent4"/>
          </a:fillRef>
          <a:effectRef idx="3">
            <a:schemeClr val="accent4"/>
          </a:effectRef>
          <a:fontRef idx="minor">
            <a:schemeClr val="lt1"/>
          </a:fontRef>
        </p:style>
        <p:txBody>
          <a:bodyPr>
            <a:normAutofit fontScale="90000"/>
          </a:bodyPr>
          <a:lstStyle/>
          <a:p>
            <a:pPr algn="ctr"/>
            <a:r>
              <a:rPr lang="en-US" u="sng" dirty="0">
                <a:effectLst>
                  <a:outerShdw blurRad="38100" dist="38100" dir="2700000" algn="tl">
                    <a:srgbClr val="000000">
                      <a:alpha val="43137"/>
                    </a:srgbClr>
                  </a:outerShdw>
                </a:effectLst>
              </a:rPr>
              <a:t>d. </a:t>
            </a:r>
            <a:r>
              <a:rPr lang="en-US" u="sng" dirty="0" err="1">
                <a:effectLst>
                  <a:outerShdw blurRad="38100" dist="38100" dir="2700000" algn="tl">
                    <a:srgbClr val="000000">
                      <a:alpha val="43137"/>
                    </a:srgbClr>
                  </a:outerShdw>
                </a:effectLst>
              </a:rPr>
              <a:t>Revocación</a:t>
            </a:r>
            <a:r>
              <a:rPr lang="en-US" u="sng" dirty="0">
                <a:effectLst>
                  <a:outerShdw blurRad="38100" dist="38100" dir="2700000" algn="tl">
                    <a:srgbClr val="000000">
                      <a:alpha val="43137"/>
                    </a:srgbClr>
                  </a:outerShdw>
                </a:effectLst>
              </a:rPr>
              <a:t>:</a:t>
            </a:r>
          </a:p>
        </p:txBody>
      </p:sp>
      <p:sp>
        <p:nvSpPr>
          <p:cNvPr id="3" name="Marcador de contenido 2">
            <a:extLst>
              <a:ext uri="{FF2B5EF4-FFF2-40B4-BE49-F238E27FC236}">
                <a16:creationId xmlns:a16="http://schemas.microsoft.com/office/drawing/2014/main" id="{8FD5FE45-982A-41BA-9D74-F8468D9C4013}"/>
              </a:ext>
            </a:extLst>
          </p:cNvPr>
          <p:cNvSpPr>
            <a:spLocks noGrp="1"/>
          </p:cNvSpPr>
          <p:nvPr>
            <p:ph idx="1"/>
          </p:nvPr>
        </p:nvSpPr>
        <p:spPr/>
        <p:txBody>
          <a:bodyPr>
            <a:normAutofit/>
          </a:bodyPr>
          <a:lstStyle/>
          <a:p>
            <a:pPr algn="just"/>
            <a:r>
              <a:rPr lang="es-ES" sz="2400" dirty="0"/>
              <a:t>Puede ser unilateral o convencional. Únicamente podrá ser revocación unilateral cuando el negocio es unilateral.</a:t>
            </a:r>
            <a:endParaRPr lang="en-US" sz="2400" dirty="0"/>
          </a:p>
        </p:txBody>
      </p:sp>
      <p:pic>
        <p:nvPicPr>
          <p:cNvPr id="4" name="Imagen 3">
            <a:extLst>
              <a:ext uri="{FF2B5EF4-FFF2-40B4-BE49-F238E27FC236}">
                <a16:creationId xmlns:a16="http://schemas.microsoft.com/office/drawing/2014/main" id="{568A7C51-F106-42A0-AC0D-1225200003E4}"/>
              </a:ext>
            </a:extLst>
          </p:cNvPr>
          <p:cNvPicPr>
            <a:picLocks noChangeAspect="1"/>
          </p:cNvPicPr>
          <p:nvPr/>
        </p:nvPicPr>
        <p:blipFill>
          <a:blip r:embed="rId2"/>
          <a:stretch>
            <a:fillRect/>
          </a:stretch>
        </p:blipFill>
        <p:spPr>
          <a:xfrm>
            <a:off x="3881437" y="3265630"/>
            <a:ext cx="4429125" cy="2974303"/>
          </a:xfrm>
          <a:prstGeom prst="rect">
            <a:avLst/>
          </a:prstGeom>
        </p:spPr>
      </p:pic>
    </p:spTree>
    <p:extLst>
      <p:ext uri="{BB962C8B-B14F-4D97-AF65-F5344CB8AC3E}">
        <p14:creationId xmlns:p14="http://schemas.microsoft.com/office/powerpoint/2010/main" val="335111280"/>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A878BCE-2E4B-4589-8FA4-F2DF87ACC02A}"/>
              </a:ext>
            </a:extLst>
          </p:cNvPr>
          <p:cNvSpPr>
            <a:spLocks noGrp="1"/>
          </p:cNvSpPr>
          <p:nvPr>
            <p:ph type="title"/>
          </p:nvPr>
        </p:nvSpPr>
        <p:spPr>
          <a:xfrm>
            <a:off x="1097280" y="988908"/>
            <a:ext cx="10058400" cy="7484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1"/>
          </a:lnRef>
          <a:fillRef idx="3">
            <a:schemeClr val="accent1"/>
          </a:fillRef>
          <a:effectRef idx="3">
            <a:schemeClr val="accent1"/>
          </a:effectRef>
          <a:fontRef idx="minor">
            <a:schemeClr val="lt1"/>
          </a:fontRef>
        </p:style>
        <p:txBody>
          <a:bodyPr>
            <a:normAutofit fontScale="90000"/>
          </a:bodyPr>
          <a:lstStyle/>
          <a:p>
            <a:pPr algn="ctr"/>
            <a:r>
              <a:rPr lang="en-US" u="sng" dirty="0">
                <a:effectLst>
                  <a:outerShdw blurRad="38100" dist="38100" dir="2700000" algn="tl">
                    <a:srgbClr val="000000">
                      <a:alpha val="43137"/>
                    </a:srgbClr>
                  </a:outerShdw>
                </a:effectLst>
              </a:rPr>
              <a:t>e. </a:t>
            </a:r>
            <a:r>
              <a:rPr lang="en-US" u="sng" dirty="0" err="1">
                <a:effectLst>
                  <a:outerShdw blurRad="38100" dist="38100" dir="2700000" algn="tl">
                    <a:srgbClr val="000000">
                      <a:alpha val="43137"/>
                    </a:srgbClr>
                  </a:outerShdw>
                </a:effectLst>
              </a:rPr>
              <a:t>Rescisión</a:t>
            </a:r>
            <a:r>
              <a:rPr lang="en-US" u="sng" dirty="0">
                <a:effectLst>
                  <a:outerShdw blurRad="38100" dist="38100" dir="2700000" algn="tl">
                    <a:srgbClr val="000000">
                      <a:alpha val="43137"/>
                    </a:srgbClr>
                  </a:outerShdw>
                </a:effectLst>
              </a:rPr>
              <a:t>:</a:t>
            </a:r>
          </a:p>
        </p:txBody>
      </p:sp>
      <p:sp>
        <p:nvSpPr>
          <p:cNvPr id="3" name="Marcador de contenido 2">
            <a:extLst>
              <a:ext uri="{FF2B5EF4-FFF2-40B4-BE49-F238E27FC236}">
                <a16:creationId xmlns:a16="http://schemas.microsoft.com/office/drawing/2014/main" id="{A0B994C8-9EC8-403D-B920-2018EA4A46E6}"/>
              </a:ext>
            </a:extLst>
          </p:cNvPr>
          <p:cNvSpPr>
            <a:spLocks noGrp="1"/>
          </p:cNvSpPr>
          <p:nvPr>
            <p:ph idx="1"/>
          </p:nvPr>
        </p:nvSpPr>
        <p:spPr>
          <a:xfrm>
            <a:off x="1260633" y="2108201"/>
            <a:ext cx="10058400" cy="3760891"/>
          </a:xfrm>
        </p:spPr>
        <p:txBody>
          <a:bodyPr>
            <a:normAutofit/>
          </a:bodyPr>
          <a:lstStyle/>
          <a:p>
            <a:pPr algn="just"/>
            <a:r>
              <a:rPr lang="es-ES" sz="2400" dirty="0"/>
              <a:t>Cuando en el momento de la realización del negocio jurídico una de las partes está en pleno desequilibrio, desventaja producto de una situación de urgencia o de gran necesidad. Puede ser la situación en que hay una lesión y se rescinde el contrato para que no surta mas efectos. También se le conoce como excesiva onerosidad sobreviniente.</a:t>
            </a:r>
            <a:endParaRPr lang="en-US" sz="2400" dirty="0"/>
          </a:p>
        </p:txBody>
      </p:sp>
      <p:pic>
        <p:nvPicPr>
          <p:cNvPr id="4" name="Imagen 3">
            <a:extLst>
              <a:ext uri="{FF2B5EF4-FFF2-40B4-BE49-F238E27FC236}">
                <a16:creationId xmlns:a16="http://schemas.microsoft.com/office/drawing/2014/main" id="{04635E89-E161-4ECA-B4AB-0C325CDC6A82}"/>
              </a:ext>
            </a:extLst>
          </p:cNvPr>
          <p:cNvPicPr>
            <a:picLocks noChangeAspect="1"/>
          </p:cNvPicPr>
          <p:nvPr/>
        </p:nvPicPr>
        <p:blipFill>
          <a:blip r:embed="rId2"/>
          <a:stretch>
            <a:fillRect/>
          </a:stretch>
        </p:blipFill>
        <p:spPr>
          <a:xfrm>
            <a:off x="4480560" y="4024881"/>
            <a:ext cx="3618547" cy="2561443"/>
          </a:xfrm>
          <a:prstGeom prst="rect">
            <a:avLst/>
          </a:prstGeom>
        </p:spPr>
      </p:pic>
    </p:spTree>
    <p:extLst>
      <p:ext uri="{BB962C8B-B14F-4D97-AF65-F5344CB8AC3E}">
        <p14:creationId xmlns:p14="http://schemas.microsoft.com/office/powerpoint/2010/main" val="1179315755"/>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489CAD-E17D-4168-97F9-DA82F29A65F3}"/>
              </a:ext>
            </a:extLst>
          </p:cNvPr>
          <p:cNvSpPr>
            <a:spLocks noGrp="1"/>
          </p:cNvSpPr>
          <p:nvPr>
            <p:ph type="title"/>
          </p:nvPr>
        </p:nvSpPr>
        <p:spPr>
          <a:xfrm>
            <a:off x="1097280" y="988908"/>
            <a:ext cx="10058400" cy="7484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1"/>
          </a:lnRef>
          <a:fillRef idx="3">
            <a:schemeClr val="accent1"/>
          </a:fillRef>
          <a:effectRef idx="3">
            <a:schemeClr val="accent1"/>
          </a:effectRef>
          <a:fontRef idx="minor">
            <a:schemeClr val="lt1"/>
          </a:fontRef>
        </p:style>
        <p:txBody>
          <a:bodyPr>
            <a:normAutofit fontScale="90000"/>
          </a:bodyPr>
          <a:lstStyle/>
          <a:p>
            <a:pPr algn="ctr"/>
            <a:r>
              <a:rPr lang="en-US" dirty="0" err="1">
                <a:effectLst>
                  <a:outerShdw blurRad="38100" dist="38100" dir="2700000" algn="tl">
                    <a:srgbClr val="000000">
                      <a:alpha val="43137"/>
                    </a:srgbClr>
                  </a:outerShdw>
                </a:effectLst>
              </a:rPr>
              <a:t>Transformaciones</a:t>
            </a:r>
            <a:r>
              <a:rPr lang="en-US" dirty="0">
                <a:effectLst>
                  <a:outerShdw blurRad="38100" dist="38100" dir="2700000" algn="tl">
                    <a:srgbClr val="000000">
                      <a:alpha val="43137"/>
                    </a:srgbClr>
                  </a:outerShdw>
                </a:effectLst>
              </a:rPr>
              <a:t> </a:t>
            </a:r>
            <a:r>
              <a:rPr lang="en-US" dirty="0" err="1">
                <a:effectLst>
                  <a:outerShdw blurRad="38100" dist="38100" dir="2700000" algn="tl">
                    <a:srgbClr val="000000">
                      <a:alpha val="43137"/>
                    </a:srgbClr>
                  </a:outerShdw>
                </a:effectLst>
              </a:rPr>
              <a:t>jurídicas</a:t>
            </a:r>
            <a:endParaRPr lang="en-US"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26E26349-783B-4A23-8C1C-B648ECA6E863}"/>
              </a:ext>
            </a:extLst>
          </p:cNvPr>
          <p:cNvSpPr>
            <a:spLocks noGrp="1"/>
          </p:cNvSpPr>
          <p:nvPr>
            <p:ph idx="1"/>
          </p:nvPr>
        </p:nvSpPr>
        <p:spPr>
          <a:xfrm>
            <a:off x="1097280" y="2405381"/>
            <a:ext cx="4879452" cy="3760891"/>
          </a:xfrm>
        </p:spPr>
        <p:txBody>
          <a:bodyPr>
            <a:normAutofit/>
          </a:bodyPr>
          <a:lstStyle/>
          <a:p>
            <a:pPr algn="just"/>
            <a:r>
              <a:rPr lang="es-ES" sz="2800" dirty="0"/>
              <a:t>Dado un hecho y efecto jurídico, cada uno tiene posición subjetiva o situaciones jurídicas, los hechos pueden producir situaciones que cambien lo que es llamado transformación jurídica. </a:t>
            </a:r>
            <a:endParaRPr lang="en-US" sz="2800" dirty="0"/>
          </a:p>
        </p:txBody>
      </p:sp>
      <p:pic>
        <p:nvPicPr>
          <p:cNvPr id="4" name="Imagen 3">
            <a:extLst>
              <a:ext uri="{FF2B5EF4-FFF2-40B4-BE49-F238E27FC236}">
                <a16:creationId xmlns:a16="http://schemas.microsoft.com/office/drawing/2014/main" id="{25EE040D-260E-4DB7-B790-A9651D23FE95}"/>
              </a:ext>
            </a:extLst>
          </p:cNvPr>
          <p:cNvPicPr>
            <a:picLocks noChangeAspect="1"/>
          </p:cNvPicPr>
          <p:nvPr/>
        </p:nvPicPr>
        <p:blipFill>
          <a:blip r:embed="rId2"/>
          <a:stretch>
            <a:fillRect/>
          </a:stretch>
        </p:blipFill>
        <p:spPr>
          <a:xfrm>
            <a:off x="6405545" y="2405381"/>
            <a:ext cx="4689175" cy="3349411"/>
          </a:xfrm>
          <a:prstGeom prst="rect">
            <a:avLst/>
          </a:prstGeom>
        </p:spPr>
      </p:pic>
    </p:spTree>
    <p:extLst>
      <p:ext uri="{BB962C8B-B14F-4D97-AF65-F5344CB8AC3E}">
        <p14:creationId xmlns:p14="http://schemas.microsoft.com/office/powerpoint/2010/main" val="812736951"/>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1A7CFBFC-69C2-4B9F-9093-B26560C95516}"/>
              </a:ext>
            </a:extLst>
          </p:cNvPr>
          <p:cNvGraphicFramePr>
            <a:graphicFrameLocks noGrp="1"/>
          </p:cNvGraphicFramePr>
          <p:nvPr>
            <p:ph idx="1"/>
            <p:extLst>
              <p:ext uri="{D42A27DB-BD31-4B8C-83A1-F6EECF244321}">
                <p14:modId xmlns:p14="http://schemas.microsoft.com/office/powerpoint/2010/main" val="2505664558"/>
              </p:ext>
            </p:extLst>
          </p:nvPr>
        </p:nvGraphicFramePr>
        <p:xfrm>
          <a:off x="844964" y="0"/>
          <a:ext cx="10058400" cy="61357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84175072"/>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E9208A7B-5876-433E-824E-BF794D1D4DC6}"/>
              </a:ext>
            </a:extLst>
          </p:cNvPr>
          <p:cNvGraphicFramePr>
            <a:graphicFrameLocks noGrp="1"/>
          </p:cNvGraphicFramePr>
          <p:nvPr>
            <p:ph idx="1"/>
            <p:extLst>
              <p:ext uri="{D42A27DB-BD31-4B8C-83A1-F6EECF244321}">
                <p14:modId xmlns:p14="http://schemas.microsoft.com/office/powerpoint/2010/main" val="3265338269"/>
              </p:ext>
            </p:extLst>
          </p:nvPr>
        </p:nvGraphicFramePr>
        <p:xfrm>
          <a:off x="1176269" y="0"/>
          <a:ext cx="10058400" cy="59061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12472156"/>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62DA3A0B-96F0-4B6F-B543-C3A97D3AC336}"/>
              </a:ext>
            </a:extLst>
          </p:cNvPr>
          <p:cNvGraphicFramePr>
            <a:graphicFrameLocks noGrp="1"/>
          </p:cNvGraphicFramePr>
          <p:nvPr>
            <p:ph idx="1"/>
            <p:extLst>
              <p:ext uri="{D42A27DB-BD31-4B8C-83A1-F6EECF244321}">
                <p14:modId xmlns:p14="http://schemas.microsoft.com/office/powerpoint/2010/main" val="3476747747"/>
              </p:ext>
            </p:extLst>
          </p:nvPr>
        </p:nvGraphicFramePr>
        <p:xfrm>
          <a:off x="1163016" y="119269"/>
          <a:ext cx="10058400" cy="53786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74679076"/>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DBEE0B-6D9A-4C57-B3E8-F7C5E8C15912}"/>
              </a:ext>
            </a:extLst>
          </p:cNvPr>
          <p:cNvSpPr>
            <a:spLocks noGrp="1"/>
          </p:cNvSpPr>
          <p:nvPr>
            <p:ph type="title"/>
          </p:nvPr>
        </p:nvSpPr>
        <p:spPr>
          <a:xfrm>
            <a:off x="1097280" y="988908"/>
            <a:ext cx="10058400" cy="7484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6"/>
          </a:lnRef>
          <a:fillRef idx="3">
            <a:schemeClr val="accent6"/>
          </a:fillRef>
          <a:effectRef idx="3">
            <a:schemeClr val="accent6"/>
          </a:effectRef>
          <a:fontRef idx="minor">
            <a:schemeClr val="lt1"/>
          </a:fontRef>
        </p:style>
        <p:txBody>
          <a:bodyPr>
            <a:normAutofit fontScale="90000"/>
          </a:bodyPr>
          <a:lstStyle/>
          <a:p>
            <a:pPr algn="ctr"/>
            <a:r>
              <a:rPr lang="es-ES" u="sng" dirty="0">
                <a:effectLst>
                  <a:outerShdw blurRad="38100" dist="38100" dir="2700000" algn="tl">
                    <a:srgbClr val="000000">
                      <a:alpha val="43137"/>
                    </a:srgbClr>
                  </a:outerShdw>
                </a:effectLst>
              </a:rPr>
              <a:t>Existencia y Capacidad de las Personas </a:t>
            </a:r>
            <a:endParaRPr lang="en-US" u="sng"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45AE8384-B9A9-4E44-A97C-12C2452A76B1}"/>
              </a:ext>
            </a:extLst>
          </p:cNvPr>
          <p:cNvSpPr>
            <a:spLocks noGrp="1"/>
          </p:cNvSpPr>
          <p:nvPr>
            <p:ph idx="1"/>
          </p:nvPr>
        </p:nvSpPr>
        <p:spPr>
          <a:xfrm>
            <a:off x="1216548" y="2108201"/>
            <a:ext cx="4452732" cy="3760891"/>
          </a:xfrm>
        </p:spPr>
        <p:txBody>
          <a:bodyPr/>
          <a:lstStyle/>
          <a:p>
            <a:pPr algn="just"/>
            <a:r>
              <a:rPr lang="es-ES" dirty="0"/>
              <a:t>Cuando se habla de sujeto en el derecho se hace referencia a la persona. </a:t>
            </a:r>
          </a:p>
          <a:p>
            <a:pPr algn="just"/>
            <a:r>
              <a:rPr lang="es-ES" dirty="0"/>
              <a:t>Desde la época romana se ha realizado la distinción entre la persona y cosas. </a:t>
            </a:r>
          </a:p>
          <a:p>
            <a:pPr algn="just"/>
            <a:r>
              <a:rPr lang="es-ES" dirty="0"/>
              <a:t>El tratadista Alberto Brenes</a:t>
            </a:r>
            <a:r>
              <a:rPr lang="en-US" dirty="0"/>
              <a:t> </a:t>
            </a:r>
            <a:r>
              <a:rPr lang="es-ES" dirty="0"/>
              <a:t>Córdoba manifiesta que la persona es el sujeto de derecho, quiere decir que en ella residen potencialmente los derechos en sí, en cuanto a la facultad de ejercitarlos. </a:t>
            </a:r>
            <a:endParaRPr lang="en-US" dirty="0"/>
          </a:p>
        </p:txBody>
      </p:sp>
      <p:pic>
        <p:nvPicPr>
          <p:cNvPr id="1026" name="Picture 2" descr="Importancia de las Personas">
            <a:extLst>
              <a:ext uri="{FF2B5EF4-FFF2-40B4-BE49-F238E27FC236}">
                <a16:creationId xmlns:a16="http://schemas.microsoft.com/office/drawing/2014/main" id="{FA86C268-4013-47C6-8FAC-788FA852D1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1778" y="2468880"/>
            <a:ext cx="3611455" cy="30365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2190074"/>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88E0A7-27A6-4796-B40A-E13F68734C77}"/>
              </a:ext>
            </a:extLst>
          </p:cNvPr>
          <p:cNvSpPr>
            <a:spLocks noGrp="1"/>
          </p:cNvSpPr>
          <p:nvPr>
            <p:ph type="title"/>
          </p:nvPr>
        </p:nvSpPr>
        <p:spPr>
          <a:xfrm>
            <a:off x="1097280" y="988908"/>
            <a:ext cx="10058400" cy="7484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2"/>
          </a:lnRef>
          <a:fillRef idx="3">
            <a:schemeClr val="accent2"/>
          </a:fillRef>
          <a:effectRef idx="3">
            <a:schemeClr val="accent2"/>
          </a:effectRef>
          <a:fontRef idx="minor">
            <a:schemeClr val="lt1"/>
          </a:fontRef>
        </p:style>
        <p:txBody>
          <a:bodyPr>
            <a:normAutofit fontScale="90000"/>
          </a:bodyPr>
          <a:lstStyle/>
          <a:p>
            <a:pPr algn="ctr"/>
            <a:r>
              <a:rPr lang="en-US" u="sng" dirty="0" err="1">
                <a:effectLst>
                  <a:outerShdw blurRad="38100" dist="38100" dir="2700000" algn="tl">
                    <a:srgbClr val="000000">
                      <a:alpha val="43137"/>
                    </a:srgbClr>
                  </a:outerShdw>
                </a:effectLst>
              </a:rPr>
              <a:t>Artículo</a:t>
            </a:r>
            <a:r>
              <a:rPr lang="en-US" u="sng" dirty="0">
                <a:effectLst>
                  <a:outerShdw blurRad="38100" dist="38100" dir="2700000" algn="tl">
                    <a:srgbClr val="000000">
                      <a:alpha val="43137"/>
                    </a:srgbClr>
                  </a:outerShdw>
                </a:effectLst>
              </a:rPr>
              <a:t> 31 cc.</a:t>
            </a:r>
          </a:p>
        </p:txBody>
      </p:sp>
      <p:sp>
        <p:nvSpPr>
          <p:cNvPr id="3" name="Marcador de contenido 2">
            <a:extLst>
              <a:ext uri="{FF2B5EF4-FFF2-40B4-BE49-F238E27FC236}">
                <a16:creationId xmlns:a16="http://schemas.microsoft.com/office/drawing/2014/main" id="{4BA7311C-8C69-4F9D-9160-8692F0490E79}"/>
              </a:ext>
            </a:extLst>
          </p:cNvPr>
          <p:cNvSpPr>
            <a:spLocks noGrp="1"/>
          </p:cNvSpPr>
          <p:nvPr>
            <p:ph idx="1"/>
          </p:nvPr>
        </p:nvSpPr>
        <p:spPr>
          <a:xfrm>
            <a:off x="1216548" y="2108201"/>
            <a:ext cx="6693012" cy="3760891"/>
          </a:xfrm>
        </p:spPr>
        <p:txBody>
          <a:bodyPr>
            <a:normAutofit/>
          </a:bodyPr>
          <a:lstStyle/>
          <a:p>
            <a:pPr algn="just"/>
            <a:r>
              <a:rPr lang="es-ES" sz="2800" dirty="0"/>
              <a:t>La existencia de la persona física principia al nacer viva y se reputa nacida para todo lo que la favorezca desde 300 días antes de su nacimiento. </a:t>
            </a:r>
          </a:p>
          <a:p>
            <a:pPr algn="just"/>
            <a:r>
              <a:rPr lang="es-ES" sz="2800" dirty="0"/>
              <a:t>La representación legal del ser en gestación corresponde a quien la ejercería como si hubiera nacido y en caso de imposibilidad o incapacidad suya, a un representante legal. </a:t>
            </a:r>
            <a:endParaRPr lang="en-US" sz="2800" dirty="0"/>
          </a:p>
        </p:txBody>
      </p:sp>
      <p:pic>
        <p:nvPicPr>
          <p:cNvPr id="4" name="Imagen 3">
            <a:extLst>
              <a:ext uri="{FF2B5EF4-FFF2-40B4-BE49-F238E27FC236}">
                <a16:creationId xmlns:a16="http://schemas.microsoft.com/office/drawing/2014/main" id="{5DF6DA66-C26B-4780-9119-7DBDDA76EB20}"/>
              </a:ext>
            </a:extLst>
          </p:cNvPr>
          <p:cNvPicPr>
            <a:picLocks noChangeAspect="1"/>
          </p:cNvPicPr>
          <p:nvPr/>
        </p:nvPicPr>
        <p:blipFill>
          <a:blip r:embed="rId2"/>
          <a:stretch>
            <a:fillRect/>
          </a:stretch>
        </p:blipFill>
        <p:spPr>
          <a:xfrm>
            <a:off x="8298181" y="2537036"/>
            <a:ext cx="3680460" cy="2903220"/>
          </a:xfrm>
          <a:prstGeom prst="rect">
            <a:avLst/>
          </a:prstGeom>
        </p:spPr>
      </p:pic>
    </p:spTree>
    <p:extLst>
      <p:ext uri="{BB962C8B-B14F-4D97-AF65-F5344CB8AC3E}">
        <p14:creationId xmlns:p14="http://schemas.microsoft.com/office/powerpoint/2010/main" val="1778246180"/>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8E5856-BABC-4E63-836E-C7158C677450}"/>
              </a:ext>
            </a:extLst>
          </p:cNvPr>
          <p:cNvSpPr>
            <a:spLocks noGrp="1"/>
          </p:cNvSpPr>
          <p:nvPr>
            <p:ph type="title"/>
          </p:nvPr>
        </p:nvSpPr>
        <p:spPr>
          <a:xfrm>
            <a:off x="1097280" y="988908"/>
            <a:ext cx="10058400" cy="7484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5"/>
          </a:lnRef>
          <a:fillRef idx="3">
            <a:schemeClr val="accent5"/>
          </a:fillRef>
          <a:effectRef idx="3">
            <a:schemeClr val="accent5"/>
          </a:effectRef>
          <a:fontRef idx="minor">
            <a:schemeClr val="lt1"/>
          </a:fontRef>
        </p:style>
        <p:txBody>
          <a:bodyPr>
            <a:normAutofit fontScale="90000"/>
          </a:bodyPr>
          <a:lstStyle/>
          <a:p>
            <a:pPr algn="ctr"/>
            <a:r>
              <a:rPr lang="en-US" u="sng" dirty="0" err="1">
                <a:effectLst>
                  <a:outerShdw blurRad="38100" dist="38100" dir="2700000" algn="tl">
                    <a:srgbClr val="000000">
                      <a:alpha val="43137"/>
                    </a:srgbClr>
                  </a:outerShdw>
                </a:effectLst>
              </a:rPr>
              <a:t>Artículo</a:t>
            </a:r>
            <a:r>
              <a:rPr lang="en-US" u="sng" dirty="0">
                <a:effectLst>
                  <a:outerShdw blurRad="38100" dist="38100" dir="2700000" algn="tl">
                    <a:srgbClr val="000000">
                      <a:alpha val="43137"/>
                    </a:srgbClr>
                  </a:outerShdw>
                </a:effectLst>
              </a:rPr>
              <a:t> 32cc.</a:t>
            </a:r>
          </a:p>
        </p:txBody>
      </p:sp>
      <p:sp>
        <p:nvSpPr>
          <p:cNvPr id="3" name="Marcador de contenido 2">
            <a:extLst>
              <a:ext uri="{FF2B5EF4-FFF2-40B4-BE49-F238E27FC236}">
                <a16:creationId xmlns:a16="http://schemas.microsoft.com/office/drawing/2014/main" id="{CDFC2D68-C252-419B-9C18-C3F4C71E8697}"/>
              </a:ext>
            </a:extLst>
          </p:cNvPr>
          <p:cNvSpPr>
            <a:spLocks noGrp="1"/>
          </p:cNvSpPr>
          <p:nvPr>
            <p:ph idx="1"/>
          </p:nvPr>
        </p:nvSpPr>
        <p:spPr>
          <a:xfrm>
            <a:off x="1097280" y="2856653"/>
            <a:ext cx="5572872" cy="2349499"/>
          </a:xfrm>
        </p:spPr>
        <p:txBody>
          <a:bodyPr>
            <a:normAutofit/>
          </a:bodyPr>
          <a:lstStyle/>
          <a:p>
            <a:pPr algn="just"/>
            <a:r>
              <a:rPr lang="es-ES" sz="3200" dirty="0"/>
              <a:t>Si dos o más nacen de un mismo parto, se considerarán iguales en los derechos que dependen de la edad.</a:t>
            </a:r>
            <a:endParaRPr lang="en-US" sz="3200" dirty="0"/>
          </a:p>
        </p:txBody>
      </p:sp>
      <p:pic>
        <p:nvPicPr>
          <p:cNvPr id="4" name="Imagen 3">
            <a:extLst>
              <a:ext uri="{FF2B5EF4-FFF2-40B4-BE49-F238E27FC236}">
                <a16:creationId xmlns:a16="http://schemas.microsoft.com/office/drawing/2014/main" id="{EABF263E-D2F0-4E88-A0D1-DBBB0A380B9F}"/>
              </a:ext>
            </a:extLst>
          </p:cNvPr>
          <p:cNvPicPr>
            <a:picLocks noChangeAspect="1"/>
          </p:cNvPicPr>
          <p:nvPr/>
        </p:nvPicPr>
        <p:blipFill>
          <a:blip r:embed="rId2"/>
          <a:stretch>
            <a:fillRect/>
          </a:stretch>
        </p:blipFill>
        <p:spPr>
          <a:xfrm>
            <a:off x="7429500" y="2789065"/>
            <a:ext cx="3665220" cy="2439037"/>
          </a:xfrm>
          <a:prstGeom prst="rect">
            <a:avLst/>
          </a:prstGeom>
        </p:spPr>
      </p:pic>
    </p:spTree>
    <p:extLst>
      <p:ext uri="{BB962C8B-B14F-4D97-AF65-F5344CB8AC3E}">
        <p14:creationId xmlns:p14="http://schemas.microsoft.com/office/powerpoint/2010/main" val="2701381638"/>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79D570-5002-4EF7-9FA6-AD7E0783D0B2}"/>
              </a:ext>
            </a:extLst>
          </p:cNvPr>
          <p:cNvSpPr>
            <a:spLocks noGrp="1"/>
          </p:cNvSpPr>
          <p:nvPr>
            <p:ph type="title"/>
          </p:nvPr>
        </p:nvSpPr>
        <p:spPr>
          <a:xfrm>
            <a:off x="1097280" y="988908"/>
            <a:ext cx="10058400" cy="7484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3"/>
          </a:lnRef>
          <a:fillRef idx="3">
            <a:schemeClr val="accent3"/>
          </a:fillRef>
          <a:effectRef idx="3">
            <a:schemeClr val="accent3"/>
          </a:effectRef>
          <a:fontRef idx="minor">
            <a:schemeClr val="lt1"/>
          </a:fontRef>
        </p:style>
        <p:txBody>
          <a:bodyPr>
            <a:normAutofit fontScale="90000"/>
          </a:bodyPr>
          <a:lstStyle/>
          <a:p>
            <a:pPr algn="ctr"/>
            <a:r>
              <a:rPr lang="en-US" u="sng" dirty="0" err="1">
                <a:effectLst>
                  <a:outerShdw blurRad="38100" dist="38100" dir="2700000" algn="tl">
                    <a:srgbClr val="000000">
                      <a:alpha val="43137"/>
                    </a:srgbClr>
                  </a:outerShdw>
                </a:effectLst>
              </a:rPr>
              <a:t>Artículo</a:t>
            </a:r>
            <a:r>
              <a:rPr lang="en-US" u="sng" dirty="0">
                <a:effectLst>
                  <a:outerShdw blurRad="38100" dist="38100" dir="2700000" algn="tl">
                    <a:srgbClr val="000000">
                      <a:alpha val="43137"/>
                    </a:srgbClr>
                  </a:outerShdw>
                </a:effectLst>
              </a:rPr>
              <a:t> 33cc.</a:t>
            </a:r>
          </a:p>
        </p:txBody>
      </p:sp>
      <p:sp>
        <p:nvSpPr>
          <p:cNvPr id="3" name="Marcador de contenido 2">
            <a:extLst>
              <a:ext uri="{FF2B5EF4-FFF2-40B4-BE49-F238E27FC236}">
                <a16:creationId xmlns:a16="http://schemas.microsoft.com/office/drawing/2014/main" id="{548B1F32-BB9E-484D-BBA1-A3EADA693379}"/>
              </a:ext>
            </a:extLst>
          </p:cNvPr>
          <p:cNvSpPr>
            <a:spLocks noGrp="1"/>
          </p:cNvSpPr>
          <p:nvPr>
            <p:ph idx="1"/>
          </p:nvPr>
        </p:nvSpPr>
        <p:spPr>
          <a:xfrm>
            <a:off x="5976732" y="2856653"/>
            <a:ext cx="5178948" cy="2760979"/>
          </a:xfrm>
        </p:spPr>
        <p:txBody>
          <a:bodyPr>
            <a:normAutofit/>
          </a:bodyPr>
          <a:lstStyle/>
          <a:p>
            <a:pPr algn="just"/>
            <a:r>
              <a:rPr lang="es-ES" sz="3200" dirty="0"/>
              <a:t>La existencia de las personas jurídicas proviene de la ley o del convenio conforme a la ley. El Estado es de pleno derecho persona jurídica.</a:t>
            </a:r>
            <a:endParaRPr lang="en-US" sz="3200" dirty="0"/>
          </a:p>
        </p:txBody>
      </p:sp>
      <p:pic>
        <p:nvPicPr>
          <p:cNvPr id="4" name="Imagen 3">
            <a:extLst>
              <a:ext uri="{FF2B5EF4-FFF2-40B4-BE49-F238E27FC236}">
                <a16:creationId xmlns:a16="http://schemas.microsoft.com/office/drawing/2014/main" id="{4CEE196C-ACB5-45E5-9D07-C490275EB824}"/>
              </a:ext>
            </a:extLst>
          </p:cNvPr>
          <p:cNvPicPr>
            <a:picLocks noChangeAspect="1"/>
          </p:cNvPicPr>
          <p:nvPr/>
        </p:nvPicPr>
        <p:blipFill>
          <a:blip r:embed="rId2"/>
          <a:stretch>
            <a:fillRect/>
          </a:stretch>
        </p:blipFill>
        <p:spPr>
          <a:xfrm>
            <a:off x="808672" y="2557462"/>
            <a:ext cx="4598616" cy="3060170"/>
          </a:xfrm>
          <a:prstGeom prst="rect">
            <a:avLst/>
          </a:prstGeom>
        </p:spPr>
      </p:pic>
    </p:spTree>
    <p:extLst>
      <p:ext uri="{BB962C8B-B14F-4D97-AF65-F5344CB8AC3E}">
        <p14:creationId xmlns:p14="http://schemas.microsoft.com/office/powerpoint/2010/main" val="1916558012"/>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79DDE4A-1024-4DF4-B86F-D745B429B2C3}"/>
              </a:ext>
            </a:extLst>
          </p:cNvPr>
          <p:cNvSpPr>
            <a:spLocks noGrp="1"/>
          </p:cNvSpPr>
          <p:nvPr>
            <p:ph type="title"/>
          </p:nvPr>
        </p:nvSpPr>
        <p:spPr>
          <a:xfrm>
            <a:off x="1028700" y="960120"/>
            <a:ext cx="10126980" cy="77724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4"/>
          </a:lnRef>
          <a:fillRef idx="3">
            <a:schemeClr val="accent4"/>
          </a:fillRef>
          <a:effectRef idx="3">
            <a:schemeClr val="accent4"/>
          </a:effectRef>
          <a:fontRef idx="minor">
            <a:schemeClr val="lt1"/>
          </a:fontRef>
        </p:style>
        <p:txBody>
          <a:bodyPr/>
          <a:lstStyle/>
          <a:p>
            <a:pPr algn="ctr"/>
            <a:r>
              <a:rPr lang="en-US" u="sng" dirty="0" err="1">
                <a:effectLst>
                  <a:outerShdw blurRad="38100" dist="38100" dir="2700000" algn="tl">
                    <a:srgbClr val="000000">
                      <a:alpha val="43137"/>
                    </a:srgbClr>
                  </a:outerShdw>
                </a:effectLst>
              </a:rPr>
              <a:t>Artículo</a:t>
            </a:r>
            <a:r>
              <a:rPr lang="en-US" u="sng" dirty="0">
                <a:effectLst>
                  <a:outerShdw blurRad="38100" dist="38100" dir="2700000" algn="tl">
                    <a:srgbClr val="000000">
                      <a:alpha val="43137"/>
                    </a:srgbClr>
                  </a:outerShdw>
                </a:effectLst>
              </a:rPr>
              <a:t> 34cc.</a:t>
            </a:r>
          </a:p>
        </p:txBody>
      </p:sp>
      <p:sp>
        <p:nvSpPr>
          <p:cNvPr id="3" name="Marcador de contenido 2">
            <a:extLst>
              <a:ext uri="{FF2B5EF4-FFF2-40B4-BE49-F238E27FC236}">
                <a16:creationId xmlns:a16="http://schemas.microsoft.com/office/drawing/2014/main" id="{758B2593-B4B0-4B53-8F2F-D1A6DBF4A5A7}"/>
              </a:ext>
            </a:extLst>
          </p:cNvPr>
          <p:cNvSpPr>
            <a:spLocks noGrp="1"/>
          </p:cNvSpPr>
          <p:nvPr>
            <p:ph idx="1"/>
          </p:nvPr>
        </p:nvSpPr>
        <p:spPr>
          <a:xfrm>
            <a:off x="3601776" y="2496821"/>
            <a:ext cx="4988448" cy="3149599"/>
          </a:xfrm>
        </p:spPr>
        <p:txBody>
          <a:bodyPr>
            <a:normAutofit/>
          </a:bodyPr>
          <a:lstStyle/>
          <a:p>
            <a:pPr algn="just"/>
            <a:r>
              <a:rPr lang="es-ES" sz="3200" dirty="0"/>
              <a:t>La entidad jurídica de la persona física termina con la muerte de ésta; y la de las personas jurídicas cuando dejan de existir conforme a la ley. </a:t>
            </a:r>
            <a:endParaRPr lang="en-US" sz="3200" dirty="0"/>
          </a:p>
        </p:txBody>
      </p:sp>
      <p:pic>
        <p:nvPicPr>
          <p:cNvPr id="4" name="Imagen 3">
            <a:extLst>
              <a:ext uri="{FF2B5EF4-FFF2-40B4-BE49-F238E27FC236}">
                <a16:creationId xmlns:a16="http://schemas.microsoft.com/office/drawing/2014/main" id="{B81B0AC2-9605-44AE-A49C-FE578B0F7563}"/>
              </a:ext>
            </a:extLst>
          </p:cNvPr>
          <p:cNvPicPr>
            <a:picLocks noChangeAspect="1"/>
          </p:cNvPicPr>
          <p:nvPr/>
        </p:nvPicPr>
        <p:blipFill>
          <a:blip r:embed="rId2"/>
          <a:stretch>
            <a:fillRect/>
          </a:stretch>
        </p:blipFill>
        <p:spPr>
          <a:xfrm>
            <a:off x="283845" y="3031490"/>
            <a:ext cx="3028950" cy="2080260"/>
          </a:xfrm>
          <a:prstGeom prst="rect">
            <a:avLst/>
          </a:prstGeom>
        </p:spPr>
      </p:pic>
      <p:pic>
        <p:nvPicPr>
          <p:cNvPr id="5" name="Imagen 4">
            <a:extLst>
              <a:ext uri="{FF2B5EF4-FFF2-40B4-BE49-F238E27FC236}">
                <a16:creationId xmlns:a16="http://schemas.microsoft.com/office/drawing/2014/main" id="{C6ED1048-8FBB-4E08-99F6-1848D7CA7EA3}"/>
              </a:ext>
            </a:extLst>
          </p:cNvPr>
          <p:cNvPicPr>
            <a:picLocks noChangeAspect="1"/>
          </p:cNvPicPr>
          <p:nvPr/>
        </p:nvPicPr>
        <p:blipFill>
          <a:blip r:embed="rId3"/>
          <a:stretch>
            <a:fillRect/>
          </a:stretch>
        </p:blipFill>
        <p:spPr>
          <a:xfrm>
            <a:off x="9166861" y="2736850"/>
            <a:ext cx="2378392" cy="2669540"/>
          </a:xfrm>
          <a:prstGeom prst="rect">
            <a:avLst/>
          </a:prstGeom>
        </p:spPr>
      </p:pic>
    </p:spTree>
    <p:extLst>
      <p:ext uri="{BB962C8B-B14F-4D97-AF65-F5344CB8AC3E}">
        <p14:creationId xmlns:p14="http://schemas.microsoft.com/office/powerpoint/2010/main" val="3260859626"/>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60D5A78-9450-45D4-9D6C-D685923A08AF}"/>
              </a:ext>
            </a:extLst>
          </p:cNvPr>
          <p:cNvSpPr>
            <a:spLocks noGrp="1"/>
          </p:cNvSpPr>
          <p:nvPr>
            <p:ph type="title"/>
          </p:nvPr>
        </p:nvSpPr>
        <p:spPr>
          <a:xfrm>
            <a:off x="1097280" y="988908"/>
            <a:ext cx="10058400" cy="7484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6"/>
          </a:lnRef>
          <a:fillRef idx="3">
            <a:schemeClr val="accent6"/>
          </a:fillRef>
          <a:effectRef idx="3">
            <a:schemeClr val="accent6"/>
          </a:effectRef>
          <a:fontRef idx="minor">
            <a:schemeClr val="lt1"/>
          </a:fontRef>
        </p:style>
        <p:txBody>
          <a:bodyPr>
            <a:normAutofit fontScale="90000"/>
          </a:bodyPr>
          <a:lstStyle/>
          <a:p>
            <a:pPr algn="ctr"/>
            <a:r>
              <a:rPr lang="en-US" u="sng">
                <a:effectLst>
                  <a:outerShdw blurRad="38100" dist="38100" dir="2700000" algn="tl">
                    <a:srgbClr val="000000">
                      <a:alpha val="43137"/>
                    </a:srgbClr>
                  </a:outerShdw>
                </a:effectLst>
              </a:rPr>
              <a:t>Artículo 35cc.</a:t>
            </a:r>
            <a:endParaRPr lang="en-US" u="sng"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771A0DCA-4EE2-4BFC-A550-082A41A82FCE}"/>
              </a:ext>
            </a:extLst>
          </p:cNvPr>
          <p:cNvSpPr>
            <a:spLocks noGrp="1"/>
          </p:cNvSpPr>
          <p:nvPr>
            <p:ph idx="1"/>
          </p:nvPr>
        </p:nvSpPr>
        <p:spPr>
          <a:xfrm>
            <a:off x="1216548" y="2108201"/>
            <a:ext cx="6258672" cy="3760891"/>
          </a:xfrm>
        </p:spPr>
        <p:txBody>
          <a:bodyPr>
            <a:normAutofit/>
          </a:bodyPr>
          <a:lstStyle/>
          <a:p>
            <a:pPr algn="just"/>
            <a:r>
              <a:rPr lang="es-ES" sz="3200"/>
              <a:t>Si por haber perecido dos o más personas en un mismo acontecimiento, o por cualquier otra causa no fuere posible saber el orden en que han muerto, se presumirá que esas personas han fallecido en un mismo momento. </a:t>
            </a:r>
            <a:endParaRPr lang="en-US" sz="3200" dirty="0"/>
          </a:p>
        </p:txBody>
      </p:sp>
      <p:pic>
        <p:nvPicPr>
          <p:cNvPr id="4" name="Imagen 3">
            <a:extLst>
              <a:ext uri="{FF2B5EF4-FFF2-40B4-BE49-F238E27FC236}">
                <a16:creationId xmlns:a16="http://schemas.microsoft.com/office/drawing/2014/main" id="{4D6A6709-45C2-45A5-8B64-F7BDFD82F3F6}"/>
              </a:ext>
            </a:extLst>
          </p:cNvPr>
          <p:cNvPicPr>
            <a:picLocks noChangeAspect="1"/>
          </p:cNvPicPr>
          <p:nvPr/>
        </p:nvPicPr>
        <p:blipFill>
          <a:blip r:embed="rId2"/>
          <a:stretch>
            <a:fillRect/>
          </a:stretch>
        </p:blipFill>
        <p:spPr>
          <a:xfrm>
            <a:off x="7848841" y="2940049"/>
            <a:ext cx="3744989" cy="2097194"/>
          </a:xfrm>
          <a:prstGeom prst="rect">
            <a:avLst/>
          </a:prstGeom>
        </p:spPr>
      </p:pic>
    </p:spTree>
    <p:extLst>
      <p:ext uri="{BB962C8B-B14F-4D97-AF65-F5344CB8AC3E}">
        <p14:creationId xmlns:p14="http://schemas.microsoft.com/office/powerpoint/2010/main" val="2927398400"/>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1269CCEB-25A3-4071-B19B-CB834388716C}"/>
              </a:ext>
            </a:extLst>
          </p:cNvPr>
          <p:cNvSpPr>
            <a:spLocks noGrp="1"/>
          </p:cNvSpPr>
          <p:nvPr>
            <p:ph idx="1"/>
          </p:nvPr>
        </p:nvSpPr>
        <p:spPr>
          <a:xfrm>
            <a:off x="6551874" y="3862251"/>
            <a:ext cx="4325508" cy="1577340"/>
          </a:xfrm>
        </p:spPr>
        <p:txBody>
          <a:bodyPr/>
          <a:lstStyle/>
          <a:p>
            <a:pPr marL="0" indent="0" algn="just">
              <a:buNone/>
            </a:pPr>
            <a:r>
              <a:rPr lang="es-ES" b="1" u="sng" dirty="0">
                <a:solidFill>
                  <a:srgbClr val="FF0000"/>
                </a:solidFill>
                <a:effectLst>
                  <a:outerShdw blurRad="38100" dist="38100" dir="2700000" algn="tl">
                    <a:srgbClr val="000000">
                      <a:alpha val="43137"/>
                    </a:srgbClr>
                  </a:outerShdw>
                </a:effectLst>
              </a:rPr>
              <a:t>Supuesto de hecho:</a:t>
            </a:r>
            <a:r>
              <a:rPr lang="es-ES" b="1" dirty="0">
                <a:solidFill>
                  <a:srgbClr val="FF0000"/>
                </a:solidFill>
                <a:effectLst>
                  <a:outerShdw blurRad="38100" dist="38100" dir="2700000" algn="tl">
                    <a:srgbClr val="000000">
                      <a:alpha val="43137"/>
                    </a:srgbClr>
                  </a:outerShdw>
                </a:effectLst>
              </a:rPr>
              <a:t> </a:t>
            </a:r>
            <a:r>
              <a:rPr lang="es-ES" dirty="0"/>
              <a:t>Figura jurídica primaria. Debe estar siempre presente. </a:t>
            </a:r>
          </a:p>
          <a:p>
            <a:pPr marL="0" indent="0" algn="just">
              <a:buNone/>
            </a:pPr>
            <a:r>
              <a:rPr lang="es-ES" b="1" u="sng" dirty="0">
                <a:solidFill>
                  <a:srgbClr val="FF0000"/>
                </a:solidFill>
                <a:effectLst>
                  <a:outerShdw blurRad="38100" dist="38100" dir="2700000" algn="tl">
                    <a:srgbClr val="000000">
                      <a:alpha val="43137"/>
                    </a:srgbClr>
                  </a:outerShdw>
                </a:effectLst>
              </a:rPr>
              <a:t>Efecto Jurídico:</a:t>
            </a:r>
            <a:r>
              <a:rPr lang="es-ES" b="1" dirty="0">
                <a:solidFill>
                  <a:srgbClr val="FF0000"/>
                </a:solidFill>
                <a:effectLst>
                  <a:outerShdw blurRad="38100" dist="38100" dir="2700000" algn="tl">
                    <a:srgbClr val="000000">
                      <a:alpha val="43137"/>
                    </a:srgbClr>
                  </a:outerShdw>
                </a:effectLst>
              </a:rPr>
              <a:t> </a:t>
            </a:r>
            <a:r>
              <a:rPr lang="es-ES" dirty="0"/>
              <a:t>Figura jurídica secundaria. Solo es posible. </a:t>
            </a:r>
          </a:p>
          <a:p>
            <a:endParaRPr lang="en-US" dirty="0"/>
          </a:p>
        </p:txBody>
      </p:sp>
      <p:pic>
        <p:nvPicPr>
          <p:cNvPr id="4" name="Imagen 3">
            <a:extLst>
              <a:ext uri="{FF2B5EF4-FFF2-40B4-BE49-F238E27FC236}">
                <a16:creationId xmlns:a16="http://schemas.microsoft.com/office/drawing/2014/main" id="{19092450-1BD7-4798-8FD4-82CFBFA6FED7}"/>
              </a:ext>
            </a:extLst>
          </p:cNvPr>
          <p:cNvPicPr>
            <a:picLocks noChangeAspect="1"/>
          </p:cNvPicPr>
          <p:nvPr/>
        </p:nvPicPr>
        <p:blipFill>
          <a:blip r:embed="rId2"/>
          <a:stretch>
            <a:fillRect/>
          </a:stretch>
        </p:blipFill>
        <p:spPr>
          <a:xfrm>
            <a:off x="1310640" y="3112769"/>
            <a:ext cx="4785360" cy="3076303"/>
          </a:xfrm>
          <a:prstGeom prst="rect">
            <a:avLst/>
          </a:prstGeom>
        </p:spPr>
      </p:pic>
      <p:pic>
        <p:nvPicPr>
          <p:cNvPr id="5" name="Imagen 4">
            <a:extLst>
              <a:ext uri="{FF2B5EF4-FFF2-40B4-BE49-F238E27FC236}">
                <a16:creationId xmlns:a16="http://schemas.microsoft.com/office/drawing/2014/main" id="{77735749-78D8-48AC-94D1-3320B1FE4745}"/>
              </a:ext>
            </a:extLst>
          </p:cNvPr>
          <p:cNvPicPr>
            <a:picLocks noChangeAspect="1"/>
          </p:cNvPicPr>
          <p:nvPr/>
        </p:nvPicPr>
        <p:blipFill>
          <a:blip r:embed="rId3"/>
          <a:stretch>
            <a:fillRect/>
          </a:stretch>
        </p:blipFill>
        <p:spPr>
          <a:xfrm>
            <a:off x="6321948" y="617220"/>
            <a:ext cx="4785360" cy="2495550"/>
          </a:xfrm>
          <a:prstGeom prst="rect">
            <a:avLst/>
          </a:prstGeom>
        </p:spPr>
      </p:pic>
      <p:sp>
        <p:nvSpPr>
          <p:cNvPr id="6" name="Rectángulo 5">
            <a:extLst>
              <a:ext uri="{FF2B5EF4-FFF2-40B4-BE49-F238E27FC236}">
                <a16:creationId xmlns:a16="http://schemas.microsoft.com/office/drawing/2014/main" id="{91D7453C-BC3C-4986-8C74-896AC77242A6}"/>
              </a:ext>
            </a:extLst>
          </p:cNvPr>
          <p:cNvSpPr/>
          <p:nvPr/>
        </p:nvSpPr>
        <p:spPr>
          <a:xfrm>
            <a:off x="2026920" y="1264830"/>
            <a:ext cx="3352800" cy="1200329"/>
          </a:xfrm>
          <a:prstGeom prst="rect">
            <a:avLst/>
          </a:prstGeom>
        </p:spPr>
        <p:txBody>
          <a:bodyPr wrap="square">
            <a:spAutoFit/>
          </a:bodyPr>
          <a:lstStyle/>
          <a:p>
            <a:pPr algn="just"/>
            <a:r>
              <a:rPr lang="es-ES" dirty="0"/>
              <a:t>Tanto el sujeto como el objeto funcionan como punto de enlace entre el supuesto de hecho y el efecto jurídico </a:t>
            </a:r>
          </a:p>
        </p:txBody>
      </p:sp>
    </p:spTree>
    <p:extLst>
      <p:ext uri="{BB962C8B-B14F-4D97-AF65-F5344CB8AC3E}">
        <p14:creationId xmlns:p14="http://schemas.microsoft.com/office/powerpoint/2010/main" val="85417000"/>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25E1A1D-BFB2-4971-BEF0-0184D99C543C}"/>
              </a:ext>
            </a:extLst>
          </p:cNvPr>
          <p:cNvSpPr>
            <a:spLocks noGrp="1"/>
          </p:cNvSpPr>
          <p:nvPr>
            <p:ph type="title"/>
          </p:nvPr>
        </p:nvSpPr>
        <p:spPr>
          <a:xfrm>
            <a:off x="1097280" y="988908"/>
            <a:ext cx="10058400" cy="7484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dk1"/>
          </a:lnRef>
          <a:fillRef idx="3">
            <a:schemeClr val="dk1"/>
          </a:fillRef>
          <a:effectRef idx="3">
            <a:schemeClr val="dk1"/>
          </a:effectRef>
          <a:fontRef idx="minor">
            <a:schemeClr val="lt1"/>
          </a:fontRef>
        </p:style>
        <p:txBody>
          <a:bodyPr>
            <a:normAutofit fontScale="90000"/>
          </a:bodyPr>
          <a:lstStyle/>
          <a:p>
            <a:pPr algn="ctr"/>
            <a:r>
              <a:rPr lang="en-US" u="sng" dirty="0">
                <a:effectLst>
                  <a:outerShdw blurRad="38100" dist="38100" dir="2700000" algn="tl">
                    <a:srgbClr val="000000">
                      <a:alpha val="43137"/>
                    </a:srgbClr>
                  </a:outerShdw>
                </a:effectLst>
              </a:rPr>
              <a:t>Persona </a:t>
            </a:r>
            <a:r>
              <a:rPr lang="en-US" u="sng" dirty="0" err="1">
                <a:effectLst>
                  <a:outerShdw blurRad="38100" dist="38100" dir="2700000" algn="tl">
                    <a:srgbClr val="000000">
                      <a:alpha val="43137"/>
                    </a:srgbClr>
                  </a:outerShdw>
                </a:effectLst>
              </a:rPr>
              <a:t>Física</a:t>
            </a:r>
            <a:r>
              <a:rPr lang="en-US" u="sng" dirty="0">
                <a:effectLst>
                  <a:outerShdw blurRad="38100" dist="38100" dir="2700000" algn="tl">
                    <a:srgbClr val="000000">
                      <a:alpha val="43137"/>
                    </a:srgbClr>
                  </a:outerShdw>
                </a:effectLst>
              </a:rPr>
              <a:t>: </a:t>
            </a:r>
          </a:p>
        </p:txBody>
      </p:sp>
      <p:sp>
        <p:nvSpPr>
          <p:cNvPr id="3" name="Marcador de contenido 2">
            <a:extLst>
              <a:ext uri="{FF2B5EF4-FFF2-40B4-BE49-F238E27FC236}">
                <a16:creationId xmlns:a16="http://schemas.microsoft.com/office/drawing/2014/main" id="{F6D2276E-F210-416C-BBFE-0C2790200131}"/>
              </a:ext>
            </a:extLst>
          </p:cNvPr>
          <p:cNvSpPr>
            <a:spLocks noGrp="1"/>
          </p:cNvSpPr>
          <p:nvPr>
            <p:ph idx="1"/>
          </p:nvPr>
        </p:nvSpPr>
        <p:spPr>
          <a:xfrm>
            <a:off x="1097280" y="5171443"/>
            <a:ext cx="10058400" cy="748453"/>
          </a:xfrm>
        </p:spPr>
        <p:txBody>
          <a:bodyPr/>
          <a:lstStyle/>
          <a:p>
            <a:pPr algn="just"/>
            <a:r>
              <a:rPr lang="es-ES" dirty="0"/>
              <a:t>Es el resultado de un substrato material que es el organismo humano, resulta del reconocimiento formal con el que se le atribuye la cualidad de persona en sentido jurídico. </a:t>
            </a:r>
            <a:endParaRPr lang="en-US" dirty="0"/>
          </a:p>
        </p:txBody>
      </p:sp>
      <p:pic>
        <p:nvPicPr>
          <p:cNvPr id="4" name="Imagen 3">
            <a:extLst>
              <a:ext uri="{FF2B5EF4-FFF2-40B4-BE49-F238E27FC236}">
                <a16:creationId xmlns:a16="http://schemas.microsoft.com/office/drawing/2014/main" id="{D7E4A3EC-1730-4D3F-95B9-19F3F51E30C7}"/>
              </a:ext>
            </a:extLst>
          </p:cNvPr>
          <p:cNvPicPr>
            <a:picLocks noChangeAspect="1"/>
          </p:cNvPicPr>
          <p:nvPr/>
        </p:nvPicPr>
        <p:blipFill>
          <a:blip r:embed="rId2"/>
          <a:stretch>
            <a:fillRect/>
          </a:stretch>
        </p:blipFill>
        <p:spPr>
          <a:xfrm>
            <a:off x="4351020" y="2048511"/>
            <a:ext cx="3489960" cy="2857500"/>
          </a:xfrm>
          <a:prstGeom prst="rect">
            <a:avLst/>
          </a:prstGeom>
        </p:spPr>
      </p:pic>
    </p:spTree>
    <p:extLst>
      <p:ext uri="{BB962C8B-B14F-4D97-AF65-F5344CB8AC3E}">
        <p14:creationId xmlns:p14="http://schemas.microsoft.com/office/powerpoint/2010/main" val="3435954271"/>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F98FB0-88C4-4FE2-B1A0-8A33FB659E91}"/>
              </a:ext>
            </a:extLst>
          </p:cNvPr>
          <p:cNvSpPr>
            <a:spLocks noGrp="1"/>
          </p:cNvSpPr>
          <p:nvPr>
            <p:ph type="title"/>
          </p:nvPr>
        </p:nvSpPr>
        <p:spPr>
          <a:xfrm>
            <a:off x="4984722" y="548355"/>
            <a:ext cx="6054846" cy="634336"/>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1"/>
          </a:lnRef>
          <a:fillRef idx="3">
            <a:schemeClr val="accent1"/>
          </a:fillRef>
          <a:effectRef idx="3">
            <a:schemeClr val="accent1"/>
          </a:effectRef>
          <a:fontRef idx="minor">
            <a:schemeClr val="lt1"/>
          </a:fontRef>
        </p:style>
        <p:txBody>
          <a:bodyPr anchor="ctr">
            <a:normAutofit/>
          </a:bodyPr>
          <a:lstStyle/>
          <a:p>
            <a:r>
              <a:rPr lang="en-US" u="sng" dirty="0">
                <a:effectLst>
                  <a:outerShdw blurRad="38100" dist="38100" dir="2700000" algn="tl">
                    <a:srgbClr val="000000">
                      <a:alpha val="43137"/>
                    </a:srgbClr>
                  </a:outerShdw>
                </a:effectLst>
              </a:rPr>
              <a:t>Persona </a:t>
            </a:r>
            <a:r>
              <a:rPr lang="en-US" u="sng" dirty="0" err="1">
                <a:effectLst>
                  <a:outerShdw blurRad="38100" dist="38100" dir="2700000" algn="tl">
                    <a:srgbClr val="000000">
                      <a:alpha val="43137"/>
                    </a:srgbClr>
                  </a:outerShdw>
                </a:effectLst>
              </a:rPr>
              <a:t>jurídica</a:t>
            </a:r>
            <a:r>
              <a:rPr lang="en-US" u="sng" dirty="0">
                <a:effectLst>
                  <a:outerShdw blurRad="38100" dist="38100" dir="2700000" algn="tl">
                    <a:srgbClr val="000000">
                      <a:alpha val="43137"/>
                    </a:srgbClr>
                  </a:outerShdw>
                </a:effectLst>
              </a:rPr>
              <a:t>: </a:t>
            </a:r>
            <a:endParaRPr lang="en-US" u="sng">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BC36C3C2-8573-4651-A5DA-69D83166DE2E}"/>
              </a:ext>
            </a:extLst>
          </p:cNvPr>
          <p:cNvSpPr>
            <a:spLocks noGrp="1"/>
          </p:cNvSpPr>
          <p:nvPr>
            <p:ph idx="1"/>
          </p:nvPr>
        </p:nvSpPr>
        <p:spPr>
          <a:xfrm>
            <a:off x="5170708" y="1968960"/>
            <a:ext cx="6072099" cy="3755104"/>
          </a:xfrm>
        </p:spPr>
        <p:txBody>
          <a:bodyPr anchor="t">
            <a:normAutofit/>
          </a:bodyPr>
          <a:lstStyle/>
          <a:p>
            <a:pPr algn="just">
              <a:lnSpc>
                <a:spcPct val="90000"/>
              </a:lnSpc>
            </a:pPr>
            <a:r>
              <a:rPr lang="es-ES" sz="2200" dirty="0"/>
              <a:t>Resultado de un sustrato material, puede ser un conjunto de personas organizados bajo las condiciones de ley. </a:t>
            </a:r>
          </a:p>
          <a:p>
            <a:pPr algn="just">
              <a:lnSpc>
                <a:spcPct val="90000"/>
              </a:lnSpc>
            </a:pPr>
            <a:r>
              <a:rPr lang="es-ES" sz="2200" b="1" u="sng" dirty="0">
                <a:effectLst>
                  <a:outerShdw blurRad="38100" dist="38100" dir="2700000" algn="tl">
                    <a:srgbClr val="000000">
                      <a:alpha val="43137"/>
                    </a:srgbClr>
                  </a:outerShdw>
                </a:effectLst>
              </a:rPr>
              <a:t>Teoría de la ficción: </a:t>
            </a:r>
            <a:r>
              <a:rPr lang="es-ES" sz="2200" dirty="0"/>
              <a:t>Considera que las personas jurídicas son una ficción del derecho, y la persona verdaderamente como tal es la persona física. </a:t>
            </a:r>
          </a:p>
          <a:p>
            <a:pPr algn="just">
              <a:lnSpc>
                <a:spcPct val="90000"/>
              </a:lnSpc>
            </a:pPr>
            <a:r>
              <a:rPr lang="es-ES" sz="2200" dirty="0"/>
              <a:t>La teoría es errónea porque el fundamento de las personas físicas y jurídicas es único y ambos consisten en la coexistencia de los elementos formales y materiales. </a:t>
            </a:r>
            <a:endParaRPr lang="en-US" sz="2200" dirty="0"/>
          </a:p>
        </p:txBody>
      </p:sp>
      <p:pic>
        <p:nvPicPr>
          <p:cNvPr id="4" name="Imagen 3">
            <a:extLst>
              <a:ext uri="{FF2B5EF4-FFF2-40B4-BE49-F238E27FC236}">
                <a16:creationId xmlns:a16="http://schemas.microsoft.com/office/drawing/2014/main" id="{8991C338-2D4F-42F2-BDD4-8C5347E5C567}"/>
              </a:ext>
            </a:extLst>
          </p:cNvPr>
          <p:cNvPicPr>
            <a:picLocks noChangeAspect="1"/>
          </p:cNvPicPr>
          <p:nvPr/>
        </p:nvPicPr>
        <p:blipFill>
          <a:blip r:embed="rId2"/>
          <a:stretch>
            <a:fillRect/>
          </a:stretch>
        </p:blipFill>
        <p:spPr>
          <a:xfrm>
            <a:off x="0" y="2103398"/>
            <a:ext cx="4654296" cy="3486229"/>
          </a:xfrm>
          <a:prstGeom prst="rect">
            <a:avLst/>
          </a:prstGeom>
          <a:noFill/>
        </p:spPr>
      </p:pic>
    </p:spTree>
    <p:extLst>
      <p:ext uri="{BB962C8B-B14F-4D97-AF65-F5344CB8AC3E}">
        <p14:creationId xmlns:p14="http://schemas.microsoft.com/office/powerpoint/2010/main" val="2165367420"/>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Un grupo de personas frente a una mesa con un traje de color negro&#10;&#10;Descripción generada automáticamente">
            <a:extLst>
              <a:ext uri="{FF2B5EF4-FFF2-40B4-BE49-F238E27FC236}">
                <a16:creationId xmlns:a16="http://schemas.microsoft.com/office/drawing/2014/main" id="{C4562248-2DA5-4407-9608-5F6B243B6E80}"/>
              </a:ext>
            </a:extLst>
          </p:cNvPr>
          <p:cNvPicPr>
            <a:picLocks noChangeAspect="1"/>
          </p:cNvPicPr>
          <p:nvPr/>
        </p:nvPicPr>
        <p:blipFill rotWithShape="1">
          <a:blip r:embed="rId2"/>
          <a:srcRect r="29341" b="2"/>
          <a:stretch/>
        </p:blipFill>
        <p:spPr>
          <a:xfrm>
            <a:off x="6096000" y="1438958"/>
            <a:ext cx="4671060" cy="3980084"/>
          </a:xfrm>
          <a:prstGeom prst="rect">
            <a:avLst/>
          </a:prstGeom>
          <a:noFill/>
        </p:spPr>
      </p:pic>
      <p:sp>
        <p:nvSpPr>
          <p:cNvPr id="3" name="Marcador de contenido 2">
            <a:extLst>
              <a:ext uri="{FF2B5EF4-FFF2-40B4-BE49-F238E27FC236}">
                <a16:creationId xmlns:a16="http://schemas.microsoft.com/office/drawing/2014/main" id="{965A281B-6B2B-4FE1-95D6-C59574516F0D}"/>
              </a:ext>
            </a:extLst>
          </p:cNvPr>
          <p:cNvSpPr>
            <a:spLocks noGrp="1"/>
          </p:cNvSpPr>
          <p:nvPr>
            <p:ph type="title"/>
          </p:nvPr>
        </p:nvSpPr>
        <p:spPr>
          <a:xfrm>
            <a:off x="1019175" y="2045145"/>
            <a:ext cx="3314700" cy="2093975"/>
          </a:xfrm>
        </p:spPr>
        <p:txBody>
          <a:bodyPr anchor="ctr">
            <a:normAutofit/>
          </a:bodyPr>
          <a:lstStyle/>
          <a:p>
            <a:pPr algn="just"/>
            <a:r>
              <a:rPr lang="es-ES" sz="1400" b="1" u="sng" dirty="0">
                <a:effectLst>
                  <a:outerShdw blurRad="38100" dist="38100" dir="2700000" algn="tl">
                    <a:srgbClr val="000000">
                      <a:alpha val="43137"/>
                    </a:srgbClr>
                  </a:outerShdw>
                </a:effectLst>
              </a:rPr>
              <a:t>Teoría de la representación necesaria: </a:t>
            </a:r>
            <a:r>
              <a:rPr lang="es-ES" sz="1400" dirty="0"/>
              <a:t>Se refiere a la necesidad de atribuirles una representación legal a las personas jurídicas, siendo que no poseen capacidad de actuar propia. La persona designada debe actuar a nombre y por cuenta ajena, por lo que los efectos jurídicos recaen sobre al persona jurídica. Son actos realizados por el representante y los efectos jurídicos recaerán sobre la persona jurídica. </a:t>
            </a:r>
            <a:endParaRPr lang="en-US" sz="1400" dirty="0"/>
          </a:p>
        </p:txBody>
      </p:sp>
    </p:spTree>
    <p:extLst>
      <p:ext uri="{BB962C8B-B14F-4D97-AF65-F5344CB8AC3E}">
        <p14:creationId xmlns:p14="http://schemas.microsoft.com/office/powerpoint/2010/main" val="621596914"/>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13FB431-56BD-4BDB-899E-ABD9481ABA1A}"/>
              </a:ext>
            </a:extLst>
          </p:cNvPr>
          <p:cNvSpPr>
            <a:spLocks noGrp="1"/>
          </p:cNvSpPr>
          <p:nvPr>
            <p:ph idx="1"/>
          </p:nvPr>
        </p:nvSpPr>
        <p:spPr>
          <a:xfrm>
            <a:off x="5367132" y="2641183"/>
            <a:ext cx="5788548" cy="1983739"/>
          </a:xfrm>
        </p:spPr>
        <p:txBody>
          <a:bodyPr/>
          <a:lstStyle/>
          <a:p>
            <a:pPr algn="just"/>
            <a:r>
              <a:rPr lang="es-ES" b="1" u="sng" dirty="0">
                <a:solidFill>
                  <a:srgbClr val="002060"/>
                </a:solidFill>
                <a:effectLst>
                  <a:outerShdw blurRad="38100" dist="38100" dir="2700000" algn="tl">
                    <a:srgbClr val="000000">
                      <a:alpha val="43137"/>
                    </a:srgbClr>
                  </a:outerShdw>
                </a:effectLst>
              </a:rPr>
              <a:t>Teoría del órgano: </a:t>
            </a:r>
            <a:r>
              <a:rPr lang="es-ES" dirty="0"/>
              <a:t>Viene a subsanar los errores de la teoría anterior, la cual supone la existencia de un sujeto un sujeto único, la persona jurídica. Para esta teoría los actos son realizados por la personas jurídica y sus efectos recaen sobre ella. </a:t>
            </a:r>
            <a:endParaRPr lang="en-US" dirty="0"/>
          </a:p>
        </p:txBody>
      </p:sp>
      <p:pic>
        <p:nvPicPr>
          <p:cNvPr id="4" name="Imagen 3">
            <a:extLst>
              <a:ext uri="{FF2B5EF4-FFF2-40B4-BE49-F238E27FC236}">
                <a16:creationId xmlns:a16="http://schemas.microsoft.com/office/drawing/2014/main" id="{34369D70-B960-42CD-8652-10C1B512C70B}"/>
              </a:ext>
            </a:extLst>
          </p:cNvPr>
          <p:cNvPicPr>
            <a:picLocks noChangeAspect="1"/>
          </p:cNvPicPr>
          <p:nvPr/>
        </p:nvPicPr>
        <p:blipFill>
          <a:blip r:embed="rId2"/>
          <a:stretch>
            <a:fillRect/>
          </a:stretch>
        </p:blipFill>
        <p:spPr>
          <a:xfrm>
            <a:off x="1036320" y="2019191"/>
            <a:ext cx="3764334" cy="2819617"/>
          </a:xfrm>
          <a:prstGeom prst="rect">
            <a:avLst/>
          </a:prstGeom>
        </p:spPr>
      </p:pic>
    </p:spTree>
    <p:extLst>
      <p:ext uri="{BB962C8B-B14F-4D97-AF65-F5344CB8AC3E}">
        <p14:creationId xmlns:p14="http://schemas.microsoft.com/office/powerpoint/2010/main" val="3630075582"/>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6F6223D-1D05-4A64-AE68-051CC6A6EA9C}"/>
              </a:ext>
            </a:extLst>
          </p:cNvPr>
          <p:cNvSpPr>
            <a:spLocks noGrp="1"/>
          </p:cNvSpPr>
          <p:nvPr>
            <p:ph idx="1"/>
          </p:nvPr>
        </p:nvSpPr>
        <p:spPr>
          <a:xfrm>
            <a:off x="1193688" y="685800"/>
            <a:ext cx="5664312" cy="5486400"/>
          </a:xfrm>
        </p:spPr>
        <p:txBody>
          <a:bodyPr>
            <a:normAutofit fontScale="85000" lnSpcReduction="10000"/>
          </a:bodyPr>
          <a:lstStyle/>
          <a:p>
            <a:pPr algn="just"/>
            <a:r>
              <a:rPr lang="es-ES" sz="2400" dirty="0"/>
              <a:t>La posibilidad de que las personas jurídicas puedan ser titulares de figuras jurídicas primarias se realiza mediante una especial forma de imputación, distinta de la que opera en la representación. La imputación es el instrumento técnico de que se vale el Derecho para realizar la inserción de las personas jurídicas a los procesos activos de la vida jurídica. </a:t>
            </a:r>
          </a:p>
          <a:p>
            <a:pPr algn="just"/>
            <a:r>
              <a:rPr lang="es-ES" sz="2400" dirty="0"/>
              <a:t>La imputación jurídica que opera respecto de las personas jurídicas es un concepto incompatible con el de capacidad de actuar; la capacidad de actuar siempre mantiene importancia, pero en este caso la tiene en relación con el sujeto que asume la función de órgano: Para que pueda producirse la imputación jurídica es requisito necesario la capacidad de actuar de la persona física que actúa como órgano. </a:t>
            </a:r>
          </a:p>
          <a:p>
            <a:pPr algn="just"/>
            <a:r>
              <a:rPr lang="es-ES" sz="2400" dirty="0"/>
              <a:t>Las personas jurídicas no tienen capacidad de actuar, sino que tienen capacidad de imputación de supuestos jurídicos. </a:t>
            </a:r>
            <a:endParaRPr lang="en-US" sz="2400" dirty="0"/>
          </a:p>
        </p:txBody>
      </p:sp>
      <p:pic>
        <p:nvPicPr>
          <p:cNvPr id="4" name="Imagen 3">
            <a:extLst>
              <a:ext uri="{FF2B5EF4-FFF2-40B4-BE49-F238E27FC236}">
                <a16:creationId xmlns:a16="http://schemas.microsoft.com/office/drawing/2014/main" id="{45D87796-F46E-4661-8DF5-170EB767C067}"/>
              </a:ext>
            </a:extLst>
          </p:cNvPr>
          <p:cNvPicPr>
            <a:picLocks noChangeAspect="1"/>
          </p:cNvPicPr>
          <p:nvPr/>
        </p:nvPicPr>
        <p:blipFill>
          <a:blip r:embed="rId2"/>
          <a:stretch>
            <a:fillRect/>
          </a:stretch>
        </p:blipFill>
        <p:spPr>
          <a:xfrm>
            <a:off x="7109460" y="1210207"/>
            <a:ext cx="4650105" cy="4437586"/>
          </a:xfrm>
          <a:prstGeom prst="rect">
            <a:avLst/>
          </a:prstGeom>
        </p:spPr>
      </p:pic>
    </p:spTree>
    <p:extLst>
      <p:ext uri="{BB962C8B-B14F-4D97-AF65-F5344CB8AC3E}">
        <p14:creationId xmlns:p14="http://schemas.microsoft.com/office/powerpoint/2010/main" val="13465493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06D9B24-9D8B-4569-9DD7-CDD52EA93CB7}"/>
              </a:ext>
            </a:extLst>
          </p:cNvPr>
          <p:cNvSpPr>
            <a:spLocks noGrp="1"/>
          </p:cNvSpPr>
          <p:nvPr>
            <p:ph idx="1"/>
          </p:nvPr>
        </p:nvSpPr>
        <p:spPr>
          <a:xfrm>
            <a:off x="4005468" y="2369978"/>
            <a:ext cx="7561692" cy="3103879"/>
          </a:xfrm>
        </p:spPr>
        <p:txBody>
          <a:bodyPr>
            <a:normAutofit/>
          </a:bodyPr>
          <a:lstStyle/>
          <a:p>
            <a:pPr algn="just"/>
            <a:r>
              <a:rPr lang="es-ES" dirty="0"/>
              <a:t>Frente a los </a:t>
            </a:r>
            <a:r>
              <a:rPr lang="es-ES" b="1" u="sng" dirty="0">
                <a:effectLst>
                  <a:outerShdw blurRad="38100" dist="38100" dir="2700000" algn="tl">
                    <a:srgbClr val="000000">
                      <a:alpha val="43137"/>
                    </a:srgbClr>
                  </a:outerShdw>
                </a:effectLst>
              </a:rPr>
              <a:t>hechos jurídicos</a:t>
            </a:r>
            <a:r>
              <a:rPr lang="es-ES" dirty="0"/>
              <a:t>, la posición del sujeto es de doble naturaleza: </a:t>
            </a:r>
          </a:p>
          <a:p>
            <a:pPr marL="0" indent="0" algn="just">
              <a:buNone/>
            </a:pPr>
            <a:endParaRPr lang="es-ES" dirty="0"/>
          </a:p>
          <a:p>
            <a:pPr algn="just"/>
            <a:r>
              <a:rPr lang="es-ES" b="1" u="sng" dirty="0">
                <a:solidFill>
                  <a:schemeClr val="accent5">
                    <a:lumMod val="75000"/>
                  </a:schemeClr>
                </a:solidFill>
                <a:effectLst>
                  <a:outerShdw blurRad="38100" dist="38100" dir="2700000" algn="tl">
                    <a:srgbClr val="000000">
                      <a:alpha val="43137"/>
                    </a:srgbClr>
                  </a:outerShdw>
                </a:effectLst>
              </a:rPr>
              <a:t>Activa:</a:t>
            </a:r>
            <a:r>
              <a:rPr lang="es-ES" dirty="0"/>
              <a:t> Puede cooperar en el proceso de producción de los fenómenos jurídicos temporales. </a:t>
            </a:r>
            <a:endParaRPr lang="en-US" dirty="0"/>
          </a:p>
          <a:p>
            <a:pPr algn="just"/>
            <a:r>
              <a:rPr lang="es-ES" b="1" u="sng" dirty="0">
                <a:solidFill>
                  <a:schemeClr val="accent5">
                    <a:lumMod val="75000"/>
                  </a:schemeClr>
                </a:solidFill>
                <a:effectLst>
                  <a:outerShdw blurRad="38100" dist="38100" dir="2700000" algn="tl">
                    <a:srgbClr val="000000">
                      <a:alpha val="43137"/>
                    </a:srgbClr>
                  </a:outerShdw>
                </a:effectLst>
              </a:rPr>
              <a:t>Pasiva:</a:t>
            </a:r>
            <a:r>
              <a:rPr lang="es-ES" dirty="0"/>
              <a:t> Pueden ser atribuidas por el derecho, convirtiéndose en la investidura del sujeto como presupuesto subjetivo. </a:t>
            </a:r>
          </a:p>
          <a:p>
            <a:pPr algn="just"/>
            <a:endParaRPr lang="en-US" dirty="0"/>
          </a:p>
        </p:txBody>
      </p:sp>
      <p:pic>
        <p:nvPicPr>
          <p:cNvPr id="4" name="Imagen 3">
            <a:extLst>
              <a:ext uri="{FF2B5EF4-FFF2-40B4-BE49-F238E27FC236}">
                <a16:creationId xmlns:a16="http://schemas.microsoft.com/office/drawing/2014/main" id="{1455B933-E305-4A04-8F67-CE36145BBCCB}"/>
              </a:ext>
            </a:extLst>
          </p:cNvPr>
          <p:cNvPicPr>
            <a:picLocks noChangeAspect="1"/>
          </p:cNvPicPr>
          <p:nvPr/>
        </p:nvPicPr>
        <p:blipFill>
          <a:blip r:embed="rId2"/>
          <a:stretch>
            <a:fillRect/>
          </a:stretch>
        </p:blipFill>
        <p:spPr>
          <a:xfrm>
            <a:off x="624840" y="2243137"/>
            <a:ext cx="2747963" cy="3357563"/>
          </a:xfrm>
          <a:prstGeom prst="rect">
            <a:avLst/>
          </a:prstGeom>
        </p:spPr>
      </p:pic>
    </p:spTree>
    <p:extLst>
      <p:ext uri="{BB962C8B-B14F-4D97-AF65-F5344CB8AC3E}">
        <p14:creationId xmlns:p14="http://schemas.microsoft.com/office/powerpoint/2010/main" val="1014972477"/>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32350E4-0919-46E0-89E2-514A944572E3}"/>
              </a:ext>
            </a:extLst>
          </p:cNvPr>
          <p:cNvSpPr>
            <a:spLocks noGrp="1"/>
          </p:cNvSpPr>
          <p:nvPr>
            <p:ph idx="1"/>
          </p:nvPr>
        </p:nvSpPr>
        <p:spPr>
          <a:xfrm>
            <a:off x="1239408" y="4005581"/>
            <a:ext cx="10058400" cy="2463799"/>
          </a:xfrm>
        </p:spPr>
        <p:txBody>
          <a:bodyPr/>
          <a:lstStyle/>
          <a:p>
            <a:pPr algn="just"/>
            <a:r>
              <a:rPr lang="es-ES" dirty="0"/>
              <a:t>La posición del sujeto en los mencionados hechos jurídicos siempre debe entenderse activa, pues aun y cuando se comporta de forma receptiva, su imputación siempre se encuentra ligada a su capacidad de actuar. </a:t>
            </a:r>
          </a:p>
          <a:p>
            <a:pPr algn="just"/>
            <a:r>
              <a:rPr lang="es-ES" dirty="0"/>
              <a:t>Frente a los efectos jurídicos (figuras jurídicas secundarias), el sujeto siempre tiene una posición pasiva, en el tanto lo que se va a reflejar va a ser su capacidad jurídica. </a:t>
            </a:r>
          </a:p>
          <a:p>
            <a:pPr algn="just"/>
            <a:r>
              <a:rPr lang="es-ES" dirty="0"/>
              <a:t>El sujeto es el punto de conexión necesario entre causa y efecto. </a:t>
            </a:r>
            <a:endParaRPr lang="en-US" dirty="0"/>
          </a:p>
          <a:p>
            <a:endParaRPr lang="en-US" dirty="0"/>
          </a:p>
        </p:txBody>
      </p:sp>
      <p:pic>
        <p:nvPicPr>
          <p:cNvPr id="4" name="Imagen 3">
            <a:extLst>
              <a:ext uri="{FF2B5EF4-FFF2-40B4-BE49-F238E27FC236}">
                <a16:creationId xmlns:a16="http://schemas.microsoft.com/office/drawing/2014/main" id="{14278E64-43DF-4403-94C3-754F939CCAC9}"/>
              </a:ext>
            </a:extLst>
          </p:cNvPr>
          <p:cNvPicPr>
            <a:picLocks noChangeAspect="1"/>
          </p:cNvPicPr>
          <p:nvPr/>
        </p:nvPicPr>
        <p:blipFill>
          <a:blip r:embed="rId2"/>
          <a:stretch>
            <a:fillRect/>
          </a:stretch>
        </p:blipFill>
        <p:spPr>
          <a:xfrm>
            <a:off x="3271515" y="674689"/>
            <a:ext cx="5648969" cy="2754311"/>
          </a:xfrm>
          <a:prstGeom prst="rect">
            <a:avLst/>
          </a:prstGeom>
        </p:spPr>
      </p:pic>
    </p:spTree>
    <p:extLst>
      <p:ext uri="{BB962C8B-B14F-4D97-AF65-F5344CB8AC3E}">
        <p14:creationId xmlns:p14="http://schemas.microsoft.com/office/powerpoint/2010/main" val="578763970"/>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B5CE41-F206-4128-BF11-C51435F83310}"/>
              </a:ext>
            </a:extLst>
          </p:cNvPr>
          <p:cNvSpPr>
            <a:spLocks noGrp="1"/>
          </p:cNvSpPr>
          <p:nvPr>
            <p:ph type="title"/>
          </p:nvPr>
        </p:nvSpPr>
        <p:spPr>
          <a:xfrm>
            <a:off x="1097280" y="988908"/>
            <a:ext cx="10058400" cy="7484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4"/>
          </a:lnRef>
          <a:fillRef idx="3">
            <a:schemeClr val="accent4"/>
          </a:fillRef>
          <a:effectRef idx="3">
            <a:schemeClr val="accent4"/>
          </a:effectRef>
          <a:fontRef idx="minor">
            <a:schemeClr val="lt1"/>
          </a:fontRef>
        </p:style>
        <p:txBody>
          <a:bodyPr>
            <a:normAutofit fontScale="90000"/>
          </a:bodyPr>
          <a:lstStyle/>
          <a:p>
            <a:pPr algn="ctr"/>
            <a:r>
              <a:rPr lang="en-US" b="0"/>
              <a:t>Capacidad </a:t>
            </a:r>
            <a:endParaRPr lang="en-US" dirty="0"/>
          </a:p>
        </p:txBody>
      </p:sp>
      <p:sp>
        <p:nvSpPr>
          <p:cNvPr id="3" name="Marcador de contenido 2">
            <a:extLst>
              <a:ext uri="{FF2B5EF4-FFF2-40B4-BE49-F238E27FC236}">
                <a16:creationId xmlns:a16="http://schemas.microsoft.com/office/drawing/2014/main" id="{4799520A-7F76-43E7-84D8-C6275C347666}"/>
              </a:ext>
            </a:extLst>
          </p:cNvPr>
          <p:cNvSpPr>
            <a:spLocks noGrp="1"/>
          </p:cNvSpPr>
          <p:nvPr>
            <p:ph idx="1"/>
          </p:nvPr>
        </p:nvSpPr>
        <p:spPr>
          <a:xfrm>
            <a:off x="1216548" y="2108201"/>
            <a:ext cx="5069952" cy="3760891"/>
          </a:xfrm>
        </p:spPr>
        <p:txBody>
          <a:bodyPr/>
          <a:lstStyle/>
          <a:p>
            <a:pPr algn="just"/>
            <a:r>
              <a:rPr lang="es-ES"/>
              <a:t>La capacidad se puede ver limitada en personas físicas por su estado civil, edad o capacidad legal o física. </a:t>
            </a:r>
          </a:p>
          <a:p>
            <a:pPr marL="0" indent="0" algn="just">
              <a:buNone/>
            </a:pPr>
            <a:endParaRPr lang="es-ES"/>
          </a:p>
          <a:p>
            <a:pPr algn="just"/>
            <a:r>
              <a:rPr lang="en-US"/>
              <a:t>La incapacidad puede ser: </a:t>
            </a:r>
          </a:p>
          <a:p>
            <a:pPr algn="just"/>
            <a:endParaRPr lang="en-US"/>
          </a:p>
          <a:p>
            <a:pPr lvl="1" algn="just">
              <a:buFont typeface="Wingdings" panose="05000000000000000000" pitchFamily="2" charset="2"/>
              <a:buChar char="v"/>
            </a:pPr>
            <a:r>
              <a:rPr lang="en-US"/>
              <a:t>Permanente. </a:t>
            </a:r>
          </a:p>
          <a:p>
            <a:pPr lvl="1" algn="just">
              <a:buFont typeface="Wingdings" panose="05000000000000000000" pitchFamily="2" charset="2"/>
              <a:buChar char="v"/>
            </a:pPr>
            <a:r>
              <a:rPr lang="en-US"/>
              <a:t>Transitoria. </a:t>
            </a:r>
          </a:p>
          <a:p>
            <a:endParaRPr lang="en-US" dirty="0"/>
          </a:p>
        </p:txBody>
      </p:sp>
      <p:pic>
        <p:nvPicPr>
          <p:cNvPr id="4" name="Imagen 3">
            <a:extLst>
              <a:ext uri="{FF2B5EF4-FFF2-40B4-BE49-F238E27FC236}">
                <a16:creationId xmlns:a16="http://schemas.microsoft.com/office/drawing/2014/main" id="{D11759D5-D18D-4528-91E9-339C0658432D}"/>
              </a:ext>
            </a:extLst>
          </p:cNvPr>
          <p:cNvPicPr>
            <a:picLocks noChangeAspect="1"/>
          </p:cNvPicPr>
          <p:nvPr/>
        </p:nvPicPr>
        <p:blipFill>
          <a:blip r:embed="rId2"/>
          <a:stretch>
            <a:fillRect/>
          </a:stretch>
        </p:blipFill>
        <p:spPr>
          <a:xfrm>
            <a:off x="7178041" y="2682241"/>
            <a:ext cx="3441382" cy="3441382"/>
          </a:xfrm>
          <a:prstGeom prst="rect">
            <a:avLst/>
          </a:prstGeom>
        </p:spPr>
      </p:pic>
    </p:spTree>
    <p:extLst>
      <p:ext uri="{BB962C8B-B14F-4D97-AF65-F5344CB8AC3E}">
        <p14:creationId xmlns:p14="http://schemas.microsoft.com/office/powerpoint/2010/main" val="1218960151"/>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8AC56E5-189A-4B5A-9F78-0AFC7D8692DC}"/>
              </a:ext>
            </a:extLst>
          </p:cNvPr>
          <p:cNvSpPr>
            <a:spLocks noGrp="1"/>
          </p:cNvSpPr>
          <p:nvPr>
            <p:ph idx="1"/>
          </p:nvPr>
        </p:nvSpPr>
        <p:spPr>
          <a:xfrm>
            <a:off x="6108588" y="2357973"/>
            <a:ext cx="5047092" cy="3401059"/>
          </a:xfrm>
        </p:spPr>
        <p:txBody>
          <a:bodyPr/>
          <a:lstStyle/>
          <a:p>
            <a:pPr algn="just"/>
            <a:r>
              <a:rPr lang="es-ES" dirty="0"/>
              <a:t>En ordenamiento costarricense realiza una división respecto a la edad como límite para actuar: </a:t>
            </a:r>
          </a:p>
          <a:p>
            <a:pPr algn="just"/>
            <a:r>
              <a:rPr lang="es-ES" dirty="0"/>
              <a:t>a. El menor de 15 años es persona absolutamente incapaz. </a:t>
            </a:r>
          </a:p>
          <a:p>
            <a:pPr algn="just"/>
            <a:r>
              <a:rPr lang="es-ES" dirty="0"/>
              <a:t>b. De los 15 a 18 años se tiene una nulidad relativa, y se confiere el plazo de 4 años para solicitar la caducidad de los actos de menores entre 15 y 18 años. </a:t>
            </a:r>
          </a:p>
          <a:p>
            <a:endParaRPr lang="en-US" dirty="0"/>
          </a:p>
        </p:txBody>
      </p:sp>
      <p:pic>
        <p:nvPicPr>
          <p:cNvPr id="4" name="Imagen 3">
            <a:extLst>
              <a:ext uri="{FF2B5EF4-FFF2-40B4-BE49-F238E27FC236}">
                <a16:creationId xmlns:a16="http://schemas.microsoft.com/office/drawing/2014/main" id="{158961BA-F6BD-41FF-8B77-2AD7C4688DC2}"/>
              </a:ext>
            </a:extLst>
          </p:cNvPr>
          <p:cNvPicPr>
            <a:picLocks noChangeAspect="1"/>
          </p:cNvPicPr>
          <p:nvPr/>
        </p:nvPicPr>
        <p:blipFill>
          <a:blip r:embed="rId2"/>
          <a:stretch>
            <a:fillRect/>
          </a:stretch>
        </p:blipFill>
        <p:spPr>
          <a:xfrm>
            <a:off x="758396" y="2308983"/>
            <a:ext cx="5047091" cy="3358610"/>
          </a:xfrm>
          <a:prstGeom prst="rect">
            <a:avLst/>
          </a:prstGeom>
        </p:spPr>
      </p:pic>
    </p:spTree>
    <p:extLst>
      <p:ext uri="{BB962C8B-B14F-4D97-AF65-F5344CB8AC3E}">
        <p14:creationId xmlns:p14="http://schemas.microsoft.com/office/powerpoint/2010/main" val="2275282857"/>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132AC98-F38A-4752-8455-080A5B3551F5}"/>
              </a:ext>
            </a:extLst>
          </p:cNvPr>
          <p:cNvSpPr>
            <a:spLocks noGrp="1"/>
          </p:cNvSpPr>
          <p:nvPr>
            <p:ph idx="1"/>
          </p:nvPr>
        </p:nvSpPr>
        <p:spPr>
          <a:xfrm>
            <a:off x="1097280" y="4485641"/>
            <a:ext cx="10058400" cy="1663699"/>
          </a:xfrm>
        </p:spPr>
        <p:txBody>
          <a:bodyPr>
            <a:normAutofit/>
          </a:bodyPr>
          <a:lstStyle/>
          <a:p>
            <a:pPr algn="just"/>
            <a:r>
              <a:rPr lang="es-ES" sz="2400" dirty="0"/>
              <a:t>Tratándose de actos o contratos realizados por quien carezca de capacidad volitiva y cognoscitiva, estos serán relativamente nulos, salvo que la incapacidad esté declarada judicialmente, en cuyo caso serán absolutamente nulos. </a:t>
            </a:r>
            <a:endParaRPr lang="en-US" sz="2400" dirty="0"/>
          </a:p>
        </p:txBody>
      </p:sp>
      <p:pic>
        <p:nvPicPr>
          <p:cNvPr id="4" name="Imagen 3">
            <a:extLst>
              <a:ext uri="{FF2B5EF4-FFF2-40B4-BE49-F238E27FC236}">
                <a16:creationId xmlns:a16="http://schemas.microsoft.com/office/drawing/2014/main" id="{4B8B8DDB-C0BC-443B-9DFE-9617843E2D94}"/>
              </a:ext>
            </a:extLst>
          </p:cNvPr>
          <p:cNvPicPr>
            <a:picLocks noChangeAspect="1"/>
          </p:cNvPicPr>
          <p:nvPr/>
        </p:nvPicPr>
        <p:blipFill>
          <a:blip r:embed="rId2"/>
          <a:stretch>
            <a:fillRect/>
          </a:stretch>
        </p:blipFill>
        <p:spPr>
          <a:xfrm>
            <a:off x="3204686" y="593089"/>
            <a:ext cx="5782628" cy="3558540"/>
          </a:xfrm>
          <a:prstGeom prst="rect">
            <a:avLst/>
          </a:prstGeom>
        </p:spPr>
      </p:pic>
    </p:spTree>
    <p:extLst>
      <p:ext uri="{BB962C8B-B14F-4D97-AF65-F5344CB8AC3E}">
        <p14:creationId xmlns:p14="http://schemas.microsoft.com/office/powerpoint/2010/main" val="3183912130"/>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D2ADB3D-A6CB-4F68-9FEE-6C00081331D7}"/>
              </a:ext>
            </a:extLst>
          </p:cNvPr>
          <p:cNvSpPr>
            <a:spLocks noGrp="1"/>
          </p:cNvSpPr>
          <p:nvPr>
            <p:ph idx="1"/>
          </p:nvPr>
        </p:nvSpPr>
        <p:spPr>
          <a:xfrm>
            <a:off x="5486400" y="2388340"/>
            <a:ext cx="5742828" cy="2646679"/>
          </a:xfrm>
        </p:spPr>
        <p:txBody>
          <a:bodyPr>
            <a:normAutofit/>
          </a:bodyPr>
          <a:lstStyle/>
          <a:p>
            <a:pPr algn="just"/>
            <a:r>
              <a:rPr lang="es-CR" sz="2400" b="1" u="sng" dirty="0">
                <a:effectLst>
                  <a:outerShdw blurRad="38100" dist="38100" dir="2700000" algn="tl">
                    <a:srgbClr val="000000">
                      <a:alpha val="43137"/>
                    </a:srgbClr>
                  </a:outerShdw>
                </a:effectLst>
              </a:rPr>
              <a:t>Capacidad jurídica:</a:t>
            </a:r>
            <a:r>
              <a:rPr lang="es-CR" sz="2400" dirty="0">
                <a:effectLst>
                  <a:outerShdw blurRad="38100" dist="38100" dir="2700000" algn="tl">
                    <a:srgbClr val="000000">
                      <a:alpha val="43137"/>
                    </a:srgbClr>
                  </a:outerShdw>
                </a:effectLst>
              </a:rPr>
              <a:t> </a:t>
            </a:r>
            <a:r>
              <a:rPr lang="es-CR" sz="2400" dirty="0"/>
              <a:t>Es la posibilidad de ser receptor de efectos jurídicos. (nacer)</a:t>
            </a:r>
          </a:p>
          <a:p>
            <a:pPr algn="just"/>
            <a:endParaRPr lang="es-CR" sz="2400" b="1" u="sng" dirty="0"/>
          </a:p>
          <a:p>
            <a:pPr algn="just"/>
            <a:r>
              <a:rPr lang="es-CR" sz="2400" b="1" u="sng" dirty="0">
                <a:effectLst>
                  <a:outerShdw blurRad="38100" dist="38100" dir="2700000" algn="tl">
                    <a:srgbClr val="000000">
                      <a:alpha val="43137"/>
                    </a:srgbClr>
                  </a:outerShdw>
                </a:effectLst>
              </a:rPr>
              <a:t>Capacidad de actuar:</a:t>
            </a:r>
            <a:r>
              <a:rPr lang="es-CR" sz="2400" dirty="0"/>
              <a:t> Es la posibilidad de ser generador de efectos jurídicos.(Edad, salud mental)</a:t>
            </a:r>
            <a:endParaRPr lang="en-US" sz="2400" b="1" u="sng" dirty="0">
              <a:effectLst>
                <a:outerShdw blurRad="38100" dist="38100" dir="2700000" algn="tl">
                  <a:srgbClr val="000000">
                    <a:alpha val="43137"/>
                  </a:srgbClr>
                </a:outerShdw>
              </a:effectLst>
            </a:endParaRPr>
          </a:p>
        </p:txBody>
      </p:sp>
      <p:pic>
        <p:nvPicPr>
          <p:cNvPr id="4" name="Imagen 3">
            <a:extLst>
              <a:ext uri="{FF2B5EF4-FFF2-40B4-BE49-F238E27FC236}">
                <a16:creationId xmlns:a16="http://schemas.microsoft.com/office/drawing/2014/main" id="{7B5AE467-2A91-4ADE-BDB6-1966563706D5}"/>
              </a:ext>
            </a:extLst>
          </p:cNvPr>
          <p:cNvPicPr>
            <a:picLocks noChangeAspect="1"/>
          </p:cNvPicPr>
          <p:nvPr/>
        </p:nvPicPr>
        <p:blipFill>
          <a:blip r:embed="rId2"/>
          <a:stretch>
            <a:fillRect/>
          </a:stretch>
        </p:blipFill>
        <p:spPr>
          <a:xfrm>
            <a:off x="400049" y="2302721"/>
            <a:ext cx="4521407" cy="2817919"/>
          </a:xfrm>
          <a:prstGeom prst="rect">
            <a:avLst/>
          </a:prstGeom>
        </p:spPr>
      </p:pic>
    </p:spTree>
    <p:extLst>
      <p:ext uri="{BB962C8B-B14F-4D97-AF65-F5344CB8AC3E}">
        <p14:creationId xmlns:p14="http://schemas.microsoft.com/office/powerpoint/2010/main" val="330647689"/>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C7F2AD-81F4-4CE4-BE4D-D0E694BBAC72}"/>
              </a:ext>
            </a:extLst>
          </p:cNvPr>
          <p:cNvSpPr>
            <a:spLocks noGrp="1"/>
          </p:cNvSpPr>
          <p:nvPr>
            <p:ph type="title"/>
          </p:nvPr>
        </p:nvSpPr>
        <p: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2"/>
          </a:lnRef>
          <a:fillRef idx="3">
            <a:schemeClr val="accent2"/>
          </a:fillRef>
          <a:effectRef idx="3">
            <a:schemeClr val="accent2"/>
          </a:effectRef>
          <a:fontRef idx="minor">
            <a:schemeClr val="lt1"/>
          </a:fontRef>
        </p:style>
        <p:txBody>
          <a:bodyPr/>
          <a:lstStyle/>
          <a:p>
            <a:pPr algn="ctr"/>
            <a:r>
              <a:rPr lang="es-ES" u="sng" dirty="0">
                <a:effectLst>
                  <a:outerShdw blurRad="38100" dist="38100" dir="2700000" algn="tl">
                    <a:srgbClr val="000000">
                      <a:alpha val="43137"/>
                    </a:srgbClr>
                  </a:outerShdw>
                </a:effectLst>
              </a:rPr>
              <a:t>Diferencia entre capacidad jurídica y capacidad de actuar: </a:t>
            </a:r>
            <a:endParaRPr lang="en-US" u="sng" dirty="0">
              <a:effectLst>
                <a:outerShdw blurRad="38100" dist="38100" dir="2700000" algn="tl">
                  <a:srgbClr val="000000">
                    <a:alpha val="43137"/>
                  </a:srgbClr>
                </a:outerShdw>
              </a:effectLst>
            </a:endParaRPr>
          </a:p>
        </p:txBody>
      </p:sp>
      <p:graphicFrame>
        <p:nvGraphicFramePr>
          <p:cNvPr id="4" name="Tabla 4">
            <a:extLst>
              <a:ext uri="{FF2B5EF4-FFF2-40B4-BE49-F238E27FC236}">
                <a16:creationId xmlns:a16="http://schemas.microsoft.com/office/drawing/2014/main" id="{38BDE048-DB75-4D2C-B936-AB33C0B0CCB1}"/>
              </a:ext>
            </a:extLst>
          </p:cNvPr>
          <p:cNvGraphicFramePr>
            <a:graphicFrameLocks noGrp="1"/>
          </p:cNvGraphicFramePr>
          <p:nvPr>
            <p:ph idx="1"/>
            <p:extLst>
              <p:ext uri="{D42A27DB-BD31-4B8C-83A1-F6EECF244321}">
                <p14:modId xmlns:p14="http://schemas.microsoft.com/office/powerpoint/2010/main" val="1392669902"/>
              </p:ext>
            </p:extLst>
          </p:nvPr>
        </p:nvGraphicFramePr>
        <p:xfrm>
          <a:off x="1092835" y="1947827"/>
          <a:ext cx="10062845" cy="4804156"/>
        </p:xfrm>
        <a:graphic>
          <a:graphicData uri="http://schemas.openxmlformats.org/drawingml/2006/table">
            <a:tbl>
              <a:tblPr firstRow="1" bandRow="1">
                <a:tableStyleId>{5C22544A-7EE6-4342-B048-85BDC9FD1C3A}</a:tableStyleId>
              </a:tblPr>
              <a:tblGrid>
                <a:gridCol w="5033645">
                  <a:extLst>
                    <a:ext uri="{9D8B030D-6E8A-4147-A177-3AD203B41FA5}">
                      <a16:colId xmlns:a16="http://schemas.microsoft.com/office/drawing/2014/main" val="1878477448"/>
                    </a:ext>
                  </a:extLst>
                </a:gridCol>
                <a:gridCol w="5029200">
                  <a:extLst>
                    <a:ext uri="{9D8B030D-6E8A-4147-A177-3AD203B41FA5}">
                      <a16:colId xmlns:a16="http://schemas.microsoft.com/office/drawing/2014/main" val="1837031231"/>
                    </a:ext>
                  </a:extLst>
                </a:gridCol>
              </a:tblGrid>
              <a:tr h="78079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b="1" i="0" u="sng" strike="noStrike" kern="1200" baseline="0" dirty="0" err="1">
                          <a:solidFill>
                            <a:schemeClr val="lt1"/>
                          </a:solidFill>
                          <a:effectLst>
                            <a:outerShdw blurRad="38100" dist="38100" dir="2700000" algn="tl">
                              <a:srgbClr val="000000">
                                <a:alpha val="43137"/>
                              </a:srgbClr>
                            </a:outerShdw>
                          </a:effectLst>
                          <a:latin typeface="+mn-lt"/>
                          <a:ea typeface="+mn-ea"/>
                          <a:cs typeface="+mn-cs"/>
                        </a:rPr>
                        <a:t>Capacidad</a:t>
                      </a:r>
                      <a:r>
                        <a:rPr lang="en-US" sz="3600" b="1" i="0" u="sng" strike="noStrike" kern="1200" baseline="0" dirty="0">
                          <a:solidFill>
                            <a:schemeClr val="lt1"/>
                          </a:solidFill>
                          <a:effectLst>
                            <a:outerShdw blurRad="38100" dist="38100" dir="2700000" algn="tl">
                              <a:srgbClr val="000000">
                                <a:alpha val="43137"/>
                              </a:srgbClr>
                            </a:outerShdw>
                          </a:effectLst>
                          <a:latin typeface="+mn-lt"/>
                          <a:ea typeface="+mn-ea"/>
                          <a:cs typeface="+mn-cs"/>
                        </a:rPr>
                        <a:t> </a:t>
                      </a:r>
                      <a:r>
                        <a:rPr lang="en-US" sz="3600" b="1" i="0" u="sng" strike="noStrike" kern="1200" baseline="0" dirty="0" err="1">
                          <a:solidFill>
                            <a:schemeClr val="lt1"/>
                          </a:solidFill>
                          <a:effectLst>
                            <a:outerShdw blurRad="38100" dist="38100" dir="2700000" algn="tl">
                              <a:srgbClr val="000000">
                                <a:alpha val="43137"/>
                              </a:srgbClr>
                            </a:outerShdw>
                          </a:effectLst>
                          <a:latin typeface="+mn-lt"/>
                          <a:ea typeface="+mn-ea"/>
                          <a:cs typeface="+mn-cs"/>
                        </a:rPr>
                        <a:t>Júridica</a:t>
                      </a:r>
                      <a:r>
                        <a:rPr lang="en-US" sz="3600" b="1" i="0" u="sng" strike="noStrike" kern="1200" baseline="0" dirty="0">
                          <a:solidFill>
                            <a:schemeClr val="lt1"/>
                          </a:solidFill>
                          <a:effectLst>
                            <a:outerShdw blurRad="38100" dist="38100" dir="2700000" algn="tl">
                              <a:srgbClr val="000000">
                                <a:alpha val="43137"/>
                              </a:srgbClr>
                            </a:outerShdw>
                          </a:effectLst>
                          <a:latin typeface="+mn-lt"/>
                          <a:ea typeface="+mn-ea"/>
                          <a:cs typeface="+mn-cs"/>
                        </a:rPr>
                        <a:t> </a:t>
                      </a:r>
                    </a:p>
                    <a:p>
                      <a:pPr algn="ctr"/>
                      <a:endParaRPr lang="en-US" sz="2400" dirty="0"/>
                    </a:p>
                  </a:txBody>
                  <a:tcPr>
                    <a:solidFill>
                      <a:schemeClr val="accent1">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b="1" i="0" u="sng" strike="noStrike" kern="1200" baseline="0" dirty="0" err="1">
                          <a:solidFill>
                            <a:schemeClr val="lt1"/>
                          </a:solidFill>
                          <a:effectLst>
                            <a:outerShdw blurRad="38100" dist="38100" dir="2700000" algn="tl">
                              <a:srgbClr val="000000">
                                <a:alpha val="43137"/>
                              </a:srgbClr>
                            </a:outerShdw>
                          </a:effectLst>
                          <a:latin typeface="+mn-lt"/>
                          <a:ea typeface="+mn-ea"/>
                          <a:cs typeface="+mn-cs"/>
                        </a:rPr>
                        <a:t>Capacidad</a:t>
                      </a:r>
                      <a:r>
                        <a:rPr lang="en-US" sz="3600" b="1" i="0" u="sng" strike="noStrike" kern="1200" baseline="0" dirty="0">
                          <a:solidFill>
                            <a:schemeClr val="lt1"/>
                          </a:solidFill>
                          <a:effectLst>
                            <a:outerShdw blurRad="38100" dist="38100" dir="2700000" algn="tl">
                              <a:srgbClr val="000000">
                                <a:alpha val="43137"/>
                              </a:srgbClr>
                            </a:outerShdw>
                          </a:effectLst>
                          <a:latin typeface="+mn-lt"/>
                          <a:ea typeface="+mn-ea"/>
                          <a:cs typeface="+mn-cs"/>
                        </a:rPr>
                        <a:t> de </a:t>
                      </a:r>
                      <a:r>
                        <a:rPr lang="en-US" sz="3600" b="1" i="0" u="sng" strike="noStrike" kern="1200" baseline="0" dirty="0" err="1">
                          <a:solidFill>
                            <a:schemeClr val="lt1"/>
                          </a:solidFill>
                          <a:effectLst>
                            <a:outerShdw blurRad="38100" dist="38100" dir="2700000" algn="tl">
                              <a:srgbClr val="000000">
                                <a:alpha val="43137"/>
                              </a:srgbClr>
                            </a:outerShdw>
                          </a:effectLst>
                          <a:latin typeface="+mn-lt"/>
                          <a:ea typeface="+mn-ea"/>
                          <a:cs typeface="+mn-cs"/>
                        </a:rPr>
                        <a:t>actuar</a:t>
                      </a:r>
                      <a:r>
                        <a:rPr lang="en-US" sz="3600" b="1" i="0" u="sng" strike="noStrike" kern="1200" baseline="0" dirty="0">
                          <a:solidFill>
                            <a:schemeClr val="lt1"/>
                          </a:solidFill>
                          <a:effectLst>
                            <a:outerShdw blurRad="38100" dist="38100" dir="2700000" algn="tl">
                              <a:srgbClr val="000000">
                                <a:alpha val="43137"/>
                              </a:srgbClr>
                            </a:outerShdw>
                          </a:effectLst>
                          <a:latin typeface="+mn-lt"/>
                          <a:ea typeface="+mn-ea"/>
                          <a:cs typeface="+mn-cs"/>
                        </a:rPr>
                        <a:t> </a:t>
                      </a:r>
                      <a:r>
                        <a:rPr lang="en-US" sz="1800" b="0" i="0" u="none" strike="noStrike" kern="1200" baseline="0" dirty="0">
                          <a:solidFill>
                            <a:schemeClr val="lt1"/>
                          </a:solidFill>
                          <a:latin typeface="+mn-lt"/>
                          <a:ea typeface="+mn-ea"/>
                          <a:cs typeface="+mn-cs"/>
                        </a:rPr>
                        <a:t>	</a:t>
                      </a:r>
                    </a:p>
                    <a:p>
                      <a:pPr algn="ctr"/>
                      <a:endParaRPr lang="en-US" dirty="0"/>
                    </a:p>
                  </a:txBody>
                  <a:tcPr>
                    <a:solidFill>
                      <a:schemeClr val="accent1">
                        <a:lumMod val="75000"/>
                      </a:schemeClr>
                    </a:solidFill>
                  </a:tcPr>
                </a:tc>
                <a:extLst>
                  <a:ext uri="{0D108BD9-81ED-4DB2-BD59-A6C34878D82A}">
                    <a16:rowId xmlns:a16="http://schemas.microsoft.com/office/drawing/2014/main" val="1118070738"/>
                  </a:ext>
                </a:extLst>
              </a:tr>
              <a:tr h="780796">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ES" sz="1800" b="0" i="0" u="none" strike="noStrike" kern="1200" baseline="0" dirty="0">
                          <a:solidFill>
                            <a:schemeClr val="dk1"/>
                          </a:solidFill>
                          <a:latin typeface="+mn-lt"/>
                          <a:ea typeface="+mn-ea"/>
                          <a:cs typeface="+mn-cs"/>
                        </a:rPr>
                        <a:t>Desde el punto de vista funcional, esta capacidad toma un carácter meramente pasivo. 	</a:t>
                      </a:r>
                    </a:p>
                  </a:txBody>
                  <a:tcPr>
                    <a:solidFill>
                      <a:schemeClr val="accent2">
                        <a:lumMod val="60000"/>
                        <a:lumOff val="40000"/>
                      </a:schemeClr>
                    </a:solid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ES" sz="1800" b="0" i="0" u="none" strike="noStrike" kern="1200" baseline="0" dirty="0">
                          <a:solidFill>
                            <a:schemeClr val="dk1"/>
                          </a:solidFill>
                          <a:latin typeface="+mn-lt"/>
                          <a:ea typeface="+mn-ea"/>
                          <a:cs typeface="+mn-cs"/>
                        </a:rPr>
                        <a:t>Desde el punto de vista funcional este capacidad toma un carácter activo. 	</a:t>
                      </a:r>
                    </a:p>
                  </a:txBody>
                  <a:tcPr>
                    <a:solidFill>
                      <a:schemeClr val="accent2">
                        <a:lumMod val="60000"/>
                        <a:lumOff val="40000"/>
                      </a:schemeClr>
                    </a:solidFill>
                  </a:tcPr>
                </a:tc>
                <a:extLst>
                  <a:ext uri="{0D108BD9-81ED-4DB2-BD59-A6C34878D82A}">
                    <a16:rowId xmlns:a16="http://schemas.microsoft.com/office/drawing/2014/main" val="1960359271"/>
                  </a:ext>
                </a:extLst>
              </a:tr>
              <a:tr h="780796">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ES" sz="1800" b="0" i="0" u="none" strike="noStrike" kern="1200" baseline="0" dirty="0">
                          <a:solidFill>
                            <a:schemeClr val="dk1"/>
                          </a:solidFill>
                          <a:latin typeface="+mn-lt"/>
                          <a:ea typeface="+mn-ea"/>
                          <a:cs typeface="+mn-cs"/>
                        </a:rPr>
                        <a:t>Deriva del reconocimiento de la personalidad del sujeto de Derecho. 	</a:t>
                      </a: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ES" sz="1800" b="0" i="0" u="none" strike="noStrike" kern="1200" baseline="0" dirty="0">
                          <a:solidFill>
                            <a:schemeClr val="dk1"/>
                          </a:solidFill>
                          <a:latin typeface="+mn-lt"/>
                          <a:ea typeface="+mn-ea"/>
                          <a:cs typeface="+mn-cs"/>
                        </a:rPr>
                        <a:t>Necesita ser reconocida con posterioridad al perfeccionamiento de la figura subjetiva relevante; presupone condiciones de hecho la mayoría de edad. 	</a:t>
                      </a:r>
                    </a:p>
                  </a:txBody>
                  <a:tcPr/>
                </a:tc>
                <a:extLst>
                  <a:ext uri="{0D108BD9-81ED-4DB2-BD59-A6C34878D82A}">
                    <a16:rowId xmlns:a16="http://schemas.microsoft.com/office/drawing/2014/main" val="648683796"/>
                  </a:ext>
                </a:extLst>
              </a:tr>
              <a:tr h="78079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800" b="0" i="0" u="none" strike="noStrike" kern="1200" baseline="0" dirty="0">
                          <a:solidFill>
                            <a:schemeClr val="dk1"/>
                          </a:solidFill>
                          <a:latin typeface="+mn-lt"/>
                          <a:ea typeface="+mn-ea"/>
                          <a:cs typeface="+mn-cs"/>
                        </a:rPr>
                        <a:t>Dimensión necesaria en toda figura subjetiva. 	</a:t>
                      </a:r>
                    </a:p>
                  </a:txBody>
                  <a:tcPr>
                    <a:solidFill>
                      <a:schemeClr val="accent2">
                        <a:lumMod val="60000"/>
                        <a:lumOff val="40000"/>
                      </a:schemeClr>
                    </a:solid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ES" sz="1800" b="0" i="0" u="none" strike="noStrike" kern="1200" baseline="0" dirty="0">
                          <a:solidFill>
                            <a:schemeClr val="dk1"/>
                          </a:solidFill>
                          <a:latin typeface="+mn-lt"/>
                          <a:ea typeface="+mn-ea"/>
                          <a:cs typeface="+mn-cs"/>
                        </a:rPr>
                        <a:t>Dimensión NO necesariamente en toda figura subjetiva. 	</a:t>
                      </a:r>
                    </a:p>
                    <a:p>
                      <a:endParaRPr lang="en-US" dirty="0"/>
                    </a:p>
                  </a:txBody>
                  <a:tcPr>
                    <a:solidFill>
                      <a:schemeClr val="accent2">
                        <a:lumMod val="60000"/>
                        <a:lumOff val="40000"/>
                      </a:schemeClr>
                    </a:solidFill>
                  </a:tcPr>
                </a:tc>
                <a:extLst>
                  <a:ext uri="{0D108BD9-81ED-4DB2-BD59-A6C34878D82A}">
                    <a16:rowId xmlns:a16="http://schemas.microsoft.com/office/drawing/2014/main" val="309298225"/>
                  </a:ext>
                </a:extLst>
              </a:tr>
              <a:tr h="78079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800" b="0" i="0" u="none" strike="noStrike" kern="1200" baseline="0" dirty="0">
                          <a:solidFill>
                            <a:schemeClr val="dk1"/>
                          </a:solidFill>
                          <a:latin typeface="+mn-lt"/>
                          <a:ea typeface="+mn-ea"/>
                          <a:cs typeface="+mn-cs"/>
                        </a:rPr>
                        <a:t>Se identifica como la existencia misma del sujeto. </a:t>
                      </a: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ES" sz="1800" b="0" i="0" u="none" strike="noStrike" kern="1200" baseline="0" dirty="0">
                          <a:solidFill>
                            <a:schemeClr val="dk1"/>
                          </a:solidFill>
                          <a:latin typeface="+mn-lt"/>
                          <a:ea typeface="+mn-ea"/>
                          <a:cs typeface="+mn-cs"/>
                        </a:rPr>
                        <a:t>Cualidad especifica que requiere reconocimiento del Derecho. Aptitud jurídicamente reconocida para realizar actos jurídicos. 	</a:t>
                      </a:r>
                    </a:p>
                  </a:txBody>
                  <a:tcPr/>
                </a:tc>
                <a:extLst>
                  <a:ext uri="{0D108BD9-81ED-4DB2-BD59-A6C34878D82A}">
                    <a16:rowId xmlns:a16="http://schemas.microsoft.com/office/drawing/2014/main" val="275978558"/>
                  </a:ext>
                </a:extLst>
              </a:tr>
            </a:tbl>
          </a:graphicData>
        </a:graphic>
      </p:graphicFrame>
    </p:spTree>
    <p:extLst>
      <p:ext uri="{BB962C8B-B14F-4D97-AF65-F5344CB8AC3E}">
        <p14:creationId xmlns:p14="http://schemas.microsoft.com/office/powerpoint/2010/main" val="783886185"/>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ADA747-D9E5-4BA6-A66C-99C26B13D8FB}"/>
              </a:ext>
            </a:extLst>
          </p:cNvPr>
          <p:cNvSpPr>
            <a:spLocks noGrp="1"/>
          </p:cNvSpPr>
          <p:nvPr>
            <p:ph type="title"/>
          </p:nvPr>
        </p:nvSpPr>
        <p:spPr>
          <a:xfrm>
            <a:off x="1097280" y="988908"/>
            <a:ext cx="10058400" cy="7484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5"/>
          </a:lnRef>
          <a:fillRef idx="3">
            <a:schemeClr val="accent5"/>
          </a:fillRef>
          <a:effectRef idx="3">
            <a:schemeClr val="accent5"/>
          </a:effectRef>
          <a:fontRef idx="minor">
            <a:schemeClr val="lt1"/>
          </a:fontRef>
        </p:style>
        <p:txBody>
          <a:bodyPr>
            <a:normAutofit fontScale="90000"/>
          </a:bodyPr>
          <a:lstStyle/>
          <a:p>
            <a:pPr algn="ctr"/>
            <a:r>
              <a:rPr lang="en-US" b="0" dirty="0" err="1"/>
              <a:t>Capacidad</a:t>
            </a:r>
            <a:r>
              <a:rPr lang="en-US" b="0" dirty="0"/>
              <a:t> </a:t>
            </a:r>
            <a:r>
              <a:rPr lang="en-US" b="0" dirty="0" err="1"/>
              <a:t>Jurídica</a:t>
            </a:r>
            <a:r>
              <a:rPr lang="en-US" b="0" dirty="0"/>
              <a:t> </a:t>
            </a:r>
            <a:endParaRPr lang="en-US" dirty="0"/>
          </a:p>
        </p:txBody>
      </p:sp>
      <p:sp>
        <p:nvSpPr>
          <p:cNvPr id="3" name="Marcador de contenido 2">
            <a:extLst>
              <a:ext uri="{FF2B5EF4-FFF2-40B4-BE49-F238E27FC236}">
                <a16:creationId xmlns:a16="http://schemas.microsoft.com/office/drawing/2014/main" id="{E11B5D75-1887-4EAD-A05A-84A4BD6D99A4}"/>
              </a:ext>
            </a:extLst>
          </p:cNvPr>
          <p:cNvSpPr>
            <a:spLocks noGrp="1"/>
          </p:cNvSpPr>
          <p:nvPr>
            <p:ph idx="1"/>
          </p:nvPr>
        </p:nvSpPr>
        <p:spPr>
          <a:xfrm>
            <a:off x="1097280" y="2856652"/>
            <a:ext cx="4429872" cy="3012440"/>
          </a:xfrm>
        </p:spPr>
        <p:txBody>
          <a:bodyPr>
            <a:normAutofit lnSpcReduction="10000"/>
          </a:bodyPr>
          <a:lstStyle/>
          <a:p>
            <a:pPr algn="just"/>
            <a:r>
              <a:rPr lang="es-ES" sz="2400" dirty="0"/>
              <a:t>La capacidad jurídica atribuye al sujeto la cualidad de portador potencial de todos los intereses previstos en las normas. </a:t>
            </a:r>
          </a:p>
          <a:p>
            <a:pPr algn="just"/>
            <a:r>
              <a:rPr lang="es-ES" sz="2400" dirty="0"/>
              <a:t>La capacidad jurídica acompaña al sujeto durante toda la existencia y no es susceptible de alteraciones. </a:t>
            </a:r>
            <a:endParaRPr lang="en-US" sz="2400" dirty="0"/>
          </a:p>
        </p:txBody>
      </p:sp>
      <p:pic>
        <p:nvPicPr>
          <p:cNvPr id="4" name="Imagen 3">
            <a:extLst>
              <a:ext uri="{FF2B5EF4-FFF2-40B4-BE49-F238E27FC236}">
                <a16:creationId xmlns:a16="http://schemas.microsoft.com/office/drawing/2014/main" id="{1D7CB7A5-4430-4E2E-A12C-259F766E9D49}"/>
              </a:ext>
            </a:extLst>
          </p:cNvPr>
          <p:cNvPicPr>
            <a:picLocks noChangeAspect="1"/>
          </p:cNvPicPr>
          <p:nvPr/>
        </p:nvPicPr>
        <p:blipFill>
          <a:blip r:embed="rId2"/>
          <a:stretch>
            <a:fillRect/>
          </a:stretch>
        </p:blipFill>
        <p:spPr>
          <a:xfrm>
            <a:off x="7018020" y="3045156"/>
            <a:ext cx="3383280" cy="2174966"/>
          </a:xfrm>
          <a:prstGeom prst="rect">
            <a:avLst/>
          </a:prstGeom>
        </p:spPr>
      </p:pic>
    </p:spTree>
    <p:extLst>
      <p:ext uri="{BB962C8B-B14F-4D97-AF65-F5344CB8AC3E}">
        <p14:creationId xmlns:p14="http://schemas.microsoft.com/office/powerpoint/2010/main" val="79989080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EED52A-AA46-4042-8570-0FC54ECD6EA1}"/>
              </a:ext>
            </a:extLst>
          </p:cNvPr>
          <p:cNvSpPr>
            <a:spLocks noGrp="1"/>
          </p:cNvSpPr>
          <p:nvPr>
            <p:ph type="title"/>
          </p:nvPr>
        </p:nvSpPr>
        <p:spPr>
          <a:xfrm>
            <a:off x="1097280" y="988908"/>
            <a:ext cx="10058400" cy="7484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1"/>
          </a:lnRef>
          <a:fillRef idx="3">
            <a:schemeClr val="accent1"/>
          </a:fillRef>
          <a:effectRef idx="3">
            <a:schemeClr val="accent1"/>
          </a:effectRef>
          <a:fontRef idx="minor">
            <a:schemeClr val="lt1"/>
          </a:fontRef>
        </p:style>
        <p:txBody>
          <a:bodyPr>
            <a:normAutofit fontScale="90000"/>
          </a:bodyPr>
          <a:lstStyle/>
          <a:p>
            <a:pPr algn="ctr"/>
            <a:r>
              <a:rPr lang="en-US" u="sng" dirty="0" err="1">
                <a:effectLst>
                  <a:outerShdw blurRad="38100" dist="38100" dir="2700000" algn="tl">
                    <a:srgbClr val="000000">
                      <a:alpha val="43137"/>
                    </a:srgbClr>
                  </a:outerShdw>
                </a:effectLst>
              </a:rPr>
              <a:t>Capacidad</a:t>
            </a:r>
            <a:r>
              <a:rPr lang="en-US" u="sng" dirty="0">
                <a:effectLst>
                  <a:outerShdw blurRad="38100" dist="38100" dir="2700000" algn="tl">
                    <a:srgbClr val="000000">
                      <a:alpha val="43137"/>
                    </a:srgbClr>
                  </a:outerShdw>
                </a:effectLst>
              </a:rPr>
              <a:t> de </a:t>
            </a:r>
            <a:r>
              <a:rPr lang="en-US" u="sng" dirty="0" err="1">
                <a:effectLst>
                  <a:outerShdw blurRad="38100" dist="38100" dir="2700000" algn="tl">
                    <a:srgbClr val="000000">
                      <a:alpha val="43137"/>
                    </a:srgbClr>
                  </a:outerShdw>
                </a:effectLst>
              </a:rPr>
              <a:t>actuar</a:t>
            </a:r>
            <a:r>
              <a:rPr lang="en-US" u="sng" dirty="0">
                <a:effectLst>
                  <a:outerShdw blurRad="38100" dist="38100" dir="2700000" algn="tl">
                    <a:srgbClr val="000000">
                      <a:alpha val="43137"/>
                    </a:srgbClr>
                  </a:outerShdw>
                </a:effectLst>
              </a:rPr>
              <a:t> </a:t>
            </a:r>
          </a:p>
        </p:txBody>
      </p:sp>
      <p:sp>
        <p:nvSpPr>
          <p:cNvPr id="3" name="Marcador de contenido 2">
            <a:extLst>
              <a:ext uri="{FF2B5EF4-FFF2-40B4-BE49-F238E27FC236}">
                <a16:creationId xmlns:a16="http://schemas.microsoft.com/office/drawing/2014/main" id="{E7F2E4CC-099D-48DC-8731-6B0C52490D0F}"/>
              </a:ext>
            </a:extLst>
          </p:cNvPr>
          <p:cNvSpPr>
            <a:spLocks noGrp="1"/>
          </p:cNvSpPr>
          <p:nvPr>
            <p:ph idx="1"/>
          </p:nvPr>
        </p:nvSpPr>
        <p:spPr>
          <a:xfrm>
            <a:off x="485028" y="2108201"/>
            <a:ext cx="8110332" cy="3760891"/>
          </a:xfrm>
        </p:spPr>
        <p:txBody>
          <a:bodyPr/>
          <a:lstStyle/>
          <a:p>
            <a:pPr algn="just"/>
            <a:r>
              <a:rPr lang="es-ES" dirty="0"/>
              <a:t>La capacidad de actuar es la posibilidad de realizar personalmente comportamiento que provocan la constitución de efectos jurídicos. </a:t>
            </a:r>
          </a:p>
          <a:p>
            <a:pPr algn="just"/>
            <a:r>
              <a:rPr lang="es-ES" dirty="0"/>
              <a:t>La capacidad legal de actuar depende de la aptitud, indica una valoración de no posibilidad de comportamiento, valoración que se refiere a un efecto jurídico inexistente por falta de presupuestos normales. </a:t>
            </a:r>
          </a:p>
          <a:p>
            <a:pPr algn="just"/>
            <a:r>
              <a:rPr lang="es-ES" dirty="0"/>
              <a:t>La capacidad de actuar determina la validez o invalidez de los actos y negocios jurídicos realizados por el sujeto. </a:t>
            </a:r>
          </a:p>
          <a:p>
            <a:pPr algn="just"/>
            <a:r>
              <a:rPr lang="es-ES" dirty="0"/>
              <a:t>La incapacidad natural consiste en un estado de hecho (cognoscitiva y volitiva) que opera cuando el sujeto se encuentra jurídicamente la situación opuesta. </a:t>
            </a:r>
            <a:endParaRPr lang="en-US" dirty="0"/>
          </a:p>
        </p:txBody>
      </p:sp>
      <p:pic>
        <p:nvPicPr>
          <p:cNvPr id="4" name="Imagen 3">
            <a:extLst>
              <a:ext uri="{FF2B5EF4-FFF2-40B4-BE49-F238E27FC236}">
                <a16:creationId xmlns:a16="http://schemas.microsoft.com/office/drawing/2014/main" id="{DFE77C8E-2CB3-4DCB-A44D-D4E40D295499}"/>
              </a:ext>
            </a:extLst>
          </p:cNvPr>
          <p:cNvPicPr>
            <a:picLocks noChangeAspect="1"/>
          </p:cNvPicPr>
          <p:nvPr/>
        </p:nvPicPr>
        <p:blipFill>
          <a:blip r:embed="rId2"/>
          <a:stretch>
            <a:fillRect/>
          </a:stretch>
        </p:blipFill>
        <p:spPr>
          <a:xfrm>
            <a:off x="9087597" y="2377440"/>
            <a:ext cx="2619375" cy="3017520"/>
          </a:xfrm>
          <a:prstGeom prst="rect">
            <a:avLst/>
          </a:prstGeom>
        </p:spPr>
      </p:pic>
    </p:spTree>
    <p:extLst>
      <p:ext uri="{BB962C8B-B14F-4D97-AF65-F5344CB8AC3E}">
        <p14:creationId xmlns:p14="http://schemas.microsoft.com/office/powerpoint/2010/main" val="1399352134"/>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9655A7-3780-4AAA-9A63-9ED756C757E2}"/>
              </a:ext>
            </a:extLst>
          </p:cNvPr>
          <p:cNvSpPr>
            <a:spLocks noGrp="1"/>
          </p:cNvSpPr>
          <p:nvPr>
            <p:ph type="title"/>
          </p:nvPr>
        </p:nvSpPr>
        <p:spPr>
          <a:xfrm>
            <a:off x="1066800" y="2703621"/>
            <a:ext cx="10058400" cy="1450757"/>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6"/>
          </a:lnRef>
          <a:fillRef idx="3">
            <a:schemeClr val="accent6"/>
          </a:fillRef>
          <a:effectRef idx="3">
            <a:schemeClr val="accent6"/>
          </a:effectRef>
          <a:fontRef idx="minor">
            <a:schemeClr val="lt1"/>
          </a:fontRef>
        </p:style>
        <p:txBody>
          <a:bodyPr/>
          <a:lstStyle/>
          <a:p>
            <a:pPr algn="ctr"/>
            <a:r>
              <a:rPr lang="es-ES" u="sng" dirty="0">
                <a:effectLst>
                  <a:outerShdw blurRad="38100" dist="38100" dir="2700000" algn="tl">
                    <a:srgbClr val="000000">
                      <a:alpha val="43137"/>
                    </a:srgbClr>
                  </a:outerShdw>
                </a:effectLst>
              </a:rPr>
              <a:t>Factores que influyen en la capacidad de actuar: </a:t>
            </a:r>
            <a:endParaRPr lang="en-US" u="sng"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05215235"/>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1132A4E-9782-4586-9394-02DD80410D20}"/>
              </a:ext>
            </a:extLst>
          </p:cNvPr>
          <p:cNvSpPr>
            <a:spLocks noGrp="1"/>
          </p:cNvSpPr>
          <p:nvPr>
            <p:ph type="title"/>
          </p:nvPr>
        </p:nvSpPr>
        <p:spPr>
          <a:xfrm>
            <a:off x="1097280" y="988908"/>
            <a:ext cx="10058400" cy="7484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dk1"/>
          </a:lnRef>
          <a:fillRef idx="3">
            <a:schemeClr val="dk1"/>
          </a:fillRef>
          <a:effectRef idx="3">
            <a:schemeClr val="dk1"/>
          </a:effectRef>
          <a:fontRef idx="minor">
            <a:schemeClr val="lt1"/>
          </a:fontRef>
        </p:style>
        <p:txBody>
          <a:bodyPr>
            <a:normAutofit fontScale="90000"/>
          </a:bodyPr>
          <a:lstStyle/>
          <a:p>
            <a:pPr algn="ctr"/>
            <a:br>
              <a:rPr lang="en-US" b="0"/>
            </a:br>
            <a:r>
              <a:rPr lang="en-US" u="sng">
                <a:effectLst>
                  <a:outerShdw blurRad="38100" dist="38100" dir="2700000" algn="tl">
                    <a:srgbClr val="000000">
                      <a:alpha val="43137"/>
                    </a:srgbClr>
                  </a:outerShdw>
                </a:effectLst>
              </a:rPr>
              <a:t>Edad: </a:t>
            </a:r>
            <a:endParaRPr lang="en-US" u="sng"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D49F74EE-ED3F-45EA-8DEB-AA937F3F1F00}"/>
              </a:ext>
            </a:extLst>
          </p:cNvPr>
          <p:cNvSpPr>
            <a:spLocks noGrp="1"/>
          </p:cNvSpPr>
          <p:nvPr>
            <p:ph idx="1"/>
          </p:nvPr>
        </p:nvSpPr>
        <p:spPr>
          <a:xfrm>
            <a:off x="1097280" y="5171862"/>
            <a:ext cx="10058400" cy="1394459"/>
          </a:xfrm>
        </p:spPr>
        <p:txBody>
          <a:bodyPr/>
          <a:lstStyle/>
          <a:p>
            <a:pPr marL="0" indent="0" algn="just">
              <a:buNone/>
            </a:pPr>
            <a:r>
              <a:rPr lang="es-ES"/>
              <a:t>El ordenamiento fija una edad determinada a partir de la cual existe la presunción de que el sujeto adquiere la capacidad cognoscitiva y volitiva. </a:t>
            </a:r>
          </a:p>
          <a:p>
            <a:pPr marL="0" indent="0" algn="just">
              <a:buNone/>
            </a:pPr>
            <a:r>
              <a:rPr lang="es-ES"/>
              <a:t>En CR es de 18 años. </a:t>
            </a:r>
          </a:p>
          <a:p>
            <a:endParaRPr lang="en-US" dirty="0"/>
          </a:p>
        </p:txBody>
      </p:sp>
      <p:pic>
        <p:nvPicPr>
          <p:cNvPr id="4" name="Imagen 3">
            <a:extLst>
              <a:ext uri="{FF2B5EF4-FFF2-40B4-BE49-F238E27FC236}">
                <a16:creationId xmlns:a16="http://schemas.microsoft.com/office/drawing/2014/main" id="{E4AE8E01-1AF2-4C70-A8C4-C87EA2ABA289}"/>
              </a:ext>
            </a:extLst>
          </p:cNvPr>
          <p:cNvPicPr>
            <a:picLocks noChangeAspect="1"/>
          </p:cNvPicPr>
          <p:nvPr/>
        </p:nvPicPr>
        <p:blipFill>
          <a:blip r:embed="rId2"/>
          <a:stretch>
            <a:fillRect/>
          </a:stretch>
        </p:blipFill>
        <p:spPr>
          <a:xfrm>
            <a:off x="3478530" y="2368277"/>
            <a:ext cx="5234940" cy="2650603"/>
          </a:xfrm>
          <a:prstGeom prst="rect">
            <a:avLst/>
          </a:prstGeom>
        </p:spPr>
      </p:pic>
    </p:spTree>
    <p:extLst>
      <p:ext uri="{BB962C8B-B14F-4D97-AF65-F5344CB8AC3E}">
        <p14:creationId xmlns:p14="http://schemas.microsoft.com/office/powerpoint/2010/main" val="720864414"/>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4CB1E03-F4DE-4E0F-A1D0-E53DFE16356C}"/>
              </a:ext>
            </a:extLst>
          </p:cNvPr>
          <p:cNvSpPr>
            <a:spLocks noGrp="1"/>
          </p:cNvSpPr>
          <p:nvPr>
            <p:ph idx="1"/>
          </p:nvPr>
        </p:nvSpPr>
        <p:spPr>
          <a:xfrm>
            <a:off x="1307988" y="2810506"/>
            <a:ext cx="10058400" cy="3760891"/>
          </a:xfrm>
        </p:spPr>
        <p:txBody>
          <a:bodyPr/>
          <a:lstStyle/>
          <a:p>
            <a:pPr marL="0" indent="0" algn="just">
              <a:buNone/>
            </a:pPr>
            <a:r>
              <a:rPr lang="es-ES" dirty="0"/>
              <a:t>Cuando sean menores de edad se encuentran sometidos a la representación legal: </a:t>
            </a:r>
          </a:p>
          <a:p>
            <a:pPr marL="0" indent="0" algn="just">
              <a:buNone/>
            </a:pPr>
            <a:r>
              <a:rPr lang="es-ES" dirty="0"/>
              <a:t>	a. Padre o madre que ejerza la patria potestad. </a:t>
            </a:r>
          </a:p>
          <a:p>
            <a:pPr marL="0" indent="0" algn="just">
              <a:buNone/>
            </a:pPr>
            <a:r>
              <a:rPr lang="es-ES" dirty="0"/>
              <a:t>	b. Tutor: Representa a menores ante muerte de padres o desaparición. </a:t>
            </a:r>
          </a:p>
          <a:p>
            <a:pPr marL="0" indent="0" algn="just">
              <a:buNone/>
            </a:pPr>
            <a:r>
              <a:rPr lang="es-ES" dirty="0"/>
              <a:t>	c. Curador: Cuando exista conflicto judicial entre los padres que ejercen la patria. </a:t>
            </a:r>
          </a:p>
          <a:p>
            <a:pPr marL="0" indent="0" algn="just">
              <a:buNone/>
            </a:pPr>
            <a:r>
              <a:rPr lang="es-ES" dirty="0"/>
              <a:t>	d. Capacidad especial de actuar: La ley autoriza al menor de realizar determinados actos 	jurídicos. </a:t>
            </a:r>
          </a:p>
          <a:p>
            <a:pPr marL="0" indent="0" algn="just">
              <a:buNone/>
            </a:pPr>
            <a:r>
              <a:rPr lang="es-ES" dirty="0"/>
              <a:t>	e. Emancipación: No se determina por la edad, se le confiere a la persona el poder de 	decisión sobre sí mismo y manejo de sus bienes. </a:t>
            </a:r>
          </a:p>
          <a:p>
            <a:endParaRPr lang="en-US" dirty="0"/>
          </a:p>
        </p:txBody>
      </p:sp>
      <p:pic>
        <p:nvPicPr>
          <p:cNvPr id="4" name="Imagen 3">
            <a:extLst>
              <a:ext uri="{FF2B5EF4-FFF2-40B4-BE49-F238E27FC236}">
                <a16:creationId xmlns:a16="http://schemas.microsoft.com/office/drawing/2014/main" id="{6A99DAA7-E254-4E23-8B80-5D90289B2B8B}"/>
              </a:ext>
            </a:extLst>
          </p:cNvPr>
          <p:cNvPicPr>
            <a:picLocks noChangeAspect="1"/>
          </p:cNvPicPr>
          <p:nvPr/>
        </p:nvPicPr>
        <p:blipFill>
          <a:blip r:embed="rId2"/>
          <a:stretch>
            <a:fillRect/>
          </a:stretch>
        </p:blipFill>
        <p:spPr>
          <a:xfrm>
            <a:off x="3378994" y="286603"/>
            <a:ext cx="5434012" cy="2358457"/>
          </a:xfrm>
          <a:prstGeom prst="rect">
            <a:avLst/>
          </a:prstGeom>
        </p:spPr>
      </p:pic>
    </p:spTree>
    <p:extLst>
      <p:ext uri="{BB962C8B-B14F-4D97-AF65-F5344CB8AC3E}">
        <p14:creationId xmlns:p14="http://schemas.microsoft.com/office/powerpoint/2010/main" val="1992382270"/>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84CC9C-6936-4D11-9753-9888A1A9E1EC}"/>
              </a:ext>
            </a:extLst>
          </p:cNvPr>
          <p:cNvSpPr>
            <a:spLocks noGrp="1"/>
          </p:cNvSpPr>
          <p:nvPr>
            <p:ph type="title"/>
          </p:nvPr>
        </p:nvSpPr>
        <p:spPr>
          <a:xfrm>
            <a:off x="1097280" y="988908"/>
            <a:ext cx="10058400" cy="7484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1"/>
          </a:lnRef>
          <a:fillRef idx="3">
            <a:schemeClr val="accent1"/>
          </a:fillRef>
          <a:effectRef idx="3">
            <a:schemeClr val="accent1"/>
          </a:effectRef>
          <a:fontRef idx="minor">
            <a:schemeClr val="lt1"/>
          </a:fontRef>
        </p:style>
        <p:txBody>
          <a:bodyPr>
            <a:normAutofit fontScale="90000"/>
          </a:bodyPr>
          <a:lstStyle/>
          <a:p>
            <a:pPr algn="ctr"/>
            <a:br>
              <a:rPr lang="en-US" b="0"/>
            </a:br>
            <a:r>
              <a:rPr lang="en-US" u="sng">
                <a:effectLst>
                  <a:outerShdw blurRad="38100" dist="38100" dir="2700000" algn="tl">
                    <a:srgbClr val="000000">
                      <a:alpha val="43137"/>
                    </a:srgbClr>
                  </a:outerShdw>
                </a:effectLst>
              </a:rPr>
              <a:t>Sexo:</a:t>
            </a:r>
            <a:r>
              <a:rPr lang="en-US" b="0"/>
              <a:t> </a:t>
            </a:r>
            <a:endParaRPr lang="en-US" dirty="0"/>
          </a:p>
        </p:txBody>
      </p:sp>
      <p:sp>
        <p:nvSpPr>
          <p:cNvPr id="3" name="Marcador de contenido 2">
            <a:extLst>
              <a:ext uri="{FF2B5EF4-FFF2-40B4-BE49-F238E27FC236}">
                <a16:creationId xmlns:a16="http://schemas.microsoft.com/office/drawing/2014/main" id="{356D0362-E315-49EB-99DA-CA2C9025698A}"/>
              </a:ext>
            </a:extLst>
          </p:cNvPr>
          <p:cNvSpPr>
            <a:spLocks noGrp="1"/>
          </p:cNvSpPr>
          <p:nvPr>
            <p:ph idx="1"/>
          </p:nvPr>
        </p:nvSpPr>
        <p:spPr>
          <a:xfrm>
            <a:off x="1216548" y="5669280"/>
            <a:ext cx="10058400" cy="748452"/>
          </a:xfrm>
        </p:spPr>
        <p:txBody>
          <a:bodyPr>
            <a:normAutofit fontScale="40000" lnSpcReduction="20000"/>
          </a:bodyPr>
          <a:lstStyle/>
          <a:p>
            <a:endParaRPr lang="en-US" dirty="0"/>
          </a:p>
          <a:p>
            <a:pPr marL="0" indent="0" algn="ctr">
              <a:buNone/>
            </a:pPr>
            <a:r>
              <a:rPr lang="es-ES" sz="6500" dirty="0"/>
              <a:t>En CR no es limitante de actuar. </a:t>
            </a:r>
          </a:p>
          <a:p>
            <a:pPr marL="0" indent="0">
              <a:buNone/>
            </a:pPr>
            <a:endParaRPr lang="en-US" dirty="0"/>
          </a:p>
        </p:txBody>
      </p:sp>
      <p:pic>
        <p:nvPicPr>
          <p:cNvPr id="4" name="Imagen 3">
            <a:extLst>
              <a:ext uri="{FF2B5EF4-FFF2-40B4-BE49-F238E27FC236}">
                <a16:creationId xmlns:a16="http://schemas.microsoft.com/office/drawing/2014/main" id="{D229A7F9-2F31-4CC9-AB94-9EE3CAEC0659}"/>
              </a:ext>
            </a:extLst>
          </p:cNvPr>
          <p:cNvPicPr>
            <a:picLocks noChangeAspect="1"/>
          </p:cNvPicPr>
          <p:nvPr/>
        </p:nvPicPr>
        <p:blipFill>
          <a:blip r:embed="rId2"/>
          <a:stretch>
            <a:fillRect/>
          </a:stretch>
        </p:blipFill>
        <p:spPr>
          <a:xfrm>
            <a:off x="3823127" y="2638425"/>
            <a:ext cx="4545745" cy="2482216"/>
          </a:xfrm>
          <a:prstGeom prst="rect">
            <a:avLst/>
          </a:prstGeom>
        </p:spPr>
      </p:pic>
    </p:spTree>
    <p:extLst>
      <p:ext uri="{BB962C8B-B14F-4D97-AF65-F5344CB8AC3E}">
        <p14:creationId xmlns:p14="http://schemas.microsoft.com/office/powerpoint/2010/main" val="68615176"/>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9277F7C-9F0D-4D18-9F8C-F831B5F3D9BE}"/>
              </a:ext>
            </a:extLst>
          </p:cNvPr>
          <p:cNvSpPr>
            <a:spLocks noGrp="1"/>
          </p:cNvSpPr>
          <p:nvPr>
            <p:ph type="title"/>
          </p:nvPr>
        </p:nvSpPr>
        <p:spPr>
          <a:xfrm>
            <a:off x="1097280" y="988908"/>
            <a:ext cx="10058400" cy="7484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2"/>
          </a:lnRef>
          <a:fillRef idx="3">
            <a:schemeClr val="accent2"/>
          </a:fillRef>
          <a:effectRef idx="3">
            <a:schemeClr val="accent2"/>
          </a:effectRef>
          <a:fontRef idx="minor">
            <a:schemeClr val="lt1"/>
          </a:fontRef>
        </p:style>
        <p:txBody>
          <a:bodyPr>
            <a:normAutofit fontScale="90000"/>
          </a:bodyPr>
          <a:lstStyle/>
          <a:p>
            <a:pPr algn="ctr"/>
            <a:br>
              <a:rPr lang="en-US" b="0"/>
            </a:br>
            <a:r>
              <a:rPr lang="en-US" u="sng">
                <a:effectLst>
                  <a:outerShdw blurRad="38100" dist="38100" dir="2700000" algn="tl">
                    <a:srgbClr val="000000">
                      <a:alpha val="43137"/>
                    </a:srgbClr>
                  </a:outerShdw>
                </a:effectLst>
              </a:rPr>
              <a:t>Salud: </a:t>
            </a:r>
            <a:endParaRPr lang="en-US" u="sng"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09147D59-E9C1-40CD-A81E-0659993EB77E}"/>
              </a:ext>
            </a:extLst>
          </p:cNvPr>
          <p:cNvSpPr>
            <a:spLocks noGrp="1"/>
          </p:cNvSpPr>
          <p:nvPr>
            <p:ph idx="1"/>
          </p:nvPr>
        </p:nvSpPr>
        <p:spPr>
          <a:xfrm>
            <a:off x="1422288" y="4991522"/>
            <a:ext cx="10058400" cy="1755139"/>
          </a:xfrm>
        </p:spPr>
        <p:txBody>
          <a:bodyPr/>
          <a:lstStyle/>
          <a:p>
            <a:endParaRPr lang="en-US" dirty="0"/>
          </a:p>
          <a:p>
            <a:pPr marL="0" indent="0" algn="ctr">
              <a:buNone/>
            </a:pPr>
            <a:r>
              <a:rPr lang="es-ES" sz="3600"/>
              <a:t>Influye en la capacidad de actuar. </a:t>
            </a:r>
          </a:p>
          <a:p>
            <a:pPr marL="0" indent="0">
              <a:buNone/>
            </a:pPr>
            <a:endParaRPr lang="en-US" dirty="0"/>
          </a:p>
        </p:txBody>
      </p:sp>
      <p:pic>
        <p:nvPicPr>
          <p:cNvPr id="4" name="Imagen 3">
            <a:extLst>
              <a:ext uri="{FF2B5EF4-FFF2-40B4-BE49-F238E27FC236}">
                <a16:creationId xmlns:a16="http://schemas.microsoft.com/office/drawing/2014/main" id="{457B54C8-DC9F-457F-8363-0EE22E5B581D}"/>
              </a:ext>
            </a:extLst>
          </p:cNvPr>
          <p:cNvPicPr>
            <a:picLocks noChangeAspect="1"/>
          </p:cNvPicPr>
          <p:nvPr/>
        </p:nvPicPr>
        <p:blipFill>
          <a:blip r:embed="rId2"/>
          <a:stretch>
            <a:fillRect/>
          </a:stretch>
        </p:blipFill>
        <p:spPr>
          <a:xfrm>
            <a:off x="4521041" y="2060577"/>
            <a:ext cx="3149918" cy="3192294"/>
          </a:xfrm>
          <a:prstGeom prst="rect">
            <a:avLst/>
          </a:prstGeom>
        </p:spPr>
      </p:pic>
    </p:spTree>
    <p:extLst>
      <p:ext uri="{BB962C8B-B14F-4D97-AF65-F5344CB8AC3E}">
        <p14:creationId xmlns:p14="http://schemas.microsoft.com/office/powerpoint/2010/main" val="2384701392"/>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EFCB47A-8D9C-45CD-9288-12F6599C7E1A}"/>
              </a:ext>
            </a:extLst>
          </p:cNvPr>
          <p:cNvSpPr>
            <a:spLocks noGrp="1"/>
          </p:cNvSpPr>
          <p:nvPr>
            <p:ph type="title"/>
          </p:nvPr>
        </p:nvSpPr>
        <p:spPr>
          <a:xfrm>
            <a:off x="1097280" y="988908"/>
            <a:ext cx="10058400" cy="7484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3"/>
          </a:lnRef>
          <a:fillRef idx="3">
            <a:schemeClr val="accent3"/>
          </a:fillRef>
          <a:effectRef idx="3">
            <a:schemeClr val="accent3"/>
          </a:effectRef>
          <a:fontRef idx="minor">
            <a:schemeClr val="lt1"/>
          </a:fontRef>
        </p:style>
        <p:txBody>
          <a:bodyPr>
            <a:normAutofit fontScale="90000"/>
          </a:bodyPr>
          <a:lstStyle/>
          <a:p>
            <a:pPr algn="ctr"/>
            <a:br>
              <a:rPr lang="en-US" b="0" dirty="0"/>
            </a:br>
            <a:r>
              <a:rPr lang="en-US" u="sng" dirty="0" err="1">
                <a:effectLst>
                  <a:outerShdw blurRad="38100" dist="38100" dir="2700000" algn="tl">
                    <a:srgbClr val="000000">
                      <a:alpha val="43137"/>
                    </a:srgbClr>
                  </a:outerShdw>
                </a:effectLst>
              </a:rPr>
              <a:t>Capacidad</a:t>
            </a:r>
            <a:r>
              <a:rPr lang="en-US" u="sng" dirty="0">
                <a:effectLst>
                  <a:outerShdw blurRad="38100" dist="38100" dir="2700000" algn="tl">
                    <a:srgbClr val="000000">
                      <a:alpha val="43137"/>
                    </a:srgbClr>
                  </a:outerShdw>
                </a:effectLst>
              </a:rPr>
              <a:t> </a:t>
            </a:r>
            <a:r>
              <a:rPr lang="en-US" u="sng" dirty="0" err="1">
                <a:effectLst>
                  <a:outerShdw blurRad="38100" dist="38100" dir="2700000" algn="tl">
                    <a:srgbClr val="000000">
                      <a:alpha val="43137"/>
                    </a:srgbClr>
                  </a:outerShdw>
                </a:effectLst>
              </a:rPr>
              <a:t>cognoscitiva</a:t>
            </a:r>
            <a:r>
              <a:rPr lang="en-US" u="sng" dirty="0">
                <a:effectLst>
                  <a:outerShdw blurRad="38100" dist="38100" dir="2700000" algn="tl">
                    <a:srgbClr val="000000">
                      <a:alpha val="43137"/>
                    </a:srgbClr>
                  </a:outerShdw>
                </a:effectLst>
              </a:rPr>
              <a:t> y </a:t>
            </a:r>
            <a:r>
              <a:rPr lang="en-US" u="sng" dirty="0" err="1">
                <a:effectLst>
                  <a:outerShdw blurRad="38100" dist="38100" dir="2700000" algn="tl">
                    <a:srgbClr val="000000">
                      <a:alpha val="43137"/>
                    </a:srgbClr>
                  </a:outerShdw>
                </a:effectLst>
              </a:rPr>
              <a:t>volitiva</a:t>
            </a:r>
            <a:r>
              <a:rPr lang="en-US" u="sng" dirty="0">
                <a:effectLst>
                  <a:outerShdw blurRad="38100" dist="38100" dir="2700000" algn="tl">
                    <a:srgbClr val="000000">
                      <a:alpha val="43137"/>
                    </a:srgbClr>
                  </a:outerShdw>
                </a:effectLst>
              </a:rPr>
              <a:t>: </a:t>
            </a:r>
          </a:p>
        </p:txBody>
      </p:sp>
      <p:sp>
        <p:nvSpPr>
          <p:cNvPr id="3" name="Marcador de contenido 2">
            <a:extLst>
              <a:ext uri="{FF2B5EF4-FFF2-40B4-BE49-F238E27FC236}">
                <a16:creationId xmlns:a16="http://schemas.microsoft.com/office/drawing/2014/main" id="{CBCFDF98-134D-4E79-90F7-40B3C381852B}"/>
              </a:ext>
            </a:extLst>
          </p:cNvPr>
          <p:cNvSpPr>
            <a:spLocks noGrp="1"/>
          </p:cNvSpPr>
          <p:nvPr>
            <p:ph idx="1"/>
          </p:nvPr>
        </p:nvSpPr>
        <p:spPr>
          <a:xfrm>
            <a:off x="1216548" y="2108201"/>
            <a:ext cx="5687172" cy="3760891"/>
          </a:xfrm>
        </p:spPr>
        <p:txBody>
          <a:bodyPr>
            <a:normAutofit fontScale="92500"/>
          </a:bodyPr>
          <a:lstStyle/>
          <a:p>
            <a:endParaRPr lang="en-US" dirty="0"/>
          </a:p>
          <a:p>
            <a:pPr algn="just"/>
            <a:r>
              <a:rPr lang="es-ES" sz="3600" dirty="0"/>
              <a:t>Los actos realizados sin capacidad volitiva o cognoscitiva son relativamente nulos, si la incapacidad esta declarada judicialmente si son absolutamente nulos. </a:t>
            </a:r>
          </a:p>
          <a:p>
            <a:pPr marL="0" indent="0">
              <a:buNone/>
            </a:pPr>
            <a:endParaRPr lang="en-US" dirty="0"/>
          </a:p>
        </p:txBody>
      </p:sp>
      <p:pic>
        <p:nvPicPr>
          <p:cNvPr id="4" name="Imagen 3">
            <a:extLst>
              <a:ext uri="{FF2B5EF4-FFF2-40B4-BE49-F238E27FC236}">
                <a16:creationId xmlns:a16="http://schemas.microsoft.com/office/drawing/2014/main" id="{6668795F-A56D-49B9-8A4E-F4C4AEA3B4D7}"/>
              </a:ext>
            </a:extLst>
          </p:cNvPr>
          <p:cNvPicPr>
            <a:picLocks noChangeAspect="1"/>
          </p:cNvPicPr>
          <p:nvPr/>
        </p:nvPicPr>
        <p:blipFill>
          <a:blip r:embed="rId2"/>
          <a:stretch>
            <a:fillRect/>
          </a:stretch>
        </p:blipFill>
        <p:spPr>
          <a:xfrm>
            <a:off x="8321040" y="2667338"/>
            <a:ext cx="2654412" cy="2642615"/>
          </a:xfrm>
          <a:prstGeom prst="rect">
            <a:avLst/>
          </a:prstGeom>
        </p:spPr>
      </p:pic>
    </p:spTree>
    <p:extLst>
      <p:ext uri="{BB962C8B-B14F-4D97-AF65-F5344CB8AC3E}">
        <p14:creationId xmlns:p14="http://schemas.microsoft.com/office/powerpoint/2010/main" val="590592683"/>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262D64-FB41-4539-BAED-6C1B83DE71A0}"/>
              </a:ext>
            </a:extLst>
          </p:cNvPr>
          <p:cNvSpPr>
            <a:spLocks noGrp="1"/>
          </p:cNvSpPr>
          <p:nvPr>
            <p:ph type="title"/>
          </p:nvPr>
        </p:nvSpPr>
        <p:spPr>
          <a:xfrm>
            <a:off x="1097280" y="988908"/>
            <a:ext cx="10058400" cy="7484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4"/>
          </a:lnRef>
          <a:fillRef idx="3">
            <a:schemeClr val="accent4"/>
          </a:fillRef>
          <a:effectRef idx="3">
            <a:schemeClr val="accent4"/>
          </a:effectRef>
          <a:fontRef idx="minor">
            <a:schemeClr val="lt1"/>
          </a:fontRef>
        </p:style>
        <p:txBody>
          <a:bodyPr>
            <a:normAutofit fontScale="90000"/>
          </a:bodyPr>
          <a:lstStyle/>
          <a:p>
            <a:pPr algn="ctr"/>
            <a:br>
              <a:rPr lang="en-US" b="0" dirty="0"/>
            </a:br>
            <a:r>
              <a:rPr lang="en-US" u="sng" dirty="0" err="1">
                <a:effectLst>
                  <a:outerShdw blurRad="38100" dist="38100" dir="2700000" algn="tl">
                    <a:srgbClr val="000000">
                      <a:alpha val="43137"/>
                    </a:srgbClr>
                  </a:outerShdw>
                </a:effectLst>
              </a:rPr>
              <a:t>Curatela</a:t>
            </a:r>
            <a:r>
              <a:rPr lang="en-US" u="sng" dirty="0">
                <a:effectLst>
                  <a:outerShdw blurRad="38100" dist="38100" dir="2700000" algn="tl">
                    <a:srgbClr val="000000">
                      <a:alpha val="43137"/>
                    </a:srgbClr>
                  </a:outerShdw>
                </a:effectLst>
              </a:rPr>
              <a:t>: </a:t>
            </a:r>
          </a:p>
        </p:txBody>
      </p:sp>
      <p:sp>
        <p:nvSpPr>
          <p:cNvPr id="3" name="Marcador de contenido 2">
            <a:extLst>
              <a:ext uri="{FF2B5EF4-FFF2-40B4-BE49-F238E27FC236}">
                <a16:creationId xmlns:a16="http://schemas.microsoft.com/office/drawing/2014/main" id="{AC5B2247-685C-4FBA-B351-DC47D50CC7A8}"/>
              </a:ext>
            </a:extLst>
          </p:cNvPr>
          <p:cNvSpPr>
            <a:spLocks noGrp="1"/>
          </p:cNvSpPr>
          <p:nvPr>
            <p:ph idx="1"/>
          </p:nvPr>
        </p:nvSpPr>
        <p:spPr>
          <a:xfrm>
            <a:off x="5646420" y="2108201"/>
            <a:ext cx="5628528" cy="3760891"/>
          </a:xfrm>
        </p:spPr>
        <p:txBody>
          <a:bodyPr>
            <a:normAutofit lnSpcReduction="10000"/>
          </a:bodyPr>
          <a:lstStyle/>
          <a:p>
            <a:endParaRPr lang="en-US" dirty="0"/>
          </a:p>
          <a:p>
            <a:pPr algn="just"/>
            <a:r>
              <a:rPr lang="es-ES" sz="2800" dirty="0"/>
              <a:t>Se produce por medio de la sentencia judicial de interdicción, son sujetos de curatela los sujetos mayores de 18 años y los emancipados incapaces de administrar sus bienes. La curatela cesa cuando el cesa el estado de incapacidad del sujeto. </a:t>
            </a:r>
          </a:p>
          <a:p>
            <a:endParaRPr lang="en-US" dirty="0"/>
          </a:p>
        </p:txBody>
      </p:sp>
      <p:pic>
        <p:nvPicPr>
          <p:cNvPr id="4" name="Imagen 3">
            <a:extLst>
              <a:ext uri="{FF2B5EF4-FFF2-40B4-BE49-F238E27FC236}">
                <a16:creationId xmlns:a16="http://schemas.microsoft.com/office/drawing/2014/main" id="{B53AA2AA-0BC9-4A56-9CC1-EFA5FA690B4D}"/>
              </a:ext>
            </a:extLst>
          </p:cNvPr>
          <p:cNvPicPr>
            <a:picLocks noChangeAspect="1"/>
          </p:cNvPicPr>
          <p:nvPr/>
        </p:nvPicPr>
        <p:blipFill>
          <a:blip r:embed="rId2"/>
          <a:stretch>
            <a:fillRect/>
          </a:stretch>
        </p:blipFill>
        <p:spPr>
          <a:xfrm>
            <a:off x="1097280" y="2865648"/>
            <a:ext cx="3831908" cy="2549961"/>
          </a:xfrm>
          <a:prstGeom prst="rect">
            <a:avLst/>
          </a:prstGeom>
        </p:spPr>
      </p:pic>
    </p:spTree>
    <p:extLst>
      <p:ext uri="{BB962C8B-B14F-4D97-AF65-F5344CB8AC3E}">
        <p14:creationId xmlns:p14="http://schemas.microsoft.com/office/powerpoint/2010/main" val="710598685"/>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4">
            <a:extLst>
              <a:ext uri="{FF2B5EF4-FFF2-40B4-BE49-F238E27FC236}">
                <a16:creationId xmlns:a16="http://schemas.microsoft.com/office/drawing/2014/main" id="{E845E27D-B247-4FE5-BE8D-764A8D17C783}"/>
              </a:ext>
            </a:extLst>
          </p:cNvPr>
          <p:cNvGraphicFramePr>
            <a:graphicFrameLocks noGrp="1"/>
          </p:cNvGraphicFramePr>
          <p:nvPr>
            <p:ph idx="1"/>
            <p:extLst>
              <p:ext uri="{D42A27DB-BD31-4B8C-83A1-F6EECF244321}">
                <p14:modId xmlns:p14="http://schemas.microsoft.com/office/powerpoint/2010/main" val="444405629"/>
              </p:ext>
            </p:extLst>
          </p:nvPr>
        </p:nvGraphicFramePr>
        <p:xfrm>
          <a:off x="1120140" y="1056086"/>
          <a:ext cx="10003472" cy="5102150"/>
        </p:xfrm>
        <a:graphic>
          <a:graphicData uri="http://schemas.openxmlformats.org/drawingml/2006/table">
            <a:tbl>
              <a:tblPr firstRow="1" bandRow="1">
                <a:tableStyleId>{5C22544A-7EE6-4342-B048-85BDC9FD1C3A}</a:tableStyleId>
              </a:tblPr>
              <a:tblGrid>
                <a:gridCol w="2459672">
                  <a:extLst>
                    <a:ext uri="{9D8B030D-6E8A-4147-A177-3AD203B41FA5}">
                      <a16:colId xmlns:a16="http://schemas.microsoft.com/office/drawing/2014/main" val="2995387638"/>
                    </a:ext>
                  </a:extLst>
                </a:gridCol>
                <a:gridCol w="2514600">
                  <a:extLst>
                    <a:ext uri="{9D8B030D-6E8A-4147-A177-3AD203B41FA5}">
                      <a16:colId xmlns:a16="http://schemas.microsoft.com/office/drawing/2014/main" val="2045496238"/>
                    </a:ext>
                  </a:extLst>
                </a:gridCol>
                <a:gridCol w="2514600">
                  <a:extLst>
                    <a:ext uri="{9D8B030D-6E8A-4147-A177-3AD203B41FA5}">
                      <a16:colId xmlns:a16="http://schemas.microsoft.com/office/drawing/2014/main" val="2965953576"/>
                    </a:ext>
                  </a:extLst>
                </a:gridCol>
                <a:gridCol w="2514600">
                  <a:extLst>
                    <a:ext uri="{9D8B030D-6E8A-4147-A177-3AD203B41FA5}">
                      <a16:colId xmlns:a16="http://schemas.microsoft.com/office/drawing/2014/main" val="837556712"/>
                    </a:ext>
                  </a:extLst>
                </a:gridCol>
              </a:tblGrid>
              <a:tr h="168839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i="0" u="none" strike="noStrike" kern="1200" baseline="0" dirty="0">
                        <a:solidFill>
                          <a:schemeClr val="lt1"/>
                        </a:solidFill>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i="0" u="sng" strike="noStrike" kern="1200" baseline="0" dirty="0" err="1">
                          <a:solidFill>
                            <a:schemeClr val="lt1"/>
                          </a:solidFill>
                          <a:effectLst>
                            <a:outerShdw blurRad="38100" dist="38100" dir="2700000" algn="tl">
                              <a:srgbClr val="000000">
                                <a:alpha val="43137"/>
                              </a:srgbClr>
                            </a:outerShdw>
                          </a:effectLst>
                          <a:latin typeface="+mn-lt"/>
                          <a:ea typeface="+mn-ea"/>
                          <a:cs typeface="+mn-cs"/>
                        </a:rPr>
                        <a:t>Capacidad</a:t>
                      </a:r>
                      <a:r>
                        <a:rPr lang="en-US" sz="2800" b="1" i="0" u="sng" strike="noStrike" kern="1200" baseline="0" dirty="0">
                          <a:solidFill>
                            <a:schemeClr val="lt1"/>
                          </a:solidFill>
                          <a:effectLst>
                            <a:outerShdw blurRad="38100" dist="38100" dir="2700000" algn="tl">
                              <a:srgbClr val="000000">
                                <a:alpha val="43137"/>
                              </a:srgbClr>
                            </a:outerShdw>
                          </a:effectLst>
                          <a:latin typeface="+mn-lt"/>
                          <a:ea typeface="+mn-ea"/>
                          <a:cs typeface="+mn-cs"/>
                        </a:rPr>
                        <a:t> </a:t>
                      </a:r>
                      <a:r>
                        <a:rPr lang="en-US" sz="1800" b="0" i="0" u="none" strike="noStrike" kern="1200" baseline="0" dirty="0">
                          <a:solidFill>
                            <a:schemeClr val="lt1"/>
                          </a:solidFill>
                          <a:latin typeface="+mn-lt"/>
                          <a:ea typeface="+mn-ea"/>
                          <a:cs typeface="+mn-cs"/>
                        </a:rPr>
                        <a:t>	</a:t>
                      </a:r>
                    </a:p>
                    <a:p>
                      <a:endParaRPr lang="en-US" dirty="0"/>
                    </a:p>
                  </a:txBody>
                  <a:tcPr/>
                </a:tc>
                <a:tc>
                  <a:txBody>
                    <a:bodyPr/>
                    <a:lstStyle/>
                    <a:p>
                      <a:endParaRPr lang="es-CR"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i="0" u="sng" strike="noStrike" kern="1200" baseline="0" dirty="0" err="1">
                          <a:solidFill>
                            <a:schemeClr val="lt1"/>
                          </a:solidFill>
                          <a:effectLst>
                            <a:outerShdw blurRad="38100" dist="38100" dir="2700000" algn="tl">
                              <a:srgbClr val="000000">
                                <a:alpha val="43137"/>
                              </a:srgbClr>
                            </a:outerShdw>
                          </a:effectLst>
                          <a:latin typeface="+mn-lt"/>
                          <a:ea typeface="+mn-ea"/>
                          <a:cs typeface="+mn-cs"/>
                        </a:rPr>
                        <a:t>Legitimación</a:t>
                      </a:r>
                      <a:r>
                        <a:rPr lang="en-US" sz="2800" b="1" i="0" u="sng" strike="noStrike" kern="1200" baseline="0" dirty="0">
                          <a:solidFill>
                            <a:schemeClr val="lt1"/>
                          </a:solidFill>
                          <a:effectLst>
                            <a:outerShdw blurRad="38100" dist="38100" dir="2700000" algn="tl">
                              <a:srgbClr val="000000">
                                <a:alpha val="43137"/>
                              </a:srgbClr>
                            </a:outerShdw>
                          </a:effectLst>
                          <a:latin typeface="+mn-lt"/>
                          <a:ea typeface="+mn-ea"/>
                          <a:cs typeface="+mn-cs"/>
                        </a:rPr>
                        <a:t> </a:t>
                      </a:r>
                      <a:r>
                        <a:rPr lang="en-US" sz="1800" b="0" i="0" u="none" strike="noStrike" kern="1200" baseline="0" dirty="0">
                          <a:solidFill>
                            <a:schemeClr val="lt1"/>
                          </a:solidFill>
                          <a:latin typeface="+mn-lt"/>
                          <a:ea typeface="+mn-ea"/>
                          <a:cs typeface="+mn-cs"/>
                        </a:rPr>
                        <a:t>	</a:t>
                      </a:r>
                    </a:p>
                    <a:p>
                      <a:endParaRPr lang="en-US" dirty="0"/>
                    </a:p>
                  </a:txBody>
                  <a:tcPr>
                    <a:solidFill>
                      <a:schemeClr val="accent4"/>
                    </a:solidFill>
                  </a:tcPr>
                </a:tc>
                <a:tc>
                  <a:txBody>
                    <a:bodyPr/>
                    <a:lstStyle/>
                    <a:p>
                      <a:endParaRPr lang="es-CR"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i="0" u="sng" strike="noStrike" kern="1200" baseline="0" dirty="0" err="1">
                          <a:solidFill>
                            <a:schemeClr val="lt1"/>
                          </a:solidFill>
                          <a:effectLst>
                            <a:outerShdw blurRad="38100" dist="38100" dir="2700000" algn="tl">
                              <a:srgbClr val="000000">
                                <a:alpha val="43137"/>
                              </a:srgbClr>
                            </a:outerShdw>
                          </a:effectLst>
                          <a:latin typeface="+mn-lt"/>
                          <a:ea typeface="+mn-ea"/>
                          <a:cs typeface="+mn-cs"/>
                        </a:rPr>
                        <a:t>Titularidad</a:t>
                      </a:r>
                      <a:r>
                        <a:rPr lang="en-US" sz="2800" b="1" i="0" u="sng" strike="noStrike" kern="1200" baseline="0" dirty="0">
                          <a:solidFill>
                            <a:schemeClr val="lt1"/>
                          </a:solidFill>
                          <a:effectLst>
                            <a:outerShdw blurRad="38100" dist="38100" dir="2700000" algn="tl">
                              <a:srgbClr val="000000">
                                <a:alpha val="43137"/>
                              </a:srgbClr>
                            </a:outerShdw>
                          </a:effectLst>
                          <a:latin typeface="+mn-lt"/>
                          <a:ea typeface="+mn-ea"/>
                          <a:cs typeface="+mn-cs"/>
                        </a:rPr>
                        <a:t>  </a:t>
                      </a:r>
                      <a:r>
                        <a:rPr lang="en-US" sz="1800" b="0" i="0" u="none" strike="noStrike" kern="1200" baseline="0" dirty="0">
                          <a:solidFill>
                            <a:schemeClr val="lt1"/>
                          </a:solidFill>
                          <a:latin typeface="+mn-lt"/>
                          <a:ea typeface="+mn-ea"/>
                          <a:cs typeface="+mn-cs"/>
                        </a:rPr>
                        <a:t>	</a:t>
                      </a:r>
                    </a:p>
                    <a:p>
                      <a:endParaRPr lang="en-US" dirty="0"/>
                    </a:p>
                  </a:txBody>
                  <a:tcPr>
                    <a:solidFill>
                      <a:schemeClr val="tx2">
                        <a:lumMod val="60000"/>
                        <a:lumOff val="40000"/>
                      </a:schemeClr>
                    </a:solidFill>
                  </a:tcPr>
                </a:tc>
                <a:tc>
                  <a:txBody>
                    <a:bodyPr/>
                    <a:lstStyle/>
                    <a:p>
                      <a:endParaRPr lang="es-CR"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i="0" u="sng" strike="noStrike" kern="1200" baseline="0" dirty="0" err="1">
                          <a:solidFill>
                            <a:schemeClr val="lt1"/>
                          </a:solidFill>
                          <a:effectLst>
                            <a:outerShdw blurRad="38100" dist="38100" dir="2700000" algn="tl">
                              <a:srgbClr val="000000">
                                <a:alpha val="43137"/>
                              </a:srgbClr>
                            </a:outerShdw>
                          </a:effectLst>
                          <a:latin typeface="+mn-lt"/>
                          <a:ea typeface="+mn-ea"/>
                          <a:cs typeface="+mn-cs"/>
                        </a:rPr>
                        <a:t>Compatibilidad</a:t>
                      </a:r>
                      <a:r>
                        <a:rPr lang="en-US" sz="1800" b="0" i="0" u="none" strike="noStrike" kern="1200" baseline="0" dirty="0">
                          <a:solidFill>
                            <a:schemeClr val="lt1"/>
                          </a:solidFill>
                          <a:latin typeface="+mn-lt"/>
                          <a:ea typeface="+mn-ea"/>
                          <a:cs typeface="+mn-cs"/>
                        </a:rPr>
                        <a:t>	</a:t>
                      </a:r>
                    </a:p>
                    <a:p>
                      <a:endParaRPr lang="en-US" dirty="0"/>
                    </a:p>
                  </a:txBody>
                  <a:tcPr>
                    <a:solidFill>
                      <a:schemeClr val="accent6"/>
                    </a:solidFill>
                  </a:tcPr>
                </a:tc>
                <a:extLst>
                  <a:ext uri="{0D108BD9-81ED-4DB2-BD59-A6C34878D82A}">
                    <a16:rowId xmlns:a16="http://schemas.microsoft.com/office/drawing/2014/main" val="3270274320"/>
                  </a:ext>
                </a:extLst>
              </a:tr>
              <a:tr h="3404863">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ES" sz="1800" b="0" i="0" u="none" strike="noStrike" kern="1200" baseline="0" dirty="0">
                          <a:solidFill>
                            <a:schemeClr val="dk1"/>
                          </a:solidFill>
                          <a:latin typeface="+mn-lt"/>
                          <a:ea typeface="+mn-ea"/>
                          <a:cs typeface="+mn-cs"/>
                        </a:rPr>
                        <a:t>Designa la posición del sujeto como destinario de los efectos jurídicos del sistema; Posición de carácter potencial por cuanto se trata de una posibilidad abstracta a </a:t>
                      </a:r>
                      <a:r>
                        <a:rPr lang="en-US" dirty="0" err="1"/>
                        <a:t>recibir</a:t>
                      </a:r>
                      <a:r>
                        <a:rPr lang="en-US" dirty="0"/>
                        <a:t> o </a:t>
                      </a:r>
                      <a:r>
                        <a:rPr lang="en-US" dirty="0" err="1"/>
                        <a:t>generar</a:t>
                      </a:r>
                      <a:r>
                        <a:rPr lang="en-US" dirty="0"/>
                        <a:t> </a:t>
                      </a:r>
                      <a:r>
                        <a:rPr lang="en-US" dirty="0" err="1"/>
                        <a:t>efectos</a:t>
                      </a:r>
                      <a:r>
                        <a:rPr lang="en-US" dirty="0"/>
                        <a:t> </a:t>
                      </a:r>
                      <a:r>
                        <a:rPr lang="en-US" dirty="0" err="1"/>
                        <a:t>jurídicos</a:t>
                      </a:r>
                      <a:r>
                        <a:rPr lang="en-US" dirty="0"/>
                        <a:t>.</a:t>
                      </a:r>
                    </a:p>
                    <a:p>
                      <a:pPr algn="just"/>
                      <a:endParaRPr lang="es-ES" sz="1800" b="0" i="0" u="none" strike="noStrike" kern="1200" baseline="0" dirty="0">
                        <a:solidFill>
                          <a:schemeClr val="dk1"/>
                        </a:solidFill>
                        <a:latin typeface="+mn-lt"/>
                        <a:ea typeface="+mn-ea"/>
                        <a:cs typeface="+mn-cs"/>
                      </a:endParaRPr>
                    </a:p>
                    <a:p>
                      <a:endParaRPr lang="en-US"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ES" sz="2000" b="0" i="0" u="none" strike="noStrike" kern="1200" baseline="0" dirty="0">
                          <a:solidFill>
                            <a:schemeClr val="dk1"/>
                          </a:solidFill>
                          <a:latin typeface="+mn-lt"/>
                          <a:ea typeface="+mn-ea"/>
                          <a:cs typeface="+mn-cs"/>
                        </a:rPr>
                        <a:t>Designa una determina posición del sujeto que tiene relevancia jurídica en relación a los presupuestos de hecho de ciertas normas (mal llamado incapacidad relativa) 	</a:t>
                      </a:r>
                    </a:p>
                    <a:p>
                      <a:endParaRPr lang="en-US" dirty="0"/>
                    </a:p>
                  </a:txBody>
                  <a:tcPr>
                    <a:solidFill>
                      <a:schemeClr val="accent4">
                        <a:lumMod val="40000"/>
                        <a:lumOff val="60000"/>
                      </a:schemeClr>
                    </a:solid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ES" sz="1800" b="0" i="0" u="none" strike="noStrike" kern="1200" baseline="0" dirty="0">
                          <a:solidFill>
                            <a:schemeClr val="dk1"/>
                          </a:solidFill>
                          <a:latin typeface="+mn-lt"/>
                          <a:ea typeface="+mn-ea"/>
                          <a:cs typeface="+mn-cs"/>
                        </a:rPr>
                        <a:t>Designa la posición del destinario actual de efectos jurídicos. 	</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dirty="0"/>
                    </a:p>
                  </a:txBody>
                  <a:tcPr>
                    <a:solidFill>
                      <a:schemeClr val="tx2">
                        <a:lumMod val="20000"/>
                        <a:lumOff val="80000"/>
                      </a:schemeClr>
                    </a:solidFill>
                  </a:tcPr>
                </a:tc>
                <a:tc>
                  <a:txBody>
                    <a:bodyPr/>
                    <a:lstStyle/>
                    <a:p>
                      <a:r>
                        <a:rPr lang="es-CR" dirty="0"/>
                        <a:t>Que el oficio, profesión o cargo no le imposibilite realizar el acto.</a:t>
                      </a:r>
                      <a:endParaRPr lang="en-US" dirty="0"/>
                    </a:p>
                  </a:txBody>
                  <a:tcPr>
                    <a:solidFill>
                      <a:schemeClr val="accent6">
                        <a:lumMod val="20000"/>
                        <a:lumOff val="80000"/>
                      </a:schemeClr>
                    </a:solidFill>
                  </a:tcPr>
                </a:tc>
                <a:extLst>
                  <a:ext uri="{0D108BD9-81ED-4DB2-BD59-A6C34878D82A}">
                    <a16:rowId xmlns:a16="http://schemas.microsoft.com/office/drawing/2014/main" val="3505603683"/>
                  </a:ext>
                </a:extLst>
              </a:tr>
            </a:tbl>
          </a:graphicData>
        </a:graphic>
      </p:graphicFrame>
    </p:spTree>
    <p:extLst>
      <p:ext uri="{BB962C8B-B14F-4D97-AF65-F5344CB8AC3E}">
        <p14:creationId xmlns:p14="http://schemas.microsoft.com/office/powerpoint/2010/main" val="1713750342"/>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155EE4-EAB1-4B32-9D5F-A34F39DB09A4}"/>
              </a:ext>
            </a:extLst>
          </p:cNvPr>
          <p:cNvSpPr>
            <a:spLocks noGrp="1"/>
          </p:cNvSpPr>
          <p:nvPr>
            <p:ph type="title"/>
          </p:nvPr>
        </p:nvSpPr>
        <p:spPr>
          <a:xfrm>
            <a:off x="1309315" y="2703621"/>
            <a:ext cx="10058400" cy="1450757"/>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2"/>
          </a:lnRef>
          <a:fillRef idx="3">
            <a:schemeClr val="accent2"/>
          </a:fillRef>
          <a:effectRef idx="3">
            <a:schemeClr val="accent2"/>
          </a:effectRef>
          <a:fontRef idx="minor">
            <a:schemeClr val="lt1"/>
          </a:fontRef>
        </p:style>
        <p:txBody>
          <a:bodyPr/>
          <a:lstStyle/>
          <a:p>
            <a:pPr algn="ctr"/>
            <a:r>
              <a:rPr lang="es-ES" u="sng" dirty="0">
                <a:effectLst>
                  <a:outerShdw blurRad="38100" dist="38100" dir="2700000" algn="tl">
                    <a:srgbClr val="000000">
                      <a:alpha val="43137"/>
                    </a:srgbClr>
                  </a:outerShdw>
                </a:effectLst>
              </a:rPr>
              <a:t>VALORES FUNDAMENTALES DE LA PERSONALIDAD. </a:t>
            </a:r>
            <a:endParaRPr lang="en-US" u="sng"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82644351"/>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FC4428F-2E1E-4DA5-AFA6-999271185039}"/>
              </a:ext>
            </a:extLst>
          </p:cNvPr>
          <p:cNvSpPr>
            <a:spLocks noGrp="1"/>
          </p:cNvSpPr>
          <p:nvPr>
            <p:ph idx="1"/>
          </p:nvPr>
        </p:nvSpPr>
        <p:spPr>
          <a:xfrm>
            <a:off x="1193688" y="1197402"/>
            <a:ext cx="4475592" cy="4463196"/>
          </a:xfrm>
        </p:spPr>
        <p:txBody>
          <a:bodyPr>
            <a:noAutofit/>
          </a:bodyPr>
          <a:lstStyle/>
          <a:p>
            <a:pPr algn="just"/>
            <a:r>
              <a:rPr lang="es-ES" sz="2400"/>
              <a:t>Se crean en la  naturaleza y se radican en el derecho natural español.</a:t>
            </a:r>
          </a:p>
          <a:p>
            <a:pPr algn="just"/>
            <a:r>
              <a:rPr lang="es-ES" sz="2400"/>
              <a:t> Separa los derechos subjetivos del derecho invoni cortes, que son los derecho al honor, integridad y buen nombre. </a:t>
            </a:r>
          </a:p>
          <a:p>
            <a:pPr algn="just"/>
            <a:r>
              <a:rPr lang="es-ES" sz="2400"/>
              <a:t>El Código Civil de Napoleón no los regulo y en CR se llegan a regular en 1973 con la reforma al Código Civil. </a:t>
            </a:r>
            <a:endParaRPr lang="en-US" sz="2400" dirty="0"/>
          </a:p>
        </p:txBody>
      </p:sp>
      <p:pic>
        <p:nvPicPr>
          <p:cNvPr id="4" name="Imagen 3">
            <a:extLst>
              <a:ext uri="{FF2B5EF4-FFF2-40B4-BE49-F238E27FC236}">
                <a16:creationId xmlns:a16="http://schemas.microsoft.com/office/drawing/2014/main" id="{9119C15F-AB87-410A-A488-701AB8B2F674}"/>
              </a:ext>
            </a:extLst>
          </p:cNvPr>
          <p:cNvPicPr>
            <a:picLocks noChangeAspect="1"/>
          </p:cNvPicPr>
          <p:nvPr/>
        </p:nvPicPr>
        <p:blipFill>
          <a:blip r:embed="rId2"/>
          <a:stretch>
            <a:fillRect/>
          </a:stretch>
        </p:blipFill>
        <p:spPr>
          <a:xfrm>
            <a:off x="6096000" y="1965960"/>
            <a:ext cx="5225143" cy="2926080"/>
          </a:xfrm>
          <a:prstGeom prst="rect">
            <a:avLst/>
          </a:prstGeom>
        </p:spPr>
      </p:pic>
    </p:spTree>
    <p:extLst>
      <p:ext uri="{BB962C8B-B14F-4D97-AF65-F5344CB8AC3E}">
        <p14:creationId xmlns:p14="http://schemas.microsoft.com/office/powerpoint/2010/main" val="766341701"/>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16E067-AEC6-43A7-ACDE-DA18790BA6C2}"/>
              </a:ext>
            </a:extLst>
          </p:cNvPr>
          <p:cNvSpPr>
            <a:spLocks noGrp="1"/>
          </p:cNvSpPr>
          <p:nvPr>
            <p:ph type="title"/>
          </p:nvPr>
        </p:nvSpPr>
        <p:spPr>
          <a:xfrm>
            <a:off x="1097280" y="988908"/>
            <a:ext cx="10058400" cy="7484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3"/>
          </a:lnRef>
          <a:fillRef idx="3">
            <a:schemeClr val="accent3"/>
          </a:fillRef>
          <a:effectRef idx="3">
            <a:schemeClr val="accent3"/>
          </a:effectRef>
          <a:fontRef idx="minor">
            <a:schemeClr val="lt1"/>
          </a:fontRef>
        </p:style>
        <p:txBody>
          <a:bodyPr>
            <a:normAutofit fontScale="90000"/>
          </a:bodyPr>
          <a:lstStyle/>
          <a:p>
            <a:pPr algn="ctr"/>
            <a:r>
              <a:rPr lang="en-US" u="sng" dirty="0" err="1">
                <a:effectLst>
                  <a:outerShdw blurRad="38100" dist="38100" dir="2700000" algn="tl">
                    <a:srgbClr val="000000">
                      <a:alpha val="43137"/>
                    </a:srgbClr>
                  </a:outerShdw>
                </a:effectLst>
              </a:rPr>
              <a:t>Lineamientos</a:t>
            </a:r>
            <a:r>
              <a:rPr lang="en-US" u="sng" dirty="0">
                <a:effectLst>
                  <a:outerShdw blurRad="38100" dist="38100" dir="2700000" algn="tl">
                    <a:srgbClr val="000000">
                      <a:alpha val="43137"/>
                    </a:srgbClr>
                  </a:outerShdw>
                </a:effectLst>
              </a:rPr>
              <a:t> </a:t>
            </a:r>
            <a:r>
              <a:rPr lang="en-US" u="sng" dirty="0" err="1">
                <a:effectLst>
                  <a:outerShdw blurRad="38100" dist="38100" dir="2700000" algn="tl">
                    <a:srgbClr val="000000">
                      <a:alpha val="43137"/>
                    </a:srgbClr>
                  </a:outerShdw>
                </a:effectLst>
              </a:rPr>
              <a:t>Generales</a:t>
            </a:r>
            <a:r>
              <a:rPr lang="en-US" u="sng" dirty="0">
                <a:effectLst>
                  <a:outerShdw blurRad="38100" dist="38100" dir="2700000" algn="tl">
                    <a:srgbClr val="000000">
                      <a:alpha val="43137"/>
                    </a:srgbClr>
                  </a:outerShdw>
                </a:effectLst>
              </a:rPr>
              <a:t>: </a:t>
            </a:r>
          </a:p>
        </p:txBody>
      </p:sp>
      <p:sp>
        <p:nvSpPr>
          <p:cNvPr id="3" name="Marcador de contenido 2">
            <a:extLst>
              <a:ext uri="{FF2B5EF4-FFF2-40B4-BE49-F238E27FC236}">
                <a16:creationId xmlns:a16="http://schemas.microsoft.com/office/drawing/2014/main" id="{87E52612-D267-4195-B71E-20760A996888}"/>
              </a:ext>
            </a:extLst>
          </p:cNvPr>
          <p:cNvSpPr>
            <a:spLocks noGrp="1"/>
          </p:cNvSpPr>
          <p:nvPr>
            <p:ph idx="1"/>
          </p:nvPr>
        </p:nvSpPr>
        <p:spPr>
          <a:xfrm>
            <a:off x="4852947" y="2291081"/>
            <a:ext cx="6212952" cy="3760891"/>
          </a:xfrm>
        </p:spPr>
        <p:txBody>
          <a:bodyPr/>
          <a:lstStyle/>
          <a:p>
            <a:endParaRPr lang="en-US" dirty="0"/>
          </a:p>
          <a:p>
            <a:r>
              <a:rPr lang="es-ES" sz="4000" dirty="0"/>
              <a:t>1. Persona y sus valores. </a:t>
            </a:r>
          </a:p>
          <a:p>
            <a:endParaRPr lang="es-ES" sz="4000" dirty="0"/>
          </a:p>
          <a:p>
            <a:r>
              <a:rPr lang="es-ES" sz="4000" dirty="0"/>
              <a:t>2. Comunidad y sus valores. </a:t>
            </a:r>
          </a:p>
          <a:p>
            <a:endParaRPr lang="en-US" dirty="0"/>
          </a:p>
        </p:txBody>
      </p:sp>
      <p:pic>
        <p:nvPicPr>
          <p:cNvPr id="4" name="Imagen 3">
            <a:extLst>
              <a:ext uri="{FF2B5EF4-FFF2-40B4-BE49-F238E27FC236}">
                <a16:creationId xmlns:a16="http://schemas.microsoft.com/office/drawing/2014/main" id="{F387508B-628E-4300-B08D-5FD81F477B67}"/>
              </a:ext>
            </a:extLst>
          </p:cNvPr>
          <p:cNvPicPr>
            <a:picLocks noChangeAspect="1"/>
          </p:cNvPicPr>
          <p:nvPr/>
        </p:nvPicPr>
        <p:blipFill>
          <a:blip r:embed="rId2"/>
          <a:stretch>
            <a:fillRect/>
          </a:stretch>
        </p:blipFill>
        <p:spPr>
          <a:xfrm>
            <a:off x="629602" y="2468880"/>
            <a:ext cx="3602977" cy="3400212"/>
          </a:xfrm>
          <a:prstGeom prst="rect">
            <a:avLst/>
          </a:prstGeom>
        </p:spPr>
      </p:pic>
    </p:spTree>
    <p:extLst>
      <p:ext uri="{BB962C8B-B14F-4D97-AF65-F5344CB8AC3E}">
        <p14:creationId xmlns:p14="http://schemas.microsoft.com/office/powerpoint/2010/main" val="994710965"/>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DD7E22B6-03F0-40B4-9B6F-CF81AE6BF907}"/>
              </a:ext>
            </a:extLst>
          </p:cNvPr>
          <p:cNvSpPr>
            <a:spLocks noGrp="1"/>
          </p:cNvSpPr>
          <p:nvPr>
            <p:ph idx="1"/>
          </p:nvPr>
        </p:nvSpPr>
        <p:spPr>
          <a:xfrm>
            <a:off x="5804452" y="2554972"/>
            <a:ext cx="5483748" cy="2225260"/>
          </a:xfrm>
        </p:spPr>
        <p:txBody>
          <a:bodyPr>
            <a:normAutofit/>
          </a:bodyPr>
          <a:lstStyle/>
          <a:p>
            <a:r>
              <a:rPr lang="es-CR" dirty="0"/>
              <a:t>Los valores Fundamentales de la personalidad existen en todo el Ordenamiento Jurídico.</a:t>
            </a:r>
          </a:p>
          <a:p>
            <a:r>
              <a:rPr lang="es-CR" dirty="0"/>
              <a:t>Tales valores se realizan mediante específicas situaciones jurídicas de poder y de deber.</a:t>
            </a:r>
          </a:p>
          <a:p>
            <a:r>
              <a:rPr lang="es-CR" dirty="0"/>
              <a:t>Se tomarán algunos ejemplos del Código Civil.</a:t>
            </a:r>
            <a:endParaRPr lang="en-US" dirty="0"/>
          </a:p>
        </p:txBody>
      </p:sp>
      <p:pic>
        <p:nvPicPr>
          <p:cNvPr id="4" name="Imagen 3">
            <a:extLst>
              <a:ext uri="{FF2B5EF4-FFF2-40B4-BE49-F238E27FC236}">
                <a16:creationId xmlns:a16="http://schemas.microsoft.com/office/drawing/2014/main" id="{BD871E4F-48C9-42B2-857C-2A2B29669A7A}"/>
              </a:ext>
            </a:extLst>
          </p:cNvPr>
          <p:cNvPicPr>
            <a:picLocks noChangeAspect="1"/>
          </p:cNvPicPr>
          <p:nvPr/>
        </p:nvPicPr>
        <p:blipFill>
          <a:blip r:embed="rId2"/>
          <a:stretch>
            <a:fillRect/>
          </a:stretch>
        </p:blipFill>
        <p:spPr>
          <a:xfrm>
            <a:off x="903800" y="1737361"/>
            <a:ext cx="4820801" cy="3860482"/>
          </a:xfrm>
          <a:prstGeom prst="rect">
            <a:avLst/>
          </a:prstGeom>
        </p:spPr>
      </p:pic>
    </p:spTree>
    <p:extLst>
      <p:ext uri="{BB962C8B-B14F-4D97-AF65-F5344CB8AC3E}">
        <p14:creationId xmlns:p14="http://schemas.microsoft.com/office/powerpoint/2010/main" val="2104807340"/>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CDB84CE6-A1DD-4804-AFA8-D9A1106233D9}"/>
              </a:ext>
            </a:extLst>
          </p:cNvPr>
          <p:cNvSpPr>
            <a:spLocks noGrp="1"/>
          </p:cNvSpPr>
          <p:nvPr>
            <p:ph sz="half" idx="1"/>
          </p:nvPr>
        </p:nvSpPr>
        <p:spPr>
          <a:xfrm>
            <a:off x="1280160" y="1554903"/>
            <a:ext cx="4639736" cy="3748193"/>
          </a:xfrm>
        </p:spPr>
        <p:txBody>
          <a:bodyPr>
            <a:normAutofit/>
          </a:bodyPr>
          <a:lstStyle/>
          <a:p>
            <a:pPr marL="0" indent="0" algn="just">
              <a:buNone/>
            </a:pPr>
            <a:r>
              <a:rPr lang="en-US" sz="2800" b="1" u="sng" dirty="0">
                <a:effectLst>
                  <a:outerShdw blurRad="38100" dist="38100" dir="2700000" algn="tl">
                    <a:srgbClr val="000000">
                      <a:alpha val="43137"/>
                    </a:srgbClr>
                  </a:outerShdw>
                </a:effectLst>
              </a:rPr>
              <a:t> </a:t>
            </a:r>
          </a:p>
          <a:p>
            <a:pPr algn="just"/>
            <a:r>
              <a:rPr lang="en-US" sz="2800" dirty="0"/>
              <a:t> Son </a:t>
            </a:r>
            <a:r>
              <a:rPr lang="en-US" sz="2800" dirty="0" err="1"/>
              <a:t>valores</a:t>
            </a:r>
            <a:r>
              <a:rPr lang="en-US" sz="2800" dirty="0"/>
              <a:t> no </a:t>
            </a:r>
            <a:r>
              <a:rPr lang="en-US" sz="2800" dirty="0" err="1"/>
              <a:t>patrimoniales</a:t>
            </a:r>
            <a:r>
              <a:rPr lang="en-US" sz="2800" dirty="0"/>
              <a:t>. </a:t>
            </a:r>
          </a:p>
          <a:p>
            <a:pPr algn="just"/>
            <a:r>
              <a:rPr lang="es-ES" sz="2800" dirty="0"/>
              <a:t>Protegen características esenciales de la persona. </a:t>
            </a:r>
          </a:p>
          <a:p>
            <a:pPr algn="just"/>
            <a:r>
              <a:rPr lang="es-ES" sz="2800" dirty="0"/>
              <a:t>Se hacen efectivos mediante distintas situaciones jurídicas privadas (poder y/o deber). </a:t>
            </a:r>
          </a:p>
          <a:p>
            <a:endParaRPr lang="en-US" dirty="0"/>
          </a:p>
        </p:txBody>
      </p:sp>
      <p:pic>
        <p:nvPicPr>
          <p:cNvPr id="4" name="Imagen 3">
            <a:extLst>
              <a:ext uri="{FF2B5EF4-FFF2-40B4-BE49-F238E27FC236}">
                <a16:creationId xmlns:a16="http://schemas.microsoft.com/office/drawing/2014/main" id="{CB7381B3-DA5F-44DB-8FA1-4072B0D45CF8}"/>
              </a:ext>
            </a:extLst>
          </p:cNvPr>
          <p:cNvPicPr>
            <a:picLocks noChangeAspect="1"/>
          </p:cNvPicPr>
          <p:nvPr/>
        </p:nvPicPr>
        <p:blipFill rotWithShape="1">
          <a:blip r:embed="rId2"/>
          <a:srcRect l="5119" r="4169" b="1"/>
          <a:stretch/>
        </p:blipFill>
        <p:spPr>
          <a:xfrm>
            <a:off x="6470224" y="1623483"/>
            <a:ext cx="4639736" cy="3748194"/>
          </a:xfrm>
          <a:prstGeom prst="rect">
            <a:avLst/>
          </a:prstGeom>
          <a:noFill/>
        </p:spPr>
      </p:pic>
    </p:spTree>
    <p:extLst>
      <p:ext uri="{BB962C8B-B14F-4D97-AF65-F5344CB8AC3E}">
        <p14:creationId xmlns:p14="http://schemas.microsoft.com/office/powerpoint/2010/main" val="1540701286"/>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10103102-D139-4FAD-B724-87141DDA00AD}"/>
              </a:ext>
            </a:extLst>
          </p:cNvPr>
          <p:cNvSpPr>
            <a:spLocks noGrp="1"/>
          </p:cNvSpPr>
          <p:nvPr>
            <p:ph sz="half" idx="1"/>
          </p:nvPr>
        </p:nvSpPr>
        <p:spPr/>
        <p:txBody>
          <a:bodyPr/>
          <a:lstStyle/>
          <a:p>
            <a:r>
              <a:rPr lang="es-CR" dirty="0"/>
              <a:t>El titular de estos valores tiene derecho a oponerlos a todos.</a:t>
            </a:r>
          </a:p>
          <a:p>
            <a:r>
              <a:rPr lang="es-CR" dirty="0"/>
              <a:t>En caso de violación puede exigir:</a:t>
            </a:r>
          </a:p>
          <a:p>
            <a:endParaRPr lang="es-CR" dirty="0"/>
          </a:p>
          <a:p>
            <a:pPr lvl="1"/>
            <a:r>
              <a:rPr lang="en-US" dirty="0"/>
              <a:t>Que se </a:t>
            </a:r>
            <a:r>
              <a:rPr lang="en-US" dirty="0" err="1"/>
              <a:t>haga</a:t>
            </a:r>
            <a:r>
              <a:rPr lang="en-US" dirty="0"/>
              <a:t> </a:t>
            </a:r>
            <a:r>
              <a:rPr lang="en-US" dirty="0" err="1"/>
              <a:t>cesar</a:t>
            </a:r>
            <a:r>
              <a:rPr lang="en-US" dirty="0"/>
              <a:t> la </a:t>
            </a:r>
            <a:r>
              <a:rPr lang="en-US" dirty="0" err="1"/>
              <a:t>violación</a:t>
            </a:r>
            <a:r>
              <a:rPr lang="en-US" dirty="0"/>
              <a:t>.</a:t>
            </a:r>
          </a:p>
          <a:p>
            <a:pPr lvl="1"/>
            <a:r>
              <a:rPr lang="en-US" dirty="0"/>
              <a:t>Que se le </a:t>
            </a:r>
            <a:r>
              <a:rPr lang="en-US" dirty="0" err="1"/>
              <a:t>indemnicen</a:t>
            </a:r>
            <a:r>
              <a:rPr lang="en-US" dirty="0"/>
              <a:t> los </a:t>
            </a:r>
            <a:r>
              <a:rPr lang="en-US" dirty="0" err="1"/>
              <a:t>daños</a:t>
            </a:r>
            <a:r>
              <a:rPr lang="en-US" dirty="0"/>
              <a:t> y </a:t>
            </a:r>
            <a:r>
              <a:rPr lang="en-US" dirty="0" err="1"/>
              <a:t>perjuicios</a:t>
            </a:r>
            <a:r>
              <a:rPr lang="en-US" dirty="0"/>
              <a:t> que se le </a:t>
            </a:r>
            <a:r>
              <a:rPr lang="en-US" dirty="0" err="1"/>
              <a:t>han</a:t>
            </a:r>
            <a:r>
              <a:rPr lang="en-US" dirty="0"/>
              <a:t> </a:t>
            </a:r>
            <a:r>
              <a:rPr lang="en-US" dirty="0" err="1"/>
              <a:t>causado</a:t>
            </a:r>
            <a:r>
              <a:rPr lang="en-US" dirty="0"/>
              <a:t>.</a:t>
            </a:r>
          </a:p>
        </p:txBody>
      </p:sp>
      <p:pic>
        <p:nvPicPr>
          <p:cNvPr id="5" name="Marcador de contenido 4">
            <a:extLst>
              <a:ext uri="{FF2B5EF4-FFF2-40B4-BE49-F238E27FC236}">
                <a16:creationId xmlns:a16="http://schemas.microsoft.com/office/drawing/2014/main" id="{CDC04813-CF92-4283-9A6F-D6F07C4679F3}"/>
              </a:ext>
            </a:extLst>
          </p:cNvPr>
          <p:cNvPicPr>
            <a:picLocks noGrp="1" noChangeAspect="1"/>
          </p:cNvPicPr>
          <p:nvPr>
            <p:ph sz="half" idx="2"/>
          </p:nvPr>
        </p:nvPicPr>
        <p:blipFill>
          <a:blip r:embed="rId2"/>
          <a:stretch>
            <a:fillRect/>
          </a:stretch>
        </p:blipFill>
        <p:spPr>
          <a:xfrm>
            <a:off x="6873242" y="1735375"/>
            <a:ext cx="4522152" cy="3387249"/>
          </a:xfrm>
          <a:prstGeom prst="rect">
            <a:avLst/>
          </a:prstGeom>
        </p:spPr>
      </p:pic>
    </p:spTree>
    <p:extLst>
      <p:ext uri="{BB962C8B-B14F-4D97-AF65-F5344CB8AC3E}">
        <p14:creationId xmlns:p14="http://schemas.microsoft.com/office/powerpoint/2010/main" val="1741781552"/>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9D638D-629F-457D-8482-40DB3ABC2DC4}"/>
              </a:ext>
            </a:extLst>
          </p:cNvPr>
          <p:cNvSpPr>
            <a:spLocks noGrp="1"/>
          </p:cNvSpPr>
          <p:nvPr>
            <p:ph type="title"/>
          </p:nvPr>
        </p:nvSpPr>
        <p:spPr>
          <a:xfrm>
            <a:off x="1322567" y="2697480"/>
            <a:ext cx="10058400" cy="146304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2"/>
          </a:lnRef>
          <a:fillRef idx="3">
            <a:schemeClr val="accent2"/>
          </a:fillRef>
          <a:effectRef idx="3">
            <a:schemeClr val="accent2"/>
          </a:effectRef>
          <a:fontRef idx="minor">
            <a:schemeClr val="lt1"/>
          </a:fontRef>
        </p:style>
        <p:txBody>
          <a:bodyPr/>
          <a:lstStyle/>
          <a:p>
            <a:pPr algn="ctr"/>
            <a:r>
              <a:rPr lang="es-CR" u="sng" dirty="0">
                <a:effectLst>
                  <a:outerShdw blurRad="38100" dist="38100" dir="2700000" algn="tl">
                    <a:srgbClr val="000000">
                      <a:alpha val="43137"/>
                    </a:srgbClr>
                  </a:outerShdw>
                </a:effectLst>
              </a:rPr>
              <a:t>Teorías que explican la naturaleza jurídica de estos valores.</a:t>
            </a:r>
            <a:endParaRPr lang="en-US" u="sng"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69846286"/>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04DBBE-A9C8-428E-B27F-9DD1D487C79D}"/>
              </a:ext>
            </a:extLst>
          </p:cNvPr>
          <p:cNvSpPr>
            <a:spLocks noGrp="1"/>
          </p:cNvSpPr>
          <p:nvPr>
            <p:ph type="title"/>
          </p:nvPr>
        </p:nvSpPr>
        <p:spPr>
          <a:xfrm>
            <a:off x="1097280" y="988908"/>
            <a:ext cx="10058400" cy="7484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6"/>
          </a:lnRef>
          <a:fillRef idx="3">
            <a:schemeClr val="accent6"/>
          </a:fillRef>
          <a:effectRef idx="3">
            <a:schemeClr val="accent6"/>
          </a:effectRef>
          <a:fontRef idx="minor">
            <a:schemeClr val="lt1"/>
          </a:fontRef>
        </p:style>
        <p:txBody>
          <a:bodyPr>
            <a:normAutofit fontScale="90000"/>
          </a:bodyPr>
          <a:lstStyle/>
          <a:p>
            <a:pPr algn="ctr"/>
            <a:r>
              <a:rPr lang="es-CR" u="sng" dirty="0">
                <a:effectLst>
                  <a:outerShdw blurRad="38100" dist="38100" dir="2700000" algn="tl">
                    <a:srgbClr val="000000">
                      <a:alpha val="43137"/>
                    </a:srgbClr>
                  </a:outerShdw>
                </a:effectLst>
              </a:rPr>
              <a:t>Teoría Monista o Unitaria.</a:t>
            </a:r>
            <a:endParaRPr lang="en-US" u="sng"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7EB72D58-587B-4E85-B79F-CD3F4F2766B0}"/>
              </a:ext>
            </a:extLst>
          </p:cNvPr>
          <p:cNvSpPr>
            <a:spLocks noGrp="1"/>
          </p:cNvSpPr>
          <p:nvPr>
            <p:ph idx="1"/>
          </p:nvPr>
        </p:nvSpPr>
        <p:spPr>
          <a:xfrm>
            <a:off x="3634740" y="2466010"/>
            <a:ext cx="7520940" cy="3760891"/>
          </a:xfrm>
        </p:spPr>
        <p:txBody>
          <a:bodyPr/>
          <a:lstStyle/>
          <a:p>
            <a:pPr algn="just"/>
            <a:r>
              <a:rPr lang="es-CR" dirty="0"/>
              <a:t>El ser humano es el punto de referencia  de una obligación universal de abstención de toda inherencia.</a:t>
            </a:r>
          </a:p>
          <a:p>
            <a:pPr algn="just"/>
            <a:r>
              <a:rPr lang="es-CR" dirty="0"/>
              <a:t>Por ello es el titular de un derecho general a su personalidad que debe ser respetado.</a:t>
            </a:r>
          </a:p>
          <a:p>
            <a:pPr algn="just"/>
            <a:r>
              <a:rPr lang="es-CR" dirty="0"/>
              <a:t>En consecuencia, hay </a:t>
            </a:r>
            <a:r>
              <a:rPr lang="es-CR" b="1" u="sng" dirty="0"/>
              <a:t>un solo derecho general </a:t>
            </a:r>
            <a:r>
              <a:rPr lang="es-CR" dirty="0"/>
              <a:t>de la personalidad que garantiza toda la esfera individual en sus múltiples aspectos y manifestaciones.</a:t>
            </a:r>
          </a:p>
          <a:p>
            <a:pPr algn="just"/>
            <a:r>
              <a:rPr lang="es-CR" dirty="0"/>
              <a:t>Ha sido criticado en el sentido que pone al legislador a escoger qué se protege, Realmente hay varios derechos específicos que se protegen individualmente.</a:t>
            </a:r>
            <a:endParaRPr lang="en-US" dirty="0"/>
          </a:p>
        </p:txBody>
      </p:sp>
      <p:pic>
        <p:nvPicPr>
          <p:cNvPr id="4" name="Imagen 3">
            <a:extLst>
              <a:ext uri="{FF2B5EF4-FFF2-40B4-BE49-F238E27FC236}">
                <a16:creationId xmlns:a16="http://schemas.microsoft.com/office/drawing/2014/main" id="{0E1D033C-F9E1-4CAB-8EF1-F337D76D9565}"/>
              </a:ext>
            </a:extLst>
          </p:cNvPr>
          <p:cNvPicPr>
            <a:picLocks noChangeAspect="1"/>
          </p:cNvPicPr>
          <p:nvPr/>
        </p:nvPicPr>
        <p:blipFill>
          <a:blip r:embed="rId2"/>
          <a:stretch>
            <a:fillRect/>
          </a:stretch>
        </p:blipFill>
        <p:spPr>
          <a:xfrm>
            <a:off x="335018" y="2644914"/>
            <a:ext cx="3004531" cy="3403082"/>
          </a:xfrm>
          <a:prstGeom prst="rect">
            <a:avLst/>
          </a:prstGeom>
        </p:spPr>
      </p:pic>
    </p:spTree>
    <p:extLst>
      <p:ext uri="{BB962C8B-B14F-4D97-AF65-F5344CB8AC3E}">
        <p14:creationId xmlns:p14="http://schemas.microsoft.com/office/powerpoint/2010/main" val="1857776315"/>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F388C7-1B4F-4335-8414-C859F07F9B50}"/>
              </a:ext>
            </a:extLst>
          </p:cNvPr>
          <p:cNvSpPr>
            <a:spLocks noGrp="1"/>
          </p:cNvSpPr>
          <p:nvPr>
            <p:ph type="title"/>
          </p:nvPr>
        </p:nvSpPr>
        <p:spPr>
          <a:xfrm>
            <a:off x="1097280" y="988908"/>
            <a:ext cx="10058400" cy="7484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4"/>
          </a:lnRef>
          <a:fillRef idx="3">
            <a:schemeClr val="accent4"/>
          </a:fillRef>
          <a:effectRef idx="3">
            <a:schemeClr val="accent4"/>
          </a:effectRef>
          <a:fontRef idx="minor">
            <a:schemeClr val="lt1"/>
          </a:fontRef>
        </p:style>
        <p:txBody>
          <a:bodyPr>
            <a:normAutofit fontScale="90000"/>
          </a:bodyPr>
          <a:lstStyle/>
          <a:p>
            <a:pPr algn="ctr"/>
            <a:r>
              <a:rPr lang="es-CR" u="sng" dirty="0">
                <a:effectLst>
                  <a:outerShdw blurRad="38100" dist="38100" dir="2700000" algn="tl">
                    <a:srgbClr val="000000">
                      <a:alpha val="43137"/>
                    </a:srgbClr>
                  </a:outerShdw>
                </a:effectLst>
              </a:rPr>
              <a:t>Teoría Atomista.</a:t>
            </a:r>
            <a:endParaRPr lang="en-US" u="sng"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A897F5EC-6039-4B44-90E2-FAA8CAEA0DB1}"/>
              </a:ext>
            </a:extLst>
          </p:cNvPr>
          <p:cNvSpPr>
            <a:spLocks noGrp="1"/>
          </p:cNvSpPr>
          <p:nvPr>
            <p:ph idx="1"/>
          </p:nvPr>
        </p:nvSpPr>
        <p:spPr>
          <a:xfrm>
            <a:off x="1097280" y="3429000"/>
            <a:ext cx="5131242" cy="1514944"/>
          </a:xfrm>
        </p:spPr>
        <p:txBody>
          <a:bodyPr>
            <a:normAutofit/>
          </a:bodyPr>
          <a:lstStyle/>
          <a:p>
            <a:pPr algn="just"/>
            <a:r>
              <a:rPr lang="es-CR" dirty="0"/>
              <a:t>No existe un solo derecho global de la personalidad.</a:t>
            </a:r>
          </a:p>
          <a:p>
            <a:pPr algn="just"/>
            <a:r>
              <a:rPr lang="es-CR" dirty="0"/>
              <a:t>Hay tantos derechos autónomos como valores a proteger.</a:t>
            </a:r>
            <a:endParaRPr lang="en-US" dirty="0"/>
          </a:p>
        </p:txBody>
      </p:sp>
      <p:pic>
        <p:nvPicPr>
          <p:cNvPr id="1026" name="Picture 2" descr="5 valores morales - eticabulleent">
            <a:extLst>
              <a:ext uri="{FF2B5EF4-FFF2-40B4-BE49-F238E27FC236}">
                <a16:creationId xmlns:a16="http://schemas.microsoft.com/office/drawing/2014/main" id="{9FD0A7E6-6FD1-482A-889C-CCA7C42448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29500" y="2824697"/>
            <a:ext cx="3391853" cy="30443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6903421"/>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34BB52B-7DFC-4CAE-A222-EF987194937A}"/>
              </a:ext>
            </a:extLst>
          </p:cNvPr>
          <p:cNvSpPr>
            <a:spLocks noGrp="1"/>
          </p:cNvSpPr>
          <p:nvPr>
            <p:ph type="title"/>
          </p:nvPr>
        </p:nvSpPr>
        <p:spPr>
          <a:xfrm>
            <a:off x="1066800" y="1007165"/>
            <a:ext cx="10058400" cy="759088"/>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dk1"/>
          </a:lnRef>
          <a:fillRef idx="3">
            <a:schemeClr val="dk1"/>
          </a:fillRef>
          <a:effectRef idx="3">
            <a:schemeClr val="dk1"/>
          </a:effectRef>
          <a:fontRef idx="minor">
            <a:schemeClr val="lt1"/>
          </a:fontRef>
        </p:style>
        <p:txBody>
          <a:bodyPr/>
          <a:lstStyle/>
          <a:p>
            <a:pPr algn="ctr"/>
            <a:r>
              <a:rPr lang="es-CR" u="sng" dirty="0">
                <a:effectLst>
                  <a:outerShdw blurRad="38100" dist="38100" dir="2700000" algn="tl">
                    <a:srgbClr val="000000">
                      <a:alpha val="43137"/>
                    </a:srgbClr>
                  </a:outerShdw>
                </a:effectLst>
              </a:rPr>
              <a:t>Teoría de </a:t>
            </a:r>
            <a:r>
              <a:rPr lang="es-CR" u="sng" dirty="0" err="1">
                <a:effectLst>
                  <a:outerShdw blurRad="38100" dist="38100" dir="2700000" algn="tl">
                    <a:srgbClr val="000000">
                      <a:alpha val="43137"/>
                    </a:srgbClr>
                  </a:outerShdw>
                </a:effectLst>
              </a:rPr>
              <a:t>Ondei</a:t>
            </a:r>
            <a:r>
              <a:rPr lang="es-CR" u="sng" dirty="0">
                <a:effectLst>
                  <a:outerShdw blurRad="38100" dist="38100" dir="2700000" algn="tl">
                    <a:srgbClr val="000000">
                      <a:alpha val="43137"/>
                    </a:srgbClr>
                  </a:outerShdw>
                </a:effectLst>
              </a:rPr>
              <a:t>.</a:t>
            </a:r>
            <a:endParaRPr lang="en-US" u="sng"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AA2DD63D-3811-4FD2-AD04-4B9D2014B192}"/>
              </a:ext>
            </a:extLst>
          </p:cNvPr>
          <p:cNvSpPr>
            <a:spLocks noGrp="1"/>
          </p:cNvSpPr>
          <p:nvPr>
            <p:ph idx="1"/>
          </p:nvPr>
        </p:nvSpPr>
        <p:spPr>
          <a:xfrm>
            <a:off x="1216548" y="4503973"/>
            <a:ext cx="10058400" cy="1869439"/>
          </a:xfrm>
        </p:spPr>
        <p:txBody>
          <a:bodyPr/>
          <a:lstStyle/>
          <a:p>
            <a:pPr algn="just"/>
            <a:r>
              <a:rPr lang="es-CR" dirty="0"/>
              <a:t>Estos valores pueden ser fijados por un procedimiento lógico-inductivo.</a:t>
            </a:r>
          </a:p>
          <a:p>
            <a:pPr algn="just"/>
            <a:r>
              <a:rPr lang="es-CR" dirty="0"/>
              <a:t>Si en la norma hay un valor atinente a la persona, existe la posibilidad de su ejercicio y pueden ser confirmados por un pronunciamiento jurisdiccional que los tutela específicamente.</a:t>
            </a:r>
          </a:p>
          <a:p>
            <a:pPr algn="just"/>
            <a:r>
              <a:rPr lang="es-CR" dirty="0"/>
              <a:t>Por ello no es necesario que sean definidos a priori y en abstracto.</a:t>
            </a:r>
          </a:p>
        </p:txBody>
      </p:sp>
      <p:pic>
        <p:nvPicPr>
          <p:cNvPr id="2050" name="Picture 2" descr="Valores Morales, por Carlos Bellido | Top Family">
            <a:extLst>
              <a:ext uri="{FF2B5EF4-FFF2-40B4-BE49-F238E27FC236}">
                <a16:creationId xmlns:a16="http://schemas.microsoft.com/office/drawing/2014/main" id="{606D4147-962D-4DD7-9FC0-A75ECC7C13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16798" y="1852392"/>
            <a:ext cx="6057900" cy="24196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0660041"/>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0083B71-121A-4442-9E1B-DBE0A36F0E53}"/>
              </a:ext>
            </a:extLst>
          </p:cNvPr>
          <p:cNvSpPr>
            <a:spLocks noGrp="1"/>
          </p:cNvSpPr>
          <p:nvPr>
            <p:ph type="title"/>
          </p:nvPr>
        </p:nvSpPr>
        <p:spPr>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es-CR" u="sng" dirty="0">
                <a:solidFill>
                  <a:schemeClr val="bg1"/>
                </a:solidFill>
                <a:effectLst>
                  <a:outerShdw blurRad="38100" dist="38100" dir="2700000" algn="tl">
                    <a:srgbClr val="000000">
                      <a:alpha val="43137"/>
                    </a:srgbClr>
                  </a:outerShdw>
                </a:effectLst>
              </a:rPr>
              <a:t>Objeto de los valores fundamentales de la personalidad.</a:t>
            </a:r>
            <a:endParaRPr lang="en-US" u="sng" dirty="0">
              <a:solidFill>
                <a:schemeClr val="bg1"/>
              </a:solidFill>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E183F2DA-F2F2-4F43-8CB7-0F66B358BA13}"/>
              </a:ext>
            </a:extLst>
          </p:cNvPr>
          <p:cNvSpPr>
            <a:spLocks noGrp="1"/>
          </p:cNvSpPr>
          <p:nvPr>
            <p:ph idx="1"/>
          </p:nvPr>
        </p:nvSpPr>
        <p:spPr>
          <a:xfrm>
            <a:off x="1216548" y="2108201"/>
            <a:ext cx="10058400" cy="1668669"/>
          </a:xfrm>
        </p:spPr>
        <p:txBody>
          <a:bodyPr/>
          <a:lstStyle/>
          <a:p>
            <a:r>
              <a:rPr lang="es-CR" dirty="0"/>
              <a:t>El objeto es el punto de vinculación posible más no necesario entre el hecho y el efecto jurídico.</a:t>
            </a:r>
          </a:p>
          <a:p>
            <a:r>
              <a:rPr lang="es-CR" dirty="0"/>
              <a:t>En el caso de los valores fundamentales de la personalidad estamos en presencia de una relación jurídica en la cual no hay objeto.</a:t>
            </a:r>
            <a:endParaRPr lang="en-US" dirty="0"/>
          </a:p>
        </p:txBody>
      </p:sp>
      <p:pic>
        <p:nvPicPr>
          <p:cNvPr id="3074" name="Picture 2" descr="JUSTICIA | Wikia VALORES MORALES SONIA | Fandom">
            <a:extLst>
              <a:ext uri="{FF2B5EF4-FFF2-40B4-BE49-F238E27FC236}">
                <a16:creationId xmlns:a16="http://schemas.microsoft.com/office/drawing/2014/main" id="{7D8FA9F2-579E-4ADD-A550-84D0C66AD6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80560" y="3755075"/>
            <a:ext cx="2810827" cy="27277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2173391"/>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70BD45F-35C0-476E-873C-6E5552D1F740}"/>
              </a:ext>
            </a:extLst>
          </p:cNvPr>
          <p:cNvSpPr>
            <a:spLocks noGrp="1"/>
          </p:cNvSpPr>
          <p:nvPr>
            <p:ph type="title"/>
          </p:nvPr>
        </p:nvSpPr>
        <p:spPr>
          <a:solidFill>
            <a:srgbClr val="7030A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es-CR" u="sng" dirty="0">
                <a:solidFill>
                  <a:schemeClr val="bg1"/>
                </a:solidFill>
                <a:effectLst>
                  <a:outerShdw blurRad="38100" dist="38100" dir="2700000" algn="tl">
                    <a:srgbClr val="000000">
                      <a:alpha val="43137"/>
                    </a:srgbClr>
                  </a:outerShdw>
                </a:effectLst>
              </a:rPr>
              <a:t>Características de los Valores Fundamentales de la Personalidad. </a:t>
            </a:r>
            <a:endParaRPr lang="en-US" u="sng" dirty="0">
              <a:solidFill>
                <a:schemeClr val="bg1"/>
              </a:solidFill>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595798AA-7FA8-4091-9DAD-A9F483CC9BC7}"/>
              </a:ext>
            </a:extLst>
          </p:cNvPr>
          <p:cNvSpPr>
            <a:spLocks noGrp="1"/>
          </p:cNvSpPr>
          <p:nvPr>
            <p:ph idx="1"/>
          </p:nvPr>
        </p:nvSpPr>
        <p:spPr>
          <a:xfrm>
            <a:off x="1216548" y="2108201"/>
            <a:ext cx="6019139" cy="4463196"/>
          </a:xfrm>
        </p:spPr>
        <p:txBody>
          <a:bodyPr>
            <a:normAutofit fontScale="92500" lnSpcReduction="10000"/>
          </a:bodyPr>
          <a:lstStyle/>
          <a:p>
            <a:pPr marL="457200" indent="-457200">
              <a:buFont typeface="+mj-lt"/>
              <a:buAutoNum type="arabicParenR"/>
            </a:pPr>
            <a:r>
              <a:rPr lang="es-CR" dirty="0"/>
              <a:t>Originarios o Innatos.</a:t>
            </a:r>
          </a:p>
          <a:p>
            <a:pPr marL="757428" lvl="2" indent="-457200">
              <a:buFont typeface="+mj-lt"/>
              <a:buAutoNum type="alphaLcParenR"/>
            </a:pPr>
            <a:r>
              <a:rPr lang="es-CR" dirty="0"/>
              <a:t>Que se adquieren con el nacimiento sin necesidad de formalidades externas. (crítica: el nombre).</a:t>
            </a:r>
          </a:p>
          <a:p>
            <a:pPr marL="757428" lvl="2" indent="-457200">
              <a:buFont typeface="+mj-lt"/>
              <a:buAutoNum type="alphaLcParenR"/>
            </a:pPr>
            <a:r>
              <a:rPr lang="es-CR" dirty="0"/>
              <a:t>Que son esenciales (crítica: alimentos, vestimenta, casa son esenciales pero no son VFP).</a:t>
            </a:r>
          </a:p>
          <a:p>
            <a:pPr marL="342900" indent="-342900">
              <a:buFont typeface="+mj-lt"/>
              <a:buAutoNum type="arabicParenR"/>
            </a:pPr>
            <a:r>
              <a:rPr lang="es-CR" dirty="0"/>
              <a:t>Son Derechos Subjetivos privados. ( crítica: pueden ser derechos subjetivos públicos).</a:t>
            </a:r>
          </a:p>
          <a:p>
            <a:pPr marL="342900" indent="-342900">
              <a:buFont typeface="+mj-lt"/>
              <a:buAutoNum type="arabicParenR"/>
            </a:pPr>
            <a:r>
              <a:rPr lang="es-CR" dirty="0"/>
              <a:t>Irrenunciables.</a:t>
            </a:r>
          </a:p>
          <a:p>
            <a:pPr marL="342900" indent="-342900">
              <a:buFont typeface="+mj-lt"/>
              <a:buAutoNum type="arabicParenR"/>
            </a:pPr>
            <a:r>
              <a:rPr lang="es-CR" dirty="0"/>
              <a:t>Intrasmisibles.</a:t>
            </a:r>
          </a:p>
          <a:p>
            <a:pPr marL="342900" indent="-342900">
              <a:buFont typeface="+mj-lt"/>
              <a:buAutoNum type="arabicParenR"/>
            </a:pPr>
            <a:r>
              <a:rPr lang="es-CR" dirty="0"/>
              <a:t>Imprescriptibles.</a:t>
            </a:r>
          </a:p>
          <a:p>
            <a:pPr marL="342900" indent="-342900">
              <a:buFont typeface="+mj-lt"/>
              <a:buAutoNum type="arabicParenR"/>
            </a:pPr>
            <a:r>
              <a:rPr lang="es-CR" dirty="0"/>
              <a:t>Extrapatrimoniales.</a:t>
            </a:r>
          </a:p>
          <a:p>
            <a:pPr marL="342900" indent="-342900">
              <a:buFont typeface="+mj-lt"/>
              <a:buAutoNum type="arabicParenR"/>
            </a:pPr>
            <a:r>
              <a:rPr lang="es-CR" dirty="0"/>
              <a:t>Absolutos. (crítica: es posible que la violación o ejercicio pueden dar lugar a derechos subjetivos relativos).</a:t>
            </a:r>
          </a:p>
          <a:p>
            <a:pPr marL="757428" lvl="2" indent="-457200">
              <a:buFont typeface="+mj-lt"/>
              <a:buAutoNum type="alphaLcParenR"/>
            </a:pPr>
            <a:endParaRPr lang="en-US" dirty="0"/>
          </a:p>
        </p:txBody>
      </p:sp>
      <p:pic>
        <p:nvPicPr>
          <p:cNvPr id="4098" name="Picture 2" descr="Cómo descubrir tus valores y alinearlos con tus metas… – OrganizateYa!">
            <a:extLst>
              <a:ext uri="{FF2B5EF4-FFF2-40B4-BE49-F238E27FC236}">
                <a16:creationId xmlns:a16="http://schemas.microsoft.com/office/drawing/2014/main" id="{3BDDF1B7-DCA3-4373-9F4F-3975A531CD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31281" y="2743201"/>
            <a:ext cx="4245429" cy="2377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0582361"/>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008068C-3C78-4036-B389-45A3E4D9803E}"/>
              </a:ext>
            </a:extLst>
          </p:cNvPr>
          <p:cNvSpPr>
            <a:spLocks noGrp="1"/>
          </p:cNvSpPr>
          <p:nvPr>
            <p:ph type="title"/>
          </p:nvPr>
        </p:nvSpPr>
        <p:spPr/>
        <p:txBody>
          <a:bodyPr/>
          <a:lstStyle/>
          <a:p>
            <a:pPr algn="ctr"/>
            <a:r>
              <a:rPr lang="es-ES" u="sng" dirty="0">
                <a:effectLst>
                  <a:outerShdw blurRad="38100" dist="38100" dir="2700000" algn="tl">
                    <a:srgbClr val="000000">
                      <a:alpha val="43137"/>
                    </a:srgbClr>
                  </a:outerShdw>
                </a:effectLst>
              </a:rPr>
              <a:t>Ejemplos de algunos de los valores de la personalidad: </a:t>
            </a:r>
            <a:endParaRPr lang="en-US" u="sng" dirty="0">
              <a:effectLst>
                <a:outerShdw blurRad="38100" dist="38100" dir="2700000" algn="tl">
                  <a:srgbClr val="000000">
                    <a:alpha val="43137"/>
                  </a:srgbClr>
                </a:outerShdw>
              </a:effectLst>
            </a:endParaRPr>
          </a:p>
        </p:txBody>
      </p:sp>
      <p:sp>
        <p:nvSpPr>
          <p:cNvPr id="5" name="Sol 4">
            <a:extLst>
              <a:ext uri="{FF2B5EF4-FFF2-40B4-BE49-F238E27FC236}">
                <a16:creationId xmlns:a16="http://schemas.microsoft.com/office/drawing/2014/main" id="{1F91071E-3F10-4DC8-8D96-28C4E2243CBD}"/>
              </a:ext>
            </a:extLst>
          </p:cNvPr>
          <p:cNvSpPr/>
          <p:nvPr/>
        </p:nvSpPr>
        <p:spPr>
          <a:xfrm>
            <a:off x="1709531" y="2370814"/>
            <a:ext cx="2553540" cy="1364974"/>
          </a:xfrm>
          <a:prstGeom prst="sun">
            <a:avLst/>
          </a:prstGeom>
          <a:solidFill>
            <a:schemeClr val="bg2">
              <a:lumMod val="2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R" b="1" dirty="0">
                <a:effectLst>
                  <a:outerShdw blurRad="38100" dist="38100" dir="2700000" algn="tl">
                    <a:srgbClr val="000000">
                      <a:alpha val="43137"/>
                    </a:srgbClr>
                  </a:outerShdw>
                </a:effectLst>
              </a:rPr>
              <a:t>Honor</a:t>
            </a:r>
            <a:endParaRPr lang="en-US" b="1" dirty="0">
              <a:effectLst>
                <a:outerShdw blurRad="38100" dist="38100" dir="2700000" algn="tl">
                  <a:srgbClr val="000000">
                    <a:alpha val="43137"/>
                  </a:srgbClr>
                </a:outerShdw>
              </a:effectLst>
            </a:endParaRPr>
          </a:p>
        </p:txBody>
      </p:sp>
      <p:sp>
        <p:nvSpPr>
          <p:cNvPr id="6" name="Sol 5">
            <a:extLst>
              <a:ext uri="{FF2B5EF4-FFF2-40B4-BE49-F238E27FC236}">
                <a16:creationId xmlns:a16="http://schemas.microsoft.com/office/drawing/2014/main" id="{8980E295-7A5C-4570-B727-1B7DC6F0C899}"/>
              </a:ext>
            </a:extLst>
          </p:cNvPr>
          <p:cNvSpPr/>
          <p:nvPr/>
        </p:nvSpPr>
        <p:spPr>
          <a:xfrm>
            <a:off x="4954987" y="3493051"/>
            <a:ext cx="2282025" cy="1364974"/>
          </a:xfrm>
          <a:prstGeom prst="sun">
            <a:avLst/>
          </a:prstGeo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R" b="1" dirty="0">
                <a:effectLst>
                  <a:outerShdw blurRad="38100" dist="38100" dir="2700000" algn="tl">
                    <a:srgbClr val="000000">
                      <a:alpha val="43137"/>
                    </a:srgbClr>
                  </a:outerShdw>
                </a:effectLst>
              </a:rPr>
              <a:t>Vida</a:t>
            </a:r>
            <a:endParaRPr lang="en-US" b="1" dirty="0">
              <a:effectLst>
                <a:outerShdw blurRad="38100" dist="38100" dir="2700000" algn="tl">
                  <a:srgbClr val="000000">
                    <a:alpha val="43137"/>
                  </a:srgbClr>
                </a:outerShdw>
              </a:effectLst>
            </a:endParaRPr>
          </a:p>
        </p:txBody>
      </p:sp>
      <p:sp>
        <p:nvSpPr>
          <p:cNvPr id="7" name="Sol 6">
            <a:extLst>
              <a:ext uri="{FF2B5EF4-FFF2-40B4-BE49-F238E27FC236}">
                <a16:creationId xmlns:a16="http://schemas.microsoft.com/office/drawing/2014/main" id="{CDFB2F93-CD6C-45EC-B521-11E9E1FD89A5}"/>
              </a:ext>
            </a:extLst>
          </p:cNvPr>
          <p:cNvSpPr/>
          <p:nvPr/>
        </p:nvSpPr>
        <p:spPr>
          <a:xfrm>
            <a:off x="7928931" y="2334922"/>
            <a:ext cx="2740550" cy="1364974"/>
          </a:xfrm>
          <a:prstGeom prst="sun">
            <a:avLst/>
          </a:prstGeom>
          <a:solidFill>
            <a:schemeClr val="accent5">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R" b="1" dirty="0">
                <a:effectLst>
                  <a:outerShdw blurRad="38100" dist="38100" dir="2700000" algn="tl">
                    <a:srgbClr val="000000">
                      <a:alpha val="43137"/>
                    </a:srgbClr>
                  </a:outerShdw>
                </a:effectLst>
              </a:rPr>
              <a:t>Libertad</a:t>
            </a:r>
            <a:endParaRPr lang="en-US" b="1" dirty="0">
              <a:effectLst>
                <a:outerShdw blurRad="38100" dist="38100" dir="2700000" algn="tl">
                  <a:srgbClr val="000000">
                    <a:alpha val="43137"/>
                  </a:srgbClr>
                </a:outerShdw>
              </a:effectLst>
            </a:endParaRPr>
          </a:p>
        </p:txBody>
      </p:sp>
      <p:sp>
        <p:nvSpPr>
          <p:cNvPr id="8" name="Sol 7">
            <a:extLst>
              <a:ext uri="{FF2B5EF4-FFF2-40B4-BE49-F238E27FC236}">
                <a16:creationId xmlns:a16="http://schemas.microsoft.com/office/drawing/2014/main" id="{DEA8824F-AD94-439C-8015-1340650E1A9A}"/>
              </a:ext>
            </a:extLst>
          </p:cNvPr>
          <p:cNvSpPr/>
          <p:nvPr/>
        </p:nvSpPr>
        <p:spPr>
          <a:xfrm>
            <a:off x="7928931" y="4858025"/>
            <a:ext cx="2740550" cy="1364974"/>
          </a:xfrm>
          <a:prstGeom prst="sun">
            <a:avLst/>
          </a:prstGeom>
          <a:solidFill>
            <a:srgbClr val="7030A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R" b="1" dirty="0">
                <a:effectLst>
                  <a:outerShdw blurRad="38100" dist="38100" dir="2700000" algn="tl">
                    <a:srgbClr val="000000">
                      <a:alpha val="43137"/>
                    </a:srgbClr>
                  </a:outerShdw>
                </a:effectLst>
              </a:rPr>
              <a:t>Nombre</a:t>
            </a:r>
            <a:endParaRPr lang="en-US" b="1" dirty="0">
              <a:effectLst>
                <a:outerShdw blurRad="38100" dist="38100" dir="2700000" algn="tl">
                  <a:srgbClr val="000000">
                    <a:alpha val="43137"/>
                  </a:srgbClr>
                </a:outerShdw>
              </a:effectLst>
            </a:endParaRPr>
          </a:p>
        </p:txBody>
      </p:sp>
      <p:sp>
        <p:nvSpPr>
          <p:cNvPr id="10" name="Sol 9">
            <a:extLst>
              <a:ext uri="{FF2B5EF4-FFF2-40B4-BE49-F238E27FC236}">
                <a16:creationId xmlns:a16="http://schemas.microsoft.com/office/drawing/2014/main" id="{CFB90CF5-F861-40BA-A758-A62789BD263D}"/>
              </a:ext>
            </a:extLst>
          </p:cNvPr>
          <p:cNvSpPr/>
          <p:nvPr/>
        </p:nvSpPr>
        <p:spPr>
          <a:xfrm>
            <a:off x="1709531" y="4858025"/>
            <a:ext cx="2553540" cy="1364974"/>
          </a:xfrm>
          <a:prstGeom prst="sun">
            <a:avLst/>
          </a:prstGeom>
          <a:solidFill>
            <a:srgbClr val="FFC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R" b="1" dirty="0">
                <a:effectLst>
                  <a:outerShdw blurRad="38100" dist="38100" dir="2700000" algn="tl">
                    <a:srgbClr val="000000">
                      <a:alpha val="43137"/>
                    </a:srgbClr>
                  </a:outerShdw>
                </a:effectLst>
              </a:rPr>
              <a:t>Imagen</a:t>
            </a:r>
            <a:endParaRPr lang="en-US"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98403534"/>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898064-2C46-4778-AAE3-6BBC2B296762}"/>
              </a:ext>
            </a:extLst>
          </p:cNvPr>
          <p:cNvSpPr>
            <a:spLocks noGrp="1"/>
          </p:cNvSpPr>
          <p:nvPr>
            <p:ph type="title"/>
          </p:nvPr>
        </p:nvSpPr>
        <p:spPr>
          <a:xfrm>
            <a:off x="1097280" y="988906"/>
            <a:ext cx="10058400" cy="748454"/>
          </a:xfrm>
          <a:solidFill>
            <a:srgbClr val="FFC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r>
              <a:rPr lang="es-CR" u="sng">
                <a:solidFill>
                  <a:schemeClr val="bg1"/>
                </a:solidFill>
                <a:effectLst>
                  <a:outerShdw blurRad="38100" dist="38100" dir="2700000" algn="tl">
                    <a:srgbClr val="000000">
                      <a:alpha val="43137"/>
                    </a:srgbClr>
                  </a:outerShdw>
                </a:effectLst>
              </a:rPr>
              <a:t>Vida.</a:t>
            </a:r>
            <a:endParaRPr lang="en-US" u="sng" dirty="0">
              <a:solidFill>
                <a:schemeClr val="bg1"/>
              </a:solidFill>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C3D7DFB8-8331-4914-BD85-BB99A676F141}"/>
              </a:ext>
            </a:extLst>
          </p:cNvPr>
          <p:cNvSpPr>
            <a:spLocks noGrp="1"/>
          </p:cNvSpPr>
          <p:nvPr>
            <p:ph sz="half" idx="1"/>
          </p:nvPr>
        </p:nvSpPr>
        <p:spPr>
          <a:xfrm>
            <a:off x="1097280" y="2286423"/>
            <a:ext cx="4639736" cy="3748193"/>
          </a:xfrm>
        </p:spPr>
        <p:txBody>
          <a:bodyPr>
            <a:normAutofit lnSpcReduction="10000"/>
          </a:bodyPr>
          <a:lstStyle/>
          <a:p>
            <a:pPr algn="just"/>
            <a:r>
              <a:rPr lang="es-CR" dirty="0"/>
              <a:t>Derecho esencial dentro de los esenciales.</a:t>
            </a:r>
          </a:p>
          <a:p>
            <a:pPr algn="just"/>
            <a:r>
              <a:rPr lang="es-CR" dirty="0"/>
              <a:t>Presupuesto necesario de todos los demás valores.</a:t>
            </a:r>
          </a:p>
          <a:p>
            <a:pPr algn="just"/>
            <a:r>
              <a:rPr lang="es-CR" dirty="0"/>
              <a:t>Se protege desde el momento de la concepción.</a:t>
            </a:r>
          </a:p>
          <a:p>
            <a:pPr algn="just"/>
            <a:r>
              <a:rPr lang="es-CR" dirty="0"/>
              <a:t>Artículo 21 Constitución Política.</a:t>
            </a:r>
          </a:p>
          <a:p>
            <a:pPr algn="just"/>
            <a:r>
              <a:rPr lang="es-CR" dirty="0"/>
              <a:t>Código Penal.</a:t>
            </a:r>
          </a:p>
          <a:p>
            <a:pPr algn="just"/>
            <a:r>
              <a:rPr lang="es-CR" dirty="0"/>
              <a:t>Código de Familia.</a:t>
            </a:r>
          </a:p>
          <a:p>
            <a:pPr algn="just"/>
            <a:r>
              <a:rPr lang="es-CR" dirty="0"/>
              <a:t>Código de Trabajo.</a:t>
            </a:r>
            <a:endParaRPr lang="en-US" dirty="0"/>
          </a:p>
        </p:txBody>
      </p:sp>
      <p:pic>
        <p:nvPicPr>
          <p:cNvPr id="5" name="Marcador de contenido 4">
            <a:extLst>
              <a:ext uri="{FF2B5EF4-FFF2-40B4-BE49-F238E27FC236}">
                <a16:creationId xmlns:a16="http://schemas.microsoft.com/office/drawing/2014/main" id="{0310DA0D-310B-4539-B4A7-63E43EB904A5}"/>
              </a:ext>
            </a:extLst>
          </p:cNvPr>
          <p:cNvPicPr>
            <a:picLocks noGrp="1" noChangeAspect="1"/>
          </p:cNvPicPr>
          <p:nvPr>
            <p:ph sz="half" idx="2"/>
          </p:nvPr>
        </p:nvPicPr>
        <p:blipFill>
          <a:blip r:embed="rId2"/>
          <a:stretch>
            <a:fillRect/>
          </a:stretch>
        </p:blipFill>
        <p:spPr>
          <a:xfrm>
            <a:off x="6096000" y="2834640"/>
            <a:ext cx="5684821" cy="2651761"/>
          </a:xfrm>
          <a:prstGeom prst="rect">
            <a:avLst/>
          </a:prstGeom>
        </p:spPr>
      </p:pic>
    </p:spTree>
    <p:extLst>
      <p:ext uri="{BB962C8B-B14F-4D97-AF65-F5344CB8AC3E}">
        <p14:creationId xmlns:p14="http://schemas.microsoft.com/office/powerpoint/2010/main" val="2688977493"/>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879115-7970-4C7C-9DEA-F05EBF9DCCD5}"/>
              </a:ext>
            </a:extLst>
          </p:cNvPr>
          <p:cNvSpPr>
            <a:spLocks noGrp="1"/>
          </p:cNvSpPr>
          <p:nvPr>
            <p:ph type="title"/>
          </p:nvPr>
        </p:nvSpPr>
        <p:spPr>
          <a:xfrm>
            <a:off x="1097280" y="988906"/>
            <a:ext cx="10058400" cy="748454"/>
          </a:xfrm>
          <a:solidFill>
            <a:srgbClr val="00B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r>
              <a:rPr lang="es-CR" u="sng">
                <a:solidFill>
                  <a:schemeClr val="bg1"/>
                </a:solidFill>
                <a:effectLst>
                  <a:outerShdw blurRad="38100" dist="38100" dir="2700000" algn="tl">
                    <a:srgbClr val="000000">
                      <a:alpha val="43137"/>
                    </a:srgbClr>
                  </a:outerShdw>
                </a:effectLst>
              </a:rPr>
              <a:t>Libertad</a:t>
            </a:r>
            <a:endParaRPr lang="en-US" u="sng" dirty="0">
              <a:solidFill>
                <a:schemeClr val="bg1"/>
              </a:solidFill>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03ECD9E3-6530-4AD7-B600-5135589F6F31}"/>
              </a:ext>
            </a:extLst>
          </p:cNvPr>
          <p:cNvSpPr>
            <a:spLocks noGrp="1"/>
          </p:cNvSpPr>
          <p:nvPr>
            <p:ph sz="half" idx="1"/>
          </p:nvPr>
        </p:nvSpPr>
        <p:spPr>
          <a:xfrm>
            <a:off x="1097280" y="2495126"/>
            <a:ext cx="4639736" cy="2999741"/>
          </a:xfrm>
        </p:spPr>
        <p:txBody>
          <a:bodyPr/>
          <a:lstStyle/>
          <a:p>
            <a:pPr algn="just"/>
            <a:r>
              <a:rPr lang="es-CR"/>
              <a:t>Poder que se le reconoce a la persona de hacer lo que le plazca dentro de los límites que fije el ordenamiento.</a:t>
            </a:r>
          </a:p>
          <a:p>
            <a:pPr algn="just"/>
            <a:r>
              <a:rPr lang="es-CR"/>
              <a:t>Se reduce en la facultad que tiene el sujeto de conducirse de acuerdo a su propia determinación.</a:t>
            </a:r>
          </a:p>
          <a:p>
            <a:pPr algn="just"/>
            <a:r>
              <a:rPr lang="es-CR"/>
              <a:t>Más que hablar de la Libertad, hay que hablar de las Libertades.</a:t>
            </a:r>
            <a:endParaRPr lang="en-US" dirty="0"/>
          </a:p>
        </p:txBody>
      </p:sp>
      <p:pic>
        <p:nvPicPr>
          <p:cNvPr id="5" name="Marcador de contenido 4">
            <a:extLst>
              <a:ext uri="{FF2B5EF4-FFF2-40B4-BE49-F238E27FC236}">
                <a16:creationId xmlns:a16="http://schemas.microsoft.com/office/drawing/2014/main" id="{4C891CE7-9016-41B6-9635-2ADFFC4CC908}"/>
              </a:ext>
            </a:extLst>
          </p:cNvPr>
          <p:cNvPicPr>
            <a:picLocks noGrp="1" noChangeAspect="1"/>
          </p:cNvPicPr>
          <p:nvPr>
            <p:ph sz="half" idx="2"/>
          </p:nvPr>
        </p:nvPicPr>
        <p:blipFill>
          <a:blip r:embed="rId2"/>
          <a:stretch>
            <a:fillRect/>
          </a:stretch>
        </p:blipFill>
        <p:spPr>
          <a:xfrm>
            <a:off x="6454986" y="2707641"/>
            <a:ext cx="5087527" cy="2787226"/>
          </a:xfrm>
          <a:prstGeom prst="rect">
            <a:avLst/>
          </a:prstGeom>
        </p:spPr>
      </p:pic>
    </p:spTree>
    <p:extLst>
      <p:ext uri="{BB962C8B-B14F-4D97-AF65-F5344CB8AC3E}">
        <p14:creationId xmlns:p14="http://schemas.microsoft.com/office/powerpoint/2010/main" val="768800774"/>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429F34-C992-405F-B033-6EB40AC302B8}"/>
              </a:ext>
            </a:extLst>
          </p:cNvPr>
          <p:cNvSpPr>
            <a:spLocks noGrp="1"/>
          </p:cNvSpPr>
          <p:nvPr>
            <p:ph type="title"/>
          </p:nvPr>
        </p:nvSpPr>
        <p:spPr>
          <a:solidFill>
            <a:srgbClr val="FFFF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es-CR" u="sng" dirty="0">
                <a:solidFill>
                  <a:schemeClr val="bg1"/>
                </a:solidFill>
                <a:effectLst>
                  <a:outerShdw blurRad="38100" dist="38100" dir="2700000" algn="tl">
                    <a:srgbClr val="000000">
                      <a:alpha val="43137"/>
                    </a:srgbClr>
                  </a:outerShdw>
                </a:effectLst>
              </a:rPr>
              <a:t>Libertad de pensamiento, conciencia y religión.</a:t>
            </a:r>
            <a:endParaRPr lang="en-US" u="sng" dirty="0">
              <a:solidFill>
                <a:schemeClr val="bg1"/>
              </a:solidFill>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5B51F8EF-25ED-415D-A88C-C2EE417429CD}"/>
              </a:ext>
            </a:extLst>
          </p:cNvPr>
          <p:cNvSpPr>
            <a:spLocks noGrp="1"/>
          </p:cNvSpPr>
          <p:nvPr>
            <p:ph sz="half" idx="1"/>
          </p:nvPr>
        </p:nvSpPr>
        <p:spPr>
          <a:xfrm>
            <a:off x="1097280" y="2790382"/>
            <a:ext cx="4639736" cy="2558434"/>
          </a:xfrm>
        </p:spPr>
        <p:txBody>
          <a:bodyPr/>
          <a:lstStyle/>
          <a:p>
            <a:pPr algn="just"/>
            <a:r>
              <a:rPr lang="es-CR" dirty="0"/>
              <a:t>Se refiere a las condiciones externas en una comunidad social  que hacen posible el desarrollo de un pensamiento y de una inquietud creadora, de la investigación y práctica religiosa, de una conciencia sensitiva y de sus expresiones naturales.</a:t>
            </a:r>
          </a:p>
          <a:p>
            <a:pPr algn="just"/>
            <a:r>
              <a:rPr lang="es-CR" dirty="0"/>
              <a:t>Artículo 75 Constitución Política.</a:t>
            </a:r>
            <a:endParaRPr lang="en-US" dirty="0"/>
          </a:p>
        </p:txBody>
      </p:sp>
      <p:pic>
        <p:nvPicPr>
          <p:cNvPr id="5" name="Marcador de contenido 4">
            <a:extLst>
              <a:ext uri="{FF2B5EF4-FFF2-40B4-BE49-F238E27FC236}">
                <a16:creationId xmlns:a16="http://schemas.microsoft.com/office/drawing/2014/main" id="{E5300BFE-800D-4DDD-B1A7-887D9A5760DA}"/>
              </a:ext>
            </a:extLst>
          </p:cNvPr>
          <p:cNvPicPr>
            <a:picLocks noGrp="1" noChangeAspect="1"/>
          </p:cNvPicPr>
          <p:nvPr>
            <p:ph sz="half" idx="2"/>
          </p:nvPr>
        </p:nvPicPr>
        <p:blipFill>
          <a:blip r:embed="rId2"/>
          <a:stretch>
            <a:fillRect/>
          </a:stretch>
        </p:blipFill>
        <p:spPr>
          <a:xfrm>
            <a:off x="7147560" y="2120900"/>
            <a:ext cx="4008120" cy="3897399"/>
          </a:xfrm>
          <a:prstGeom prst="rect">
            <a:avLst/>
          </a:prstGeom>
        </p:spPr>
      </p:pic>
    </p:spTree>
    <p:extLst>
      <p:ext uri="{BB962C8B-B14F-4D97-AF65-F5344CB8AC3E}">
        <p14:creationId xmlns:p14="http://schemas.microsoft.com/office/powerpoint/2010/main" val="4251213286"/>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D08935-455A-4E99-99DB-BB394E78E461}"/>
              </a:ext>
            </a:extLst>
          </p:cNvPr>
          <p:cNvSpPr>
            <a:spLocks noGrp="1"/>
          </p:cNvSpPr>
          <p:nvPr>
            <p:ph type="title"/>
          </p:nvPr>
        </p:nvSpPr>
        <p:spPr>
          <a:xfrm>
            <a:off x="1097280" y="988906"/>
            <a:ext cx="10058400" cy="748454"/>
          </a:xfrm>
          <a:solidFill>
            <a:srgbClr val="00B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r>
              <a:rPr lang="es-CR" u="sng" dirty="0">
                <a:solidFill>
                  <a:schemeClr val="bg1"/>
                </a:solidFill>
                <a:effectLst>
                  <a:outerShdw blurRad="38100" dist="38100" dir="2700000" algn="tl">
                    <a:srgbClr val="000000">
                      <a:alpha val="43137"/>
                    </a:srgbClr>
                  </a:outerShdw>
                </a:effectLst>
              </a:rPr>
              <a:t>Libertades profesionales.</a:t>
            </a:r>
            <a:endParaRPr lang="en-US" u="sng" dirty="0">
              <a:solidFill>
                <a:schemeClr val="bg1"/>
              </a:solidFill>
              <a:effectLst>
                <a:outerShdw blurRad="38100" dist="38100" dir="2700000" algn="tl">
                  <a:srgbClr val="000000">
                    <a:alpha val="43137"/>
                  </a:srgbClr>
                </a:outerShdw>
              </a:effectLst>
            </a:endParaRPr>
          </a:p>
        </p:txBody>
      </p:sp>
      <p:sp>
        <p:nvSpPr>
          <p:cNvPr id="4" name="Marcador de contenido 3">
            <a:extLst>
              <a:ext uri="{FF2B5EF4-FFF2-40B4-BE49-F238E27FC236}">
                <a16:creationId xmlns:a16="http://schemas.microsoft.com/office/drawing/2014/main" id="{F008CD16-324B-4B7F-9183-81DBE5B47A30}"/>
              </a:ext>
            </a:extLst>
          </p:cNvPr>
          <p:cNvSpPr>
            <a:spLocks noGrp="1"/>
          </p:cNvSpPr>
          <p:nvPr>
            <p:ph sz="half" idx="2"/>
          </p:nvPr>
        </p:nvSpPr>
        <p:spPr>
          <a:xfrm>
            <a:off x="6515944" y="2776072"/>
            <a:ext cx="4639736" cy="2437848"/>
          </a:xfrm>
        </p:spPr>
        <p:txBody>
          <a:bodyPr/>
          <a:lstStyle/>
          <a:p>
            <a:pPr algn="just"/>
            <a:r>
              <a:rPr lang="es-CR" dirty="0"/>
              <a:t>Son básicamente la libertad de comercio y libertad de trabajo.</a:t>
            </a:r>
          </a:p>
          <a:p>
            <a:pPr algn="just"/>
            <a:r>
              <a:rPr lang="es-CR" dirty="0"/>
              <a:t>Libertad de explotar su empresa o ejercerla profesión que haya elegido sin necesidad de licencias.</a:t>
            </a:r>
          </a:p>
          <a:p>
            <a:pPr algn="just"/>
            <a:r>
              <a:rPr lang="es-CR" dirty="0"/>
              <a:t>Artículos 46 y 56 Constitución Política.</a:t>
            </a:r>
            <a:endParaRPr lang="en-US" dirty="0"/>
          </a:p>
        </p:txBody>
      </p:sp>
      <p:pic>
        <p:nvPicPr>
          <p:cNvPr id="8" name="Marcador de contenido 7">
            <a:extLst>
              <a:ext uri="{FF2B5EF4-FFF2-40B4-BE49-F238E27FC236}">
                <a16:creationId xmlns:a16="http://schemas.microsoft.com/office/drawing/2014/main" id="{E4E6F0C0-FF41-449C-B638-463CF1966C82}"/>
              </a:ext>
            </a:extLst>
          </p:cNvPr>
          <p:cNvPicPr>
            <a:picLocks noGrp="1" noChangeAspect="1"/>
          </p:cNvPicPr>
          <p:nvPr>
            <p:ph sz="half" idx="1"/>
          </p:nvPr>
        </p:nvPicPr>
        <p:blipFill>
          <a:blip r:embed="rId2"/>
          <a:stretch>
            <a:fillRect/>
          </a:stretch>
        </p:blipFill>
        <p:spPr>
          <a:xfrm>
            <a:off x="1036320" y="3013255"/>
            <a:ext cx="4639736" cy="1963482"/>
          </a:xfrm>
          <a:prstGeom prst="rect">
            <a:avLst/>
          </a:prstGeom>
        </p:spPr>
      </p:pic>
    </p:spTree>
    <p:extLst>
      <p:ext uri="{BB962C8B-B14F-4D97-AF65-F5344CB8AC3E}">
        <p14:creationId xmlns:p14="http://schemas.microsoft.com/office/powerpoint/2010/main" val="3259534406"/>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A52565-C82A-4346-9128-02ECE272810D}"/>
              </a:ext>
            </a:extLst>
          </p:cNvPr>
          <p:cNvSpPr>
            <a:spLocks noGrp="1"/>
          </p:cNvSpPr>
          <p:nvPr>
            <p:ph type="title"/>
          </p:nvPr>
        </p:nvSpPr>
        <p:spPr>
          <a:xfrm>
            <a:off x="1097280" y="988906"/>
            <a:ext cx="10058400" cy="748454"/>
          </a:xfr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r>
              <a:rPr lang="es-CR" dirty="0">
                <a:solidFill>
                  <a:schemeClr val="bg1"/>
                </a:solidFill>
              </a:rPr>
              <a:t>Libertad de domicilio</a:t>
            </a:r>
            <a:endParaRPr lang="en-US" dirty="0">
              <a:solidFill>
                <a:schemeClr val="bg1"/>
              </a:solidFill>
            </a:endParaRPr>
          </a:p>
        </p:txBody>
      </p:sp>
      <p:pic>
        <p:nvPicPr>
          <p:cNvPr id="5" name="Marcador de contenido 4">
            <a:extLst>
              <a:ext uri="{FF2B5EF4-FFF2-40B4-BE49-F238E27FC236}">
                <a16:creationId xmlns:a16="http://schemas.microsoft.com/office/drawing/2014/main" id="{52C27B81-8066-4BCD-99BB-6BAC6380F417}"/>
              </a:ext>
            </a:extLst>
          </p:cNvPr>
          <p:cNvPicPr>
            <a:picLocks noGrp="1" noChangeAspect="1"/>
          </p:cNvPicPr>
          <p:nvPr>
            <p:ph sz="half" idx="1"/>
          </p:nvPr>
        </p:nvPicPr>
        <p:blipFill>
          <a:blip r:embed="rId2"/>
          <a:stretch>
            <a:fillRect/>
          </a:stretch>
        </p:blipFill>
        <p:spPr>
          <a:xfrm>
            <a:off x="1097280" y="2665373"/>
            <a:ext cx="4639736" cy="2829107"/>
          </a:xfrm>
          <a:prstGeom prst="rect">
            <a:avLst/>
          </a:prstGeom>
        </p:spPr>
      </p:pic>
      <p:sp>
        <p:nvSpPr>
          <p:cNvPr id="4" name="Marcador de contenido 3">
            <a:extLst>
              <a:ext uri="{FF2B5EF4-FFF2-40B4-BE49-F238E27FC236}">
                <a16:creationId xmlns:a16="http://schemas.microsoft.com/office/drawing/2014/main" id="{F734B66B-8E2B-4F6E-AC4F-AEAB23E36397}"/>
              </a:ext>
            </a:extLst>
          </p:cNvPr>
          <p:cNvSpPr>
            <a:spLocks noGrp="1"/>
          </p:cNvSpPr>
          <p:nvPr>
            <p:ph sz="half" idx="2"/>
          </p:nvPr>
        </p:nvSpPr>
        <p:spPr>
          <a:xfrm>
            <a:off x="6515944" y="2120900"/>
            <a:ext cx="4639736" cy="3205480"/>
          </a:xfrm>
        </p:spPr>
        <p:txBody>
          <a:bodyPr/>
          <a:lstStyle/>
          <a:p>
            <a:pPr marL="0" indent="0">
              <a:buNone/>
            </a:pPr>
            <a:endParaRPr lang="es-CR" dirty="0"/>
          </a:p>
          <a:p>
            <a:pPr algn="just"/>
            <a:r>
              <a:rPr lang="en-US" dirty="0"/>
              <a:t>Se puede </a:t>
            </a:r>
            <a:r>
              <a:rPr lang="en-US" dirty="0" err="1"/>
              <a:t>escoger</a:t>
            </a:r>
            <a:r>
              <a:rPr lang="en-US" dirty="0"/>
              <a:t> </a:t>
            </a:r>
            <a:r>
              <a:rPr lang="en-US" dirty="0" err="1"/>
              <a:t>libremente</a:t>
            </a:r>
            <a:r>
              <a:rPr lang="en-US" dirty="0"/>
              <a:t> la </a:t>
            </a:r>
            <a:r>
              <a:rPr lang="en-US" dirty="0" err="1"/>
              <a:t>sede</a:t>
            </a:r>
            <a:r>
              <a:rPr lang="en-US" dirty="0"/>
              <a:t> principal de sus </a:t>
            </a:r>
            <a:r>
              <a:rPr lang="en-US" dirty="0" err="1"/>
              <a:t>intereses</a:t>
            </a:r>
            <a:r>
              <a:rPr lang="en-US" dirty="0"/>
              <a:t>.</a:t>
            </a:r>
          </a:p>
          <a:p>
            <a:pPr algn="just"/>
            <a:r>
              <a:rPr lang="en-US" dirty="0"/>
              <a:t>El </a:t>
            </a:r>
            <a:r>
              <a:rPr lang="en-US" dirty="0" err="1"/>
              <a:t>domicilio</a:t>
            </a:r>
            <a:r>
              <a:rPr lang="en-US" dirty="0"/>
              <a:t> es inviolable.</a:t>
            </a:r>
          </a:p>
          <a:p>
            <a:pPr algn="just"/>
            <a:r>
              <a:rPr lang="en-US" dirty="0" err="1"/>
              <a:t>Esta</a:t>
            </a:r>
            <a:r>
              <a:rPr lang="en-US" dirty="0"/>
              <a:t> </a:t>
            </a:r>
            <a:r>
              <a:rPr lang="en-US" dirty="0" err="1"/>
              <a:t>libertad</a:t>
            </a:r>
            <a:r>
              <a:rPr lang="en-US" dirty="0"/>
              <a:t> </a:t>
            </a:r>
            <a:r>
              <a:rPr lang="en-US" dirty="0" err="1"/>
              <a:t>está</a:t>
            </a:r>
            <a:r>
              <a:rPr lang="en-US" dirty="0"/>
              <a:t> </a:t>
            </a:r>
            <a:r>
              <a:rPr lang="en-US" dirty="0" err="1"/>
              <a:t>ligada</a:t>
            </a:r>
            <a:r>
              <a:rPr lang="en-US" dirty="0"/>
              <a:t> al valor </a:t>
            </a:r>
            <a:r>
              <a:rPr lang="en-US" dirty="0" err="1"/>
              <a:t>intimidad</a:t>
            </a:r>
            <a:r>
              <a:rPr lang="en-US" dirty="0"/>
              <a:t>.</a:t>
            </a:r>
          </a:p>
          <a:p>
            <a:r>
              <a:rPr lang="en-US" dirty="0" err="1"/>
              <a:t>Artículo</a:t>
            </a:r>
            <a:r>
              <a:rPr lang="en-US" dirty="0"/>
              <a:t> 23 de la </a:t>
            </a:r>
            <a:r>
              <a:rPr lang="en-US" dirty="0" err="1"/>
              <a:t>Constitución</a:t>
            </a:r>
            <a:r>
              <a:rPr lang="en-US" dirty="0"/>
              <a:t> </a:t>
            </a:r>
            <a:r>
              <a:rPr lang="en-US" dirty="0" err="1"/>
              <a:t>Política</a:t>
            </a:r>
            <a:r>
              <a:rPr lang="en-US" dirty="0"/>
              <a:t>.</a:t>
            </a:r>
          </a:p>
        </p:txBody>
      </p:sp>
    </p:spTree>
    <p:extLst>
      <p:ext uri="{BB962C8B-B14F-4D97-AF65-F5344CB8AC3E}">
        <p14:creationId xmlns:p14="http://schemas.microsoft.com/office/powerpoint/2010/main" val="2221936925"/>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32DB34D-8E42-4588-A818-70F2AD5DC6CE}"/>
              </a:ext>
            </a:extLst>
          </p:cNvPr>
          <p:cNvSpPr>
            <a:spLocks noGrp="1"/>
          </p:cNvSpPr>
          <p:nvPr>
            <p:ph type="title"/>
          </p:nvPr>
        </p:nvSpPr>
        <p:spPr>
          <a:xfrm>
            <a:off x="1097280" y="988906"/>
            <a:ext cx="10058400" cy="748454"/>
          </a:xfrm>
          <a:solidFill>
            <a:schemeClr val="bg1">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r>
              <a:rPr lang="es-CR" u="sng" dirty="0">
                <a:solidFill>
                  <a:schemeClr val="bg1"/>
                </a:solidFill>
                <a:effectLst>
                  <a:outerShdw blurRad="38100" dist="38100" dir="2700000" algn="tl">
                    <a:srgbClr val="000000">
                      <a:alpha val="43137"/>
                    </a:srgbClr>
                  </a:outerShdw>
                </a:effectLst>
              </a:rPr>
              <a:t>Libertad de opinión y de imprenta.</a:t>
            </a:r>
            <a:endParaRPr lang="en-US" u="sng" dirty="0">
              <a:solidFill>
                <a:schemeClr val="bg1"/>
              </a:solidFill>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4A4CFE86-396C-4567-8CB5-D0C30DBCF38C}"/>
              </a:ext>
            </a:extLst>
          </p:cNvPr>
          <p:cNvSpPr>
            <a:spLocks noGrp="1"/>
          </p:cNvSpPr>
          <p:nvPr>
            <p:ph sz="half" idx="1"/>
          </p:nvPr>
        </p:nvSpPr>
        <p:spPr>
          <a:xfrm>
            <a:off x="1097280" y="2120900"/>
            <a:ext cx="4639736" cy="4293152"/>
          </a:xfrm>
        </p:spPr>
        <p:txBody>
          <a:bodyPr>
            <a:normAutofit lnSpcReduction="10000"/>
          </a:bodyPr>
          <a:lstStyle/>
          <a:p>
            <a:pPr algn="just"/>
            <a:r>
              <a:rPr lang="es-CR" dirty="0"/>
              <a:t>Todos tienen el derecho de exponer el propio pensamiento de palabra o por escrito a las demás personas por cualquier medio de difusión.</a:t>
            </a:r>
          </a:p>
          <a:p>
            <a:pPr algn="just"/>
            <a:r>
              <a:rPr lang="es-CR" dirty="0"/>
              <a:t>La libertad de prensa es el derecho de publicar las propias opiniones por escrito o por medio de la imprenta sin que la publicación esté sujeta a censura previa.</a:t>
            </a:r>
          </a:p>
          <a:p>
            <a:pPr algn="just"/>
            <a:r>
              <a:rPr lang="es-CR" dirty="0"/>
              <a:t>Cada persona es responsable de los daños que cause con el ejercicio de dicha libertad.</a:t>
            </a:r>
          </a:p>
          <a:p>
            <a:pPr algn="just"/>
            <a:r>
              <a:rPr lang="es-CR" dirty="0"/>
              <a:t>Artículo 29 de la Constitución Política.</a:t>
            </a:r>
          </a:p>
          <a:p>
            <a:pPr algn="just"/>
            <a:endParaRPr lang="en-US" dirty="0"/>
          </a:p>
        </p:txBody>
      </p:sp>
      <p:pic>
        <p:nvPicPr>
          <p:cNvPr id="5" name="Marcador de contenido 4">
            <a:extLst>
              <a:ext uri="{FF2B5EF4-FFF2-40B4-BE49-F238E27FC236}">
                <a16:creationId xmlns:a16="http://schemas.microsoft.com/office/drawing/2014/main" id="{F71ADFC0-C3FC-4D4C-A0A9-169BE35C6737}"/>
              </a:ext>
            </a:extLst>
          </p:cNvPr>
          <p:cNvPicPr>
            <a:picLocks noGrp="1" noChangeAspect="1"/>
          </p:cNvPicPr>
          <p:nvPr>
            <p:ph sz="half" idx="2"/>
          </p:nvPr>
        </p:nvPicPr>
        <p:blipFill>
          <a:blip r:embed="rId2"/>
          <a:stretch>
            <a:fillRect/>
          </a:stretch>
        </p:blipFill>
        <p:spPr>
          <a:xfrm>
            <a:off x="6951904" y="2811780"/>
            <a:ext cx="3610051" cy="2865120"/>
          </a:xfrm>
          <a:prstGeom prst="rect">
            <a:avLst/>
          </a:prstGeom>
        </p:spPr>
      </p:pic>
    </p:spTree>
    <p:extLst>
      <p:ext uri="{BB962C8B-B14F-4D97-AF65-F5344CB8AC3E}">
        <p14:creationId xmlns:p14="http://schemas.microsoft.com/office/powerpoint/2010/main" val="3742602616"/>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FD2EC7-4714-4A4A-A8BC-3C0E3093E11B}"/>
              </a:ext>
            </a:extLst>
          </p:cNvPr>
          <p:cNvSpPr>
            <a:spLocks noGrp="1"/>
          </p:cNvSpPr>
          <p:nvPr>
            <p:ph type="title"/>
          </p:nvPr>
        </p:nvSpPr>
        <p:spPr>
          <a:xfrm>
            <a:off x="1097280" y="988906"/>
            <a:ext cx="10058400" cy="748454"/>
          </a:xfrm>
          <a:solidFill>
            <a:schemeClr val="accent6">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r>
              <a:rPr lang="es-CR" u="sng" dirty="0">
                <a:solidFill>
                  <a:schemeClr val="bg1"/>
                </a:solidFill>
                <a:effectLst>
                  <a:outerShdw blurRad="38100" dist="38100" dir="2700000" algn="tl">
                    <a:srgbClr val="000000">
                      <a:alpha val="43137"/>
                    </a:srgbClr>
                  </a:outerShdw>
                </a:effectLst>
              </a:rPr>
              <a:t>Libertad de la enseñanza.</a:t>
            </a:r>
            <a:endParaRPr lang="en-US" u="sng" dirty="0">
              <a:solidFill>
                <a:schemeClr val="bg1"/>
              </a:solidFill>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E487A035-01F0-4225-8AFC-66F56B674DA7}"/>
              </a:ext>
            </a:extLst>
          </p:cNvPr>
          <p:cNvSpPr>
            <a:spLocks noGrp="1"/>
          </p:cNvSpPr>
          <p:nvPr>
            <p:ph sz="half" idx="1"/>
          </p:nvPr>
        </p:nvSpPr>
        <p:spPr>
          <a:xfrm>
            <a:off x="708660" y="2895176"/>
            <a:ext cx="4639736" cy="2199640"/>
          </a:xfrm>
        </p:spPr>
        <p:txBody>
          <a:bodyPr/>
          <a:lstStyle/>
          <a:p>
            <a:pPr algn="just"/>
            <a:r>
              <a:rPr lang="es-CR" dirty="0"/>
              <a:t>Libertad de enseñar a los demás gratuita o no, lo que sabe o lo que cree saber.</a:t>
            </a:r>
          </a:p>
          <a:p>
            <a:pPr algn="just"/>
            <a:r>
              <a:rPr lang="es-CR" dirty="0"/>
              <a:t>Libertad de toda persona para escoger libremente a sus maestros.</a:t>
            </a:r>
          </a:p>
          <a:p>
            <a:pPr algn="just"/>
            <a:r>
              <a:rPr lang="es-CR" dirty="0"/>
              <a:t>Artículo 79 Constitución Política.</a:t>
            </a:r>
            <a:endParaRPr lang="en-US" dirty="0"/>
          </a:p>
        </p:txBody>
      </p:sp>
      <p:pic>
        <p:nvPicPr>
          <p:cNvPr id="5" name="Marcador de contenido 4">
            <a:extLst>
              <a:ext uri="{FF2B5EF4-FFF2-40B4-BE49-F238E27FC236}">
                <a16:creationId xmlns:a16="http://schemas.microsoft.com/office/drawing/2014/main" id="{F25576F4-3815-4CE0-AC73-7238408EAE34}"/>
              </a:ext>
            </a:extLst>
          </p:cNvPr>
          <p:cNvPicPr>
            <a:picLocks noGrp="1" noChangeAspect="1"/>
          </p:cNvPicPr>
          <p:nvPr>
            <p:ph sz="half" idx="2"/>
          </p:nvPr>
        </p:nvPicPr>
        <p:blipFill>
          <a:blip r:embed="rId2"/>
          <a:stretch>
            <a:fillRect/>
          </a:stretch>
        </p:blipFill>
        <p:spPr>
          <a:xfrm>
            <a:off x="5737016" y="2646177"/>
            <a:ext cx="6024727" cy="2697639"/>
          </a:xfrm>
          <a:prstGeom prst="rect">
            <a:avLst/>
          </a:prstGeom>
        </p:spPr>
      </p:pic>
    </p:spTree>
    <p:extLst>
      <p:ext uri="{BB962C8B-B14F-4D97-AF65-F5344CB8AC3E}">
        <p14:creationId xmlns:p14="http://schemas.microsoft.com/office/powerpoint/2010/main" val="1706282173"/>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7F57D45-CA94-4B66-9A32-985889CBB252}"/>
              </a:ext>
            </a:extLst>
          </p:cNvPr>
          <p:cNvSpPr>
            <a:spLocks noGrp="1"/>
          </p:cNvSpPr>
          <p:nvPr>
            <p:ph type="title"/>
          </p:nvPr>
        </p:nvSpPr>
        <p:spPr>
          <a:xfrm>
            <a:off x="1097280" y="988906"/>
            <a:ext cx="10058400" cy="748454"/>
          </a:xfrm>
          <a:solidFill>
            <a:schemeClr val="accent3">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r>
              <a:rPr lang="es-CR" u="sng" dirty="0">
                <a:solidFill>
                  <a:schemeClr val="bg1"/>
                </a:solidFill>
                <a:effectLst>
                  <a:outerShdw blurRad="38100" dist="38100" dir="2700000" algn="tl">
                    <a:srgbClr val="000000">
                      <a:alpha val="43137"/>
                    </a:srgbClr>
                  </a:outerShdw>
                </a:effectLst>
              </a:rPr>
              <a:t>Libertad personal.</a:t>
            </a:r>
            <a:endParaRPr lang="en-US" u="sng" dirty="0">
              <a:solidFill>
                <a:schemeClr val="bg1"/>
              </a:solidFill>
              <a:effectLst>
                <a:outerShdw blurRad="38100" dist="38100" dir="2700000" algn="tl">
                  <a:srgbClr val="000000">
                    <a:alpha val="43137"/>
                  </a:srgbClr>
                </a:outerShdw>
              </a:effectLst>
            </a:endParaRPr>
          </a:p>
        </p:txBody>
      </p:sp>
      <p:pic>
        <p:nvPicPr>
          <p:cNvPr id="5" name="Marcador de contenido 4">
            <a:extLst>
              <a:ext uri="{FF2B5EF4-FFF2-40B4-BE49-F238E27FC236}">
                <a16:creationId xmlns:a16="http://schemas.microsoft.com/office/drawing/2014/main" id="{74CF91CC-5500-4ABB-92EE-06F5AB21FF20}"/>
              </a:ext>
            </a:extLst>
          </p:cNvPr>
          <p:cNvPicPr>
            <a:picLocks noGrp="1" noChangeAspect="1"/>
          </p:cNvPicPr>
          <p:nvPr>
            <p:ph sz="half" idx="1"/>
          </p:nvPr>
        </p:nvPicPr>
        <p:blipFill>
          <a:blip r:embed="rId2"/>
          <a:stretch>
            <a:fillRect/>
          </a:stretch>
        </p:blipFill>
        <p:spPr>
          <a:xfrm>
            <a:off x="1097280" y="2495125"/>
            <a:ext cx="4221004" cy="3149518"/>
          </a:xfrm>
          <a:prstGeom prst="rect">
            <a:avLst/>
          </a:prstGeom>
        </p:spPr>
      </p:pic>
      <p:sp>
        <p:nvSpPr>
          <p:cNvPr id="4" name="Marcador de contenido 3">
            <a:extLst>
              <a:ext uri="{FF2B5EF4-FFF2-40B4-BE49-F238E27FC236}">
                <a16:creationId xmlns:a16="http://schemas.microsoft.com/office/drawing/2014/main" id="{4C6237C4-6B65-44C1-86C8-52056DF6A345}"/>
              </a:ext>
            </a:extLst>
          </p:cNvPr>
          <p:cNvSpPr>
            <a:spLocks noGrp="1"/>
          </p:cNvSpPr>
          <p:nvPr>
            <p:ph sz="half" idx="2"/>
          </p:nvPr>
        </p:nvSpPr>
        <p:spPr>
          <a:xfrm>
            <a:off x="6515944" y="2495125"/>
            <a:ext cx="4639736" cy="2999741"/>
          </a:xfrm>
        </p:spPr>
        <p:txBody>
          <a:bodyPr/>
          <a:lstStyle/>
          <a:p>
            <a:pPr algn="just"/>
            <a:r>
              <a:rPr lang="es-CR" dirty="0"/>
              <a:t>Tiene dos ámbitos. Frente a la autoridad y frente a otros sujetos.</a:t>
            </a:r>
          </a:p>
          <a:p>
            <a:pPr algn="just"/>
            <a:r>
              <a:rPr lang="es-CR" dirty="0"/>
              <a:t>Excepcionalmente la autoridad puede privarla. Temporalmente.</a:t>
            </a:r>
          </a:p>
          <a:p>
            <a:pPr algn="just"/>
            <a:r>
              <a:rPr lang="es-CR" dirty="0"/>
              <a:t>Recurso de Habeas Corpus.</a:t>
            </a:r>
          </a:p>
          <a:p>
            <a:pPr algn="just"/>
            <a:r>
              <a:rPr lang="es-CR" dirty="0"/>
              <a:t>Artículo 48 Constitución Política.</a:t>
            </a:r>
          </a:p>
          <a:p>
            <a:pPr algn="just"/>
            <a:r>
              <a:rPr lang="es-CR" dirty="0"/>
              <a:t>Artículos 189 y 191 Código Penal.</a:t>
            </a:r>
            <a:endParaRPr lang="en-US" dirty="0"/>
          </a:p>
        </p:txBody>
      </p:sp>
    </p:spTree>
    <p:extLst>
      <p:ext uri="{BB962C8B-B14F-4D97-AF65-F5344CB8AC3E}">
        <p14:creationId xmlns:p14="http://schemas.microsoft.com/office/powerpoint/2010/main" val="2843549213"/>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062B3CA-F2EF-4D9A-84BD-80439C9A26DA}"/>
              </a:ext>
            </a:extLst>
          </p:cNvPr>
          <p:cNvSpPr>
            <a:spLocks noGrp="1"/>
          </p:cNvSpPr>
          <p:nvPr>
            <p:ph type="title"/>
          </p:nvPr>
        </p:nvSpPr>
        <p:spPr>
          <a:xfrm>
            <a:off x="1097280" y="988906"/>
            <a:ext cx="10058400" cy="748454"/>
          </a:xfrm>
          <a:solidFill>
            <a:schemeClr val="tx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r>
              <a:rPr lang="es-CR" u="sng" dirty="0">
                <a:solidFill>
                  <a:schemeClr val="bg1"/>
                </a:solidFill>
                <a:effectLst>
                  <a:outerShdw blurRad="38100" dist="38100" dir="2700000" algn="tl">
                    <a:srgbClr val="000000">
                      <a:alpha val="43137"/>
                    </a:srgbClr>
                  </a:outerShdw>
                </a:effectLst>
              </a:rPr>
              <a:t>Libertad de movimiento.</a:t>
            </a:r>
            <a:endParaRPr lang="en-US" u="sng" dirty="0">
              <a:solidFill>
                <a:schemeClr val="bg1"/>
              </a:solidFill>
              <a:effectLst>
                <a:outerShdw blurRad="38100" dist="38100" dir="2700000" algn="tl">
                  <a:srgbClr val="000000">
                    <a:alpha val="43137"/>
                  </a:srgbClr>
                </a:outerShdw>
              </a:effectLst>
            </a:endParaRPr>
          </a:p>
        </p:txBody>
      </p:sp>
      <p:pic>
        <p:nvPicPr>
          <p:cNvPr id="5" name="Marcador de contenido 4">
            <a:extLst>
              <a:ext uri="{FF2B5EF4-FFF2-40B4-BE49-F238E27FC236}">
                <a16:creationId xmlns:a16="http://schemas.microsoft.com/office/drawing/2014/main" id="{E6FE6EC1-6EB3-49CF-8D8F-63CEBE636E57}"/>
              </a:ext>
            </a:extLst>
          </p:cNvPr>
          <p:cNvPicPr>
            <a:picLocks noGrp="1" noChangeAspect="1"/>
          </p:cNvPicPr>
          <p:nvPr>
            <p:ph sz="half" idx="1"/>
          </p:nvPr>
        </p:nvPicPr>
        <p:blipFill>
          <a:blip r:embed="rId2"/>
          <a:stretch>
            <a:fillRect/>
          </a:stretch>
        </p:blipFill>
        <p:spPr>
          <a:xfrm>
            <a:off x="920701" y="2686213"/>
            <a:ext cx="4755356" cy="3029213"/>
          </a:xfrm>
          <a:prstGeom prst="rect">
            <a:avLst/>
          </a:prstGeom>
        </p:spPr>
      </p:pic>
      <p:sp>
        <p:nvSpPr>
          <p:cNvPr id="4" name="Marcador de contenido 3">
            <a:extLst>
              <a:ext uri="{FF2B5EF4-FFF2-40B4-BE49-F238E27FC236}">
                <a16:creationId xmlns:a16="http://schemas.microsoft.com/office/drawing/2014/main" id="{3BA87422-ECB3-42B2-8619-E3B554DB09E2}"/>
              </a:ext>
            </a:extLst>
          </p:cNvPr>
          <p:cNvSpPr>
            <a:spLocks noGrp="1"/>
          </p:cNvSpPr>
          <p:nvPr>
            <p:ph sz="half" idx="2"/>
          </p:nvPr>
        </p:nvSpPr>
        <p:spPr/>
        <p:txBody>
          <a:bodyPr>
            <a:normAutofit lnSpcReduction="10000"/>
          </a:bodyPr>
          <a:lstStyle/>
          <a:p>
            <a:endParaRPr lang="es-CR" dirty="0"/>
          </a:p>
          <a:p>
            <a:pPr algn="just"/>
            <a:r>
              <a:rPr lang="en-US" dirty="0"/>
              <a:t>Toda persona puede circular y </a:t>
            </a:r>
            <a:r>
              <a:rPr lang="en-US" dirty="0" err="1"/>
              <a:t>permanecer</a:t>
            </a:r>
            <a:r>
              <a:rPr lang="en-US" dirty="0"/>
              <a:t> </a:t>
            </a:r>
            <a:r>
              <a:rPr lang="en-US" dirty="0" err="1"/>
              <a:t>libremente</a:t>
            </a:r>
            <a:r>
              <a:rPr lang="en-US" dirty="0"/>
              <a:t> </a:t>
            </a:r>
            <a:r>
              <a:rPr lang="en-US" dirty="0" err="1"/>
              <a:t>en</a:t>
            </a:r>
            <a:r>
              <a:rPr lang="en-US" dirty="0"/>
              <a:t> </a:t>
            </a:r>
            <a:r>
              <a:rPr lang="en-US" dirty="0" err="1"/>
              <a:t>cualquier</a:t>
            </a:r>
            <a:r>
              <a:rPr lang="en-US" dirty="0"/>
              <a:t> </a:t>
            </a:r>
            <a:r>
              <a:rPr lang="en-US" dirty="0" err="1"/>
              <a:t>parte</a:t>
            </a:r>
            <a:r>
              <a:rPr lang="en-US" dirty="0"/>
              <a:t> del </a:t>
            </a:r>
            <a:r>
              <a:rPr lang="en-US" dirty="0" err="1"/>
              <a:t>territorio</a:t>
            </a:r>
            <a:r>
              <a:rPr lang="en-US" dirty="0"/>
              <a:t> </a:t>
            </a:r>
            <a:r>
              <a:rPr lang="en-US" dirty="0" err="1"/>
              <a:t>nacional</a:t>
            </a:r>
            <a:r>
              <a:rPr lang="en-US" dirty="0"/>
              <a:t>. Salvo </a:t>
            </a:r>
            <a:r>
              <a:rPr lang="en-US" dirty="0" err="1"/>
              <a:t>razones</a:t>
            </a:r>
            <a:r>
              <a:rPr lang="en-US" dirty="0"/>
              <a:t> de </a:t>
            </a:r>
            <a:r>
              <a:rPr lang="en-US" dirty="0" err="1"/>
              <a:t>seguridad</a:t>
            </a:r>
            <a:r>
              <a:rPr lang="en-US" dirty="0"/>
              <a:t> o de </a:t>
            </a:r>
            <a:r>
              <a:rPr lang="en-US" dirty="0" err="1"/>
              <a:t>salud</a:t>
            </a:r>
            <a:r>
              <a:rPr lang="en-US" dirty="0"/>
              <a:t>.</a:t>
            </a:r>
          </a:p>
          <a:p>
            <a:pPr algn="just"/>
            <a:r>
              <a:rPr lang="en-US" dirty="0" err="1"/>
              <a:t>Todo</a:t>
            </a:r>
            <a:r>
              <a:rPr lang="en-US" dirty="0"/>
              <a:t> </a:t>
            </a:r>
            <a:r>
              <a:rPr lang="en-US" dirty="0" err="1"/>
              <a:t>ciudadano</a:t>
            </a:r>
            <a:r>
              <a:rPr lang="en-US" dirty="0"/>
              <a:t> </a:t>
            </a:r>
            <a:r>
              <a:rPr lang="en-US" dirty="0" err="1"/>
              <a:t>tiene</a:t>
            </a:r>
            <a:r>
              <a:rPr lang="en-US" dirty="0"/>
              <a:t> derecho a </a:t>
            </a:r>
            <a:r>
              <a:rPr lang="en-US" dirty="0" err="1"/>
              <a:t>salir</a:t>
            </a:r>
            <a:r>
              <a:rPr lang="en-US" dirty="0"/>
              <a:t> y </a:t>
            </a:r>
            <a:r>
              <a:rPr lang="en-US" dirty="0" err="1"/>
              <a:t>entrar</a:t>
            </a:r>
            <a:r>
              <a:rPr lang="en-US" dirty="0"/>
              <a:t> al </a:t>
            </a:r>
            <a:r>
              <a:rPr lang="en-US" dirty="0" err="1"/>
              <a:t>territorio</a:t>
            </a:r>
            <a:r>
              <a:rPr lang="en-US" dirty="0"/>
              <a:t> </a:t>
            </a:r>
            <a:r>
              <a:rPr lang="en-US" dirty="0" err="1"/>
              <a:t>nacional</a:t>
            </a:r>
            <a:r>
              <a:rPr lang="en-US" dirty="0"/>
              <a:t>.</a:t>
            </a:r>
          </a:p>
          <a:p>
            <a:pPr algn="just"/>
            <a:r>
              <a:rPr lang="en-US" dirty="0" err="1"/>
              <a:t>Obligación</a:t>
            </a:r>
            <a:r>
              <a:rPr lang="en-US" dirty="0"/>
              <a:t> de </a:t>
            </a:r>
            <a:r>
              <a:rPr lang="en-US" dirty="0" err="1"/>
              <a:t>paso</a:t>
            </a:r>
            <a:r>
              <a:rPr lang="en-US" dirty="0"/>
              <a:t> para </a:t>
            </a:r>
            <a:r>
              <a:rPr lang="en-US" dirty="0" err="1"/>
              <a:t>fundos</a:t>
            </a:r>
            <a:r>
              <a:rPr lang="en-US" dirty="0"/>
              <a:t> </a:t>
            </a:r>
            <a:r>
              <a:rPr lang="en-US" dirty="0" err="1"/>
              <a:t>enclavados</a:t>
            </a:r>
            <a:r>
              <a:rPr lang="en-US" dirty="0"/>
              <a:t>.</a:t>
            </a:r>
          </a:p>
          <a:p>
            <a:pPr algn="just"/>
            <a:r>
              <a:rPr lang="en-US" dirty="0" err="1"/>
              <a:t>Artículo</a:t>
            </a:r>
            <a:r>
              <a:rPr lang="en-US" dirty="0"/>
              <a:t> 22 de la </a:t>
            </a:r>
            <a:r>
              <a:rPr lang="en-US" dirty="0" err="1"/>
              <a:t>Constitución</a:t>
            </a:r>
            <a:r>
              <a:rPr lang="en-US" dirty="0"/>
              <a:t> </a:t>
            </a:r>
            <a:r>
              <a:rPr lang="en-US" dirty="0" err="1"/>
              <a:t>Política</a:t>
            </a:r>
            <a:r>
              <a:rPr lang="en-US" dirty="0"/>
              <a:t>.</a:t>
            </a:r>
          </a:p>
        </p:txBody>
      </p:sp>
    </p:spTree>
    <p:extLst>
      <p:ext uri="{BB962C8B-B14F-4D97-AF65-F5344CB8AC3E}">
        <p14:creationId xmlns:p14="http://schemas.microsoft.com/office/powerpoint/2010/main" val="153557282"/>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0D19EA-B8A1-4DB1-9313-72BD57E5BABC}"/>
              </a:ext>
            </a:extLst>
          </p:cNvPr>
          <p:cNvSpPr>
            <a:spLocks noGrp="1"/>
          </p:cNvSpPr>
          <p:nvPr>
            <p:ph type="title"/>
          </p:nvPr>
        </p:nvSpPr>
        <p:spPr>
          <a:xfrm>
            <a:off x="1097280" y="988906"/>
            <a:ext cx="10058400" cy="748454"/>
          </a:xfrm>
          <a:solidFill>
            <a:schemeClr val="accent1">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r>
              <a:rPr lang="es-CR" u="sng" dirty="0">
                <a:solidFill>
                  <a:schemeClr val="bg1"/>
                </a:solidFill>
                <a:effectLst>
                  <a:outerShdw blurRad="38100" dist="38100" dir="2700000" algn="tl">
                    <a:srgbClr val="000000">
                      <a:alpha val="43137"/>
                    </a:srgbClr>
                  </a:outerShdw>
                </a:effectLst>
              </a:rPr>
              <a:t>Libertad de correspondencia.</a:t>
            </a:r>
            <a:endParaRPr lang="en-US" u="sng" dirty="0">
              <a:solidFill>
                <a:schemeClr val="bg1"/>
              </a:solidFill>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2EE51326-0B2A-4C3B-B66A-86296B32C85C}"/>
              </a:ext>
            </a:extLst>
          </p:cNvPr>
          <p:cNvSpPr>
            <a:spLocks noGrp="1"/>
          </p:cNvSpPr>
          <p:nvPr>
            <p:ph sz="half" idx="1"/>
          </p:nvPr>
        </p:nvSpPr>
        <p:spPr>
          <a:xfrm>
            <a:off x="1097280" y="2385839"/>
            <a:ext cx="4639736" cy="3218311"/>
          </a:xfrm>
        </p:spPr>
        <p:txBody>
          <a:bodyPr/>
          <a:lstStyle/>
          <a:p>
            <a:pPr algn="just"/>
            <a:r>
              <a:rPr lang="es-CR" dirty="0"/>
              <a:t>Se garantiza el secreto a la correspondencia.</a:t>
            </a:r>
          </a:p>
          <a:p>
            <a:pPr algn="just"/>
            <a:r>
              <a:rPr lang="es-CR" dirty="0"/>
              <a:t>Son inviolables los documentos privados y las comunicaciones escritas, orales o de cualquier tipo.</a:t>
            </a:r>
          </a:p>
          <a:p>
            <a:pPr algn="just"/>
            <a:r>
              <a:rPr lang="es-CR" dirty="0"/>
              <a:t>Solo por orden judicial  y conforme a la ley se podrá afectar esta libertad.</a:t>
            </a:r>
          </a:p>
          <a:p>
            <a:pPr algn="just"/>
            <a:r>
              <a:rPr lang="es-CR" dirty="0"/>
              <a:t>Artículo 24 de la Constitución Política.</a:t>
            </a:r>
          </a:p>
          <a:p>
            <a:pPr algn="just"/>
            <a:endParaRPr lang="es-CR" dirty="0"/>
          </a:p>
          <a:p>
            <a:pPr algn="just"/>
            <a:endParaRPr lang="en-US" dirty="0"/>
          </a:p>
        </p:txBody>
      </p:sp>
      <p:pic>
        <p:nvPicPr>
          <p:cNvPr id="5" name="Marcador de contenido 4">
            <a:extLst>
              <a:ext uri="{FF2B5EF4-FFF2-40B4-BE49-F238E27FC236}">
                <a16:creationId xmlns:a16="http://schemas.microsoft.com/office/drawing/2014/main" id="{09770C55-0672-4167-BC3F-55D1218CF98B}"/>
              </a:ext>
            </a:extLst>
          </p:cNvPr>
          <p:cNvPicPr>
            <a:picLocks noGrp="1" noChangeAspect="1"/>
          </p:cNvPicPr>
          <p:nvPr>
            <p:ph sz="half" idx="2"/>
          </p:nvPr>
        </p:nvPicPr>
        <p:blipFill>
          <a:blip r:embed="rId2"/>
          <a:stretch>
            <a:fillRect/>
          </a:stretch>
        </p:blipFill>
        <p:spPr>
          <a:xfrm>
            <a:off x="6517743" y="2650780"/>
            <a:ext cx="4637937" cy="2688431"/>
          </a:xfrm>
          <a:prstGeom prst="rect">
            <a:avLst/>
          </a:prstGeom>
        </p:spPr>
      </p:pic>
    </p:spTree>
    <p:extLst>
      <p:ext uri="{BB962C8B-B14F-4D97-AF65-F5344CB8AC3E}">
        <p14:creationId xmlns:p14="http://schemas.microsoft.com/office/powerpoint/2010/main" val="1137542209"/>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F68A54-FECB-4A54-87CD-692ACA8FB43A}"/>
              </a:ext>
            </a:extLst>
          </p:cNvPr>
          <p:cNvSpPr>
            <a:spLocks noGrp="1"/>
          </p:cNvSpPr>
          <p:nvPr>
            <p:ph type="title"/>
          </p:nvPr>
        </p:nvSpPr>
        <p:spPr>
          <a:xfrm>
            <a:off x="1097280" y="988906"/>
            <a:ext cx="10058400" cy="748454"/>
          </a:xfrm>
          <a:solidFill>
            <a:schemeClr val="accent3">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r>
              <a:rPr lang="es-CR" u="sng" dirty="0">
                <a:solidFill>
                  <a:schemeClr val="bg1"/>
                </a:solidFill>
                <a:effectLst>
                  <a:outerShdw blurRad="38100" dist="38100" dir="2700000" algn="tl">
                    <a:srgbClr val="000000">
                      <a:alpha val="43137"/>
                    </a:srgbClr>
                  </a:outerShdw>
                </a:effectLst>
              </a:rPr>
              <a:t>Libertad de reunión.</a:t>
            </a:r>
            <a:endParaRPr lang="en-US" u="sng" dirty="0">
              <a:solidFill>
                <a:schemeClr val="bg1"/>
              </a:solidFill>
              <a:effectLst>
                <a:outerShdw blurRad="38100" dist="38100" dir="2700000" algn="tl">
                  <a:srgbClr val="000000">
                    <a:alpha val="43137"/>
                  </a:srgbClr>
                </a:outerShdw>
              </a:effectLst>
            </a:endParaRPr>
          </a:p>
        </p:txBody>
      </p:sp>
      <p:pic>
        <p:nvPicPr>
          <p:cNvPr id="5" name="Marcador de contenido 4">
            <a:extLst>
              <a:ext uri="{FF2B5EF4-FFF2-40B4-BE49-F238E27FC236}">
                <a16:creationId xmlns:a16="http://schemas.microsoft.com/office/drawing/2014/main" id="{757B6B35-8EFA-4167-AFD9-9E5CC72E91AF}"/>
              </a:ext>
            </a:extLst>
          </p:cNvPr>
          <p:cNvPicPr>
            <a:picLocks noGrp="1" noChangeAspect="1"/>
          </p:cNvPicPr>
          <p:nvPr>
            <p:ph sz="half" idx="1"/>
          </p:nvPr>
        </p:nvPicPr>
        <p:blipFill>
          <a:blip r:embed="rId2"/>
          <a:stretch>
            <a:fillRect/>
          </a:stretch>
        </p:blipFill>
        <p:spPr>
          <a:xfrm>
            <a:off x="605885" y="2495125"/>
            <a:ext cx="5070172" cy="3373969"/>
          </a:xfrm>
          <a:prstGeom prst="rect">
            <a:avLst/>
          </a:prstGeom>
        </p:spPr>
      </p:pic>
      <p:sp>
        <p:nvSpPr>
          <p:cNvPr id="4" name="Marcador de contenido 3">
            <a:extLst>
              <a:ext uri="{FF2B5EF4-FFF2-40B4-BE49-F238E27FC236}">
                <a16:creationId xmlns:a16="http://schemas.microsoft.com/office/drawing/2014/main" id="{D8021466-0482-4944-99AB-C804A07E32DC}"/>
              </a:ext>
            </a:extLst>
          </p:cNvPr>
          <p:cNvSpPr>
            <a:spLocks noGrp="1"/>
          </p:cNvSpPr>
          <p:nvPr>
            <p:ph sz="half" idx="2"/>
          </p:nvPr>
        </p:nvSpPr>
        <p:spPr>
          <a:xfrm>
            <a:off x="6515944" y="2682238"/>
            <a:ext cx="4639736" cy="2999741"/>
          </a:xfrm>
        </p:spPr>
        <p:txBody>
          <a:bodyPr/>
          <a:lstStyle/>
          <a:p>
            <a:pPr algn="just"/>
            <a:r>
              <a:rPr lang="es-CR" dirty="0"/>
              <a:t>Los ciudadanos tienen derecho a reunirse pacíficamente y sin armas. </a:t>
            </a:r>
          </a:p>
          <a:p>
            <a:pPr algn="just"/>
            <a:r>
              <a:rPr lang="es-CR" dirty="0"/>
              <a:t>Para las reuniones en lugares públicos se requiere aviso previo, pero la autoridad no puede prohibir su desarrollo. Están reglamentadas por ley.</a:t>
            </a:r>
          </a:p>
          <a:p>
            <a:pPr algn="just"/>
            <a:r>
              <a:rPr lang="es-CR" dirty="0"/>
              <a:t>Las reuniones en recintos privados no necesitan autorización previa.</a:t>
            </a:r>
            <a:endParaRPr lang="en-US" dirty="0"/>
          </a:p>
        </p:txBody>
      </p:sp>
    </p:spTree>
    <p:extLst>
      <p:ext uri="{BB962C8B-B14F-4D97-AF65-F5344CB8AC3E}">
        <p14:creationId xmlns:p14="http://schemas.microsoft.com/office/powerpoint/2010/main" val="709028221"/>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14A431-2A93-480B-A0A1-123DE7BCC3D7}"/>
              </a:ext>
            </a:extLst>
          </p:cNvPr>
          <p:cNvSpPr>
            <a:spLocks noGrp="1"/>
          </p:cNvSpPr>
          <p:nvPr>
            <p:ph type="title"/>
          </p:nvPr>
        </p:nvSpPr>
        <p:spPr>
          <a:xfrm>
            <a:off x="1097280" y="988906"/>
            <a:ext cx="10058400" cy="748454"/>
          </a:xfr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r>
              <a:rPr lang="es-CR" u="sng" dirty="0">
                <a:solidFill>
                  <a:schemeClr val="bg1"/>
                </a:solidFill>
                <a:effectLst>
                  <a:outerShdw blurRad="38100" dist="38100" dir="2700000" algn="tl">
                    <a:srgbClr val="000000">
                      <a:alpha val="43137"/>
                    </a:srgbClr>
                  </a:outerShdw>
                </a:effectLst>
              </a:rPr>
              <a:t>Libertad de asociación.</a:t>
            </a:r>
            <a:endParaRPr lang="en-US" u="sng" dirty="0">
              <a:solidFill>
                <a:schemeClr val="bg1"/>
              </a:solidFill>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43D20811-9D80-4FB8-A750-FFAA9DB99F50}"/>
              </a:ext>
            </a:extLst>
          </p:cNvPr>
          <p:cNvSpPr>
            <a:spLocks noGrp="1"/>
          </p:cNvSpPr>
          <p:nvPr>
            <p:ph sz="half" idx="1"/>
          </p:nvPr>
        </p:nvSpPr>
        <p:spPr>
          <a:xfrm>
            <a:off x="1036321" y="3087499"/>
            <a:ext cx="4639736" cy="1814996"/>
          </a:xfrm>
        </p:spPr>
        <p:txBody>
          <a:bodyPr>
            <a:normAutofit fontScale="77500" lnSpcReduction="20000"/>
          </a:bodyPr>
          <a:lstStyle/>
          <a:p>
            <a:pPr algn="just"/>
            <a:r>
              <a:rPr lang="es-CR" dirty="0"/>
              <a:t>Los ciudadanos tienen el derecho de asociarse libremente.</a:t>
            </a:r>
          </a:p>
          <a:p>
            <a:pPr algn="just"/>
            <a:r>
              <a:rPr lang="es-CR" dirty="0"/>
              <a:t>Siempre que lo hagan para fines lícitos.</a:t>
            </a:r>
          </a:p>
          <a:p>
            <a:pPr algn="just"/>
            <a:r>
              <a:rPr lang="es-CR" dirty="0"/>
              <a:t>Tiene un carácter </a:t>
            </a:r>
            <a:r>
              <a:rPr lang="es-CR" b="1" u="sng" dirty="0">
                <a:solidFill>
                  <a:schemeClr val="accent2">
                    <a:lumMod val="50000"/>
                  </a:schemeClr>
                </a:solidFill>
                <a:effectLst>
                  <a:outerShdw blurRad="38100" dist="38100" dir="2700000" algn="tl">
                    <a:srgbClr val="000000">
                      <a:alpha val="43137"/>
                    </a:srgbClr>
                  </a:outerShdw>
                </a:effectLst>
              </a:rPr>
              <a:t>positivo:</a:t>
            </a:r>
            <a:r>
              <a:rPr lang="es-CR" dirty="0"/>
              <a:t> asociarse o </a:t>
            </a:r>
            <a:r>
              <a:rPr lang="es-CR" b="1" u="sng" dirty="0">
                <a:solidFill>
                  <a:srgbClr val="FF0000"/>
                </a:solidFill>
                <a:effectLst>
                  <a:outerShdw blurRad="38100" dist="38100" dir="2700000" algn="tl">
                    <a:srgbClr val="000000">
                      <a:alpha val="43137"/>
                    </a:srgbClr>
                  </a:outerShdw>
                </a:effectLst>
              </a:rPr>
              <a:t>negativo:</a:t>
            </a:r>
            <a:r>
              <a:rPr lang="es-CR" dirty="0"/>
              <a:t> desasociarse cuando quieran.</a:t>
            </a:r>
          </a:p>
          <a:p>
            <a:pPr algn="just"/>
            <a:r>
              <a:rPr lang="es-CR" dirty="0"/>
              <a:t>Artículo 25 Constitución Política.</a:t>
            </a:r>
            <a:endParaRPr lang="en-US" dirty="0"/>
          </a:p>
        </p:txBody>
      </p:sp>
      <p:pic>
        <p:nvPicPr>
          <p:cNvPr id="5" name="Marcador de contenido 4">
            <a:extLst>
              <a:ext uri="{FF2B5EF4-FFF2-40B4-BE49-F238E27FC236}">
                <a16:creationId xmlns:a16="http://schemas.microsoft.com/office/drawing/2014/main" id="{59495081-4015-4373-AB21-D2C98034F715}"/>
              </a:ext>
            </a:extLst>
          </p:cNvPr>
          <p:cNvPicPr>
            <a:picLocks noGrp="1" noChangeAspect="1"/>
          </p:cNvPicPr>
          <p:nvPr>
            <p:ph sz="half" idx="2"/>
          </p:nvPr>
        </p:nvPicPr>
        <p:blipFill>
          <a:blip r:embed="rId2"/>
          <a:stretch>
            <a:fillRect/>
          </a:stretch>
        </p:blipFill>
        <p:spPr>
          <a:xfrm>
            <a:off x="6126480" y="2754762"/>
            <a:ext cx="4746576" cy="2480469"/>
          </a:xfrm>
          <a:prstGeom prst="rect">
            <a:avLst/>
          </a:prstGeom>
        </p:spPr>
      </p:pic>
    </p:spTree>
    <p:extLst>
      <p:ext uri="{BB962C8B-B14F-4D97-AF65-F5344CB8AC3E}">
        <p14:creationId xmlns:p14="http://schemas.microsoft.com/office/powerpoint/2010/main" val="3497472126"/>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DEAB6F2-F1F5-4349-8F47-AB1A9C188C10}"/>
              </a:ext>
            </a:extLst>
          </p:cNvPr>
          <p:cNvSpPr>
            <a:spLocks noGrp="1"/>
          </p:cNvSpPr>
          <p:nvPr>
            <p:ph type="title"/>
          </p:nvPr>
        </p:nvSpPr>
        <p:spPr>
          <a:xfrm>
            <a:off x="1097280" y="988906"/>
            <a:ext cx="10058400" cy="748454"/>
          </a:xfrm>
          <a:solidFill>
            <a:schemeClr val="bg2">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r>
              <a:rPr lang="es-CR" u="sng" dirty="0">
                <a:solidFill>
                  <a:schemeClr val="bg1"/>
                </a:solidFill>
                <a:effectLst>
                  <a:outerShdw blurRad="38100" dist="38100" dir="2700000" algn="tl">
                    <a:srgbClr val="000000">
                      <a:alpha val="43137"/>
                    </a:srgbClr>
                  </a:outerShdw>
                </a:effectLst>
              </a:rPr>
              <a:t>Imagen.</a:t>
            </a:r>
            <a:endParaRPr lang="en-US" u="sng" dirty="0">
              <a:solidFill>
                <a:schemeClr val="bg1"/>
              </a:solidFill>
              <a:effectLst>
                <a:outerShdw blurRad="38100" dist="38100" dir="2700000" algn="tl">
                  <a:srgbClr val="000000">
                    <a:alpha val="43137"/>
                  </a:srgbClr>
                </a:outerShdw>
              </a:effectLst>
            </a:endParaRPr>
          </a:p>
        </p:txBody>
      </p:sp>
      <p:pic>
        <p:nvPicPr>
          <p:cNvPr id="5" name="Marcador de contenido 4">
            <a:extLst>
              <a:ext uri="{FF2B5EF4-FFF2-40B4-BE49-F238E27FC236}">
                <a16:creationId xmlns:a16="http://schemas.microsoft.com/office/drawing/2014/main" id="{02250F17-FE60-4017-99F8-4E45181E29F9}"/>
              </a:ext>
            </a:extLst>
          </p:cNvPr>
          <p:cNvPicPr>
            <a:picLocks noGrp="1" noChangeAspect="1"/>
          </p:cNvPicPr>
          <p:nvPr>
            <p:ph sz="half" idx="1"/>
          </p:nvPr>
        </p:nvPicPr>
        <p:blipFill>
          <a:blip r:embed="rId2"/>
          <a:stretch>
            <a:fillRect/>
          </a:stretch>
        </p:blipFill>
        <p:spPr>
          <a:xfrm>
            <a:off x="1036320" y="2527402"/>
            <a:ext cx="4639736" cy="3087533"/>
          </a:xfrm>
          <a:prstGeom prst="rect">
            <a:avLst/>
          </a:prstGeom>
        </p:spPr>
      </p:pic>
      <p:sp>
        <p:nvSpPr>
          <p:cNvPr id="4" name="Marcador de contenido 3">
            <a:extLst>
              <a:ext uri="{FF2B5EF4-FFF2-40B4-BE49-F238E27FC236}">
                <a16:creationId xmlns:a16="http://schemas.microsoft.com/office/drawing/2014/main" id="{0CF4CA54-395B-4B24-8A66-8A4AB78A739E}"/>
              </a:ext>
            </a:extLst>
          </p:cNvPr>
          <p:cNvSpPr>
            <a:spLocks noGrp="1"/>
          </p:cNvSpPr>
          <p:nvPr>
            <p:ph sz="half" idx="2"/>
          </p:nvPr>
        </p:nvSpPr>
        <p:spPr/>
        <p:txBody>
          <a:bodyPr/>
          <a:lstStyle/>
          <a:p>
            <a:pPr algn="just"/>
            <a:r>
              <a:rPr lang="es-CR" dirty="0"/>
              <a:t>Aquella consideración que la persona tiene de su propia representación externa.</a:t>
            </a:r>
          </a:p>
          <a:p>
            <a:pPr algn="just"/>
            <a:r>
              <a:rPr lang="es-CR" dirty="0"/>
              <a:t>Es una especie de proyección de la persona.</a:t>
            </a:r>
          </a:p>
          <a:p>
            <a:pPr algn="just"/>
            <a:r>
              <a:rPr lang="es-CR" dirty="0"/>
              <a:t>Se protegen dos intereses:</a:t>
            </a:r>
          </a:p>
          <a:p>
            <a:pPr lvl="1" algn="just">
              <a:buFont typeface="Wingdings" panose="05000000000000000000" pitchFamily="2" charset="2"/>
              <a:buChar char="v"/>
            </a:pPr>
            <a:r>
              <a:rPr lang="es-CR" dirty="0"/>
              <a:t>Protección de la vida privada del sujeto.</a:t>
            </a:r>
          </a:p>
          <a:p>
            <a:pPr lvl="1" algn="just">
              <a:buFont typeface="Wingdings" panose="05000000000000000000" pitchFamily="2" charset="2"/>
              <a:buChar char="v"/>
            </a:pPr>
            <a:r>
              <a:rPr lang="es-CR" dirty="0"/>
              <a:t>Necesidad de informar al público para formar la opinión pública y la cultura.</a:t>
            </a:r>
          </a:p>
          <a:p>
            <a:pPr algn="just"/>
            <a:r>
              <a:rPr lang="es-CR" dirty="0"/>
              <a:t>Artículo 47 y 48 del Código Civil.</a:t>
            </a:r>
            <a:endParaRPr lang="en-US" dirty="0"/>
          </a:p>
        </p:txBody>
      </p:sp>
    </p:spTree>
    <p:extLst>
      <p:ext uri="{BB962C8B-B14F-4D97-AF65-F5344CB8AC3E}">
        <p14:creationId xmlns:p14="http://schemas.microsoft.com/office/powerpoint/2010/main" val="967185730"/>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35EBCB-46F3-44DA-839D-E12F96AA36F8}"/>
              </a:ext>
            </a:extLst>
          </p:cNvPr>
          <p:cNvSpPr>
            <a:spLocks noGrp="1"/>
          </p:cNvSpPr>
          <p:nvPr>
            <p:ph type="title"/>
          </p:nvPr>
        </p:nvSpPr>
        <p:spPr>
          <a:xfrm>
            <a:off x="1097280" y="988906"/>
            <a:ext cx="10058400" cy="748454"/>
          </a:xfrm>
          <a:solidFill>
            <a:schemeClr val="bg2">
              <a:lumMod val="2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r>
              <a:rPr lang="es-CR" u="sng" dirty="0">
                <a:solidFill>
                  <a:schemeClr val="bg1"/>
                </a:solidFill>
                <a:effectLst>
                  <a:outerShdw blurRad="38100" dist="38100" dir="2700000" algn="tl">
                    <a:srgbClr val="000000">
                      <a:alpha val="43137"/>
                    </a:srgbClr>
                  </a:outerShdw>
                </a:effectLst>
              </a:rPr>
              <a:t>Nombre.</a:t>
            </a:r>
            <a:endParaRPr lang="en-US" u="sng" dirty="0">
              <a:solidFill>
                <a:schemeClr val="bg1"/>
              </a:solidFill>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FFEB6A40-F31D-43AE-8DAB-71B164C05500}"/>
              </a:ext>
            </a:extLst>
          </p:cNvPr>
          <p:cNvSpPr>
            <a:spLocks noGrp="1"/>
          </p:cNvSpPr>
          <p:nvPr>
            <p:ph sz="half" idx="1"/>
          </p:nvPr>
        </p:nvSpPr>
        <p:spPr>
          <a:xfrm>
            <a:off x="707666" y="2221101"/>
            <a:ext cx="3461468" cy="3748193"/>
          </a:xfrm>
        </p:spPr>
        <p:txBody>
          <a:bodyPr>
            <a:normAutofit lnSpcReduction="10000"/>
          </a:bodyPr>
          <a:lstStyle/>
          <a:p>
            <a:pPr algn="just"/>
            <a:r>
              <a:rPr lang="es-CR" dirty="0"/>
              <a:t>Es el derecho a ser individualizado para no ser confundible con los demás.</a:t>
            </a:r>
          </a:p>
          <a:p>
            <a:pPr algn="just"/>
            <a:r>
              <a:rPr lang="es-CR" dirty="0"/>
              <a:t>Implica un poder-deber. El sujeto tiene derecho al nombre y está obligado a usarlo.</a:t>
            </a:r>
          </a:p>
          <a:p>
            <a:pPr algn="just"/>
            <a:r>
              <a:rPr lang="es-CR" dirty="0"/>
              <a:t>Limitaciones por decoro irreverencia y dignidad.</a:t>
            </a:r>
          </a:p>
          <a:p>
            <a:pPr algn="just"/>
            <a:r>
              <a:rPr lang="es-CR" dirty="0"/>
              <a:t>Diferente al seudónimo que si es patrimonial y negociable.</a:t>
            </a:r>
            <a:endParaRPr lang="en-US" dirty="0"/>
          </a:p>
        </p:txBody>
      </p:sp>
      <p:sp>
        <p:nvSpPr>
          <p:cNvPr id="4" name="Marcador de contenido 3">
            <a:extLst>
              <a:ext uri="{FF2B5EF4-FFF2-40B4-BE49-F238E27FC236}">
                <a16:creationId xmlns:a16="http://schemas.microsoft.com/office/drawing/2014/main" id="{43606733-4DE5-4596-9082-114687DA2CE0}"/>
              </a:ext>
            </a:extLst>
          </p:cNvPr>
          <p:cNvSpPr>
            <a:spLocks noGrp="1"/>
          </p:cNvSpPr>
          <p:nvPr>
            <p:ph sz="half" idx="2"/>
          </p:nvPr>
        </p:nvSpPr>
        <p:spPr>
          <a:xfrm>
            <a:off x="7630602" y="2120899"/>
            <a:ext cx="3853732" cy="3948596"/>
          </a:xfrm>
        </p:spPr>
        <p:txBody>
          <a:bodyPr>
            <a:normAutofit lnSpcReduction="10000"/>
          </a:bodyPr>
          <a:lstStyle/>
          <a:p>
            <a:r>
              <a:rPr lang="es-CR" b="1" u="sng" dirty="0">
                <a:solidFill>
                  <a:schemeClr val="tx2">
                    <a:lumMod val="60000"/>
                    <a:lumOff val="40000"/>
                  </a:schemeClr>
                </a:solidFill>
                <a:effectLst>
                  <a:outerShdw blurRad="38100" dist="38100" dir="2700000" algn="tl">
                    <a:srgbClr val="000000">
                      <a:alpha val="43137"/>
                    </a:srgbClr>
                  </a:outerShdw>
                </a:effectLst>
              </a:rPr>
              <a:t>Acciones protectoras del nombre:</a:t>
            </a:r>
          </a:p>
          <a:p>
            <a:pPr lvl="2"/>
            <a:endParaRPr lang="es-CR" b="1" u="sng" dirty="0">
              <a:solidFill>
                <a:schemeClr val="tx2">
                  <a:lumMod val="60000"/>
                  <a:lumOff val="40000"/>
                </a:schemeClr>
              </a:solidFill>
              <a:effectLst>
                <a:outerShdw blurRad="38100" dist="38100" dir="2700000" algn="tl">
                  <a:srgbClr val="000000">
                    <a:alpha val="43137"/>
                  </a:srgbClr>
                </a:outerShdw>
              </a:effectLst>
            </a:endParaRPr>
          </a:p>
          <a:p>
            <a:pPr lvl="2"/>
            <a:r>
              <a:rPr lang="es-CR" b="1" u="sng" dirty="0">
                <a:solidFill>
                  <a:srgbClr val="0070C0"/>
                </a:solidFill>
                <a:effectLst>
                  <a:outerShdw blurRad="38100" dist="38100" dir="2700000" algn="tl">
                    <a:srgbClr val="000000">
                      <a:alpha val="43137"/>
                    </a:srgbClr>
                  </a:outerShdw>
                </a:effectLst>
              </a:rPr>
              <a:t>Acción declarativa:</a:t>
            </a:r>
          </a:p>
          <a:p>
            <a:pPr lvl="2"/>
            <a:endParaRPr lang="es-CR" b="1" u="sng" dirty="0">
              <a:solidFill>
                <a:schemeClr val="tx2">
                  <a:lumMod val="60000"/>
                  <a:lumOff val="40000"/>
                </a:schemeClr>
              </a:solidFill>
              <a:effectLst>
                <a:outerShdw blurRad="38100" dist="38100" dir="2700000" algn="tl">
                  <a:srgbClr val="000000">
                    <a:alpha val="43137"/>
                  </a:srgbClr>
                </a:outerShdw>
              </a:effectLst>
            </a:endParaRPr>
          </a:p>
          <a:p>
            <a:pPr lvl="4" algn="just"/>
            <a:r>
              <a:rPr lang="es-CR" dirty="0">
                <a:solidFill>
                  <a:schemeClr val="tx1"/>
                </a:solidFill>
              </a:rPr>
              <a:t>Reclamo del nombre.</a:t>
            </a:r>
          </a:p>
          <a:p>
            <a:pPr lvl="4" algn="just"/>
            <a:r>
              <a:rPr lang="es-CR" dirty="0">
                <a:solidFill>
                  <a:schemeClr val="tx1"/>
                </a:solidFill>
              </a:rPr>
              <a:t>Investigación de paternidad.</a:t>
            </a:r>
          </a:p>
          <a:p>
            <a:pPr lvl="4" algn="just"/>
            <a:r>
              <a:rPr lang="es-CR" dirty="0">
                <a:solidFill>
                  <a:schemeClr val="tx1"/>
                </a:solidFill>
              </a:rPr>
              <a:t>Reclamo contra un tercero que lo desconoce.</a:t>
            </a:r>
          </a:p>
          <a:p>
            <a:pPr lvl="4"/>
            <a:endParaRPr lang="es-CR" dirty="0">
              <a:solidFill>
                <a:schemeClr val="tx1"/>
              </a:solidFill>
            </a:endParaRPr>
          </a:p>
          <a:p>
            <a:pPr lvl="3"/>
            <a:r>
              <a:rPr lang="es-CR" b="1" u="sng" dirty="0">
                <a:solidFill>
                  <a:srgbClr val="0070C0"/>
                </a:solidFill>
                <a:effectLst>
                  <a:outerShdw blurRad="38100" dist="38100" dir="2700000" algn="tl">
                    <a:srgbClr val="000000">
                      <a:alpha val="43137"/>
                    </a:srgbClr>
                  </a:outerShdw>
                </a:effectLst>
              </a:rPr>
              <a:t>Acción reivindicatoria:</a:t>
            </a:r>
          </a:p>
          <a:p>
            <a:pPr lvl="4"/>
            <a:endParaRPr lang="es-CR" dirty="0">
              <a:solidFill>
                <a:schemeClr val="tx1"/>
              </a:solidFill>
            </a:endParaRPr>
          </a:p>
          <a:p>
            <a:pPr lvl="4"/>
            <a:r>
              <a:rPr lang="es-CR" dirty="0">
                <a:solidFill>
                  <a:schemeClr val="tx1"/>
                </a:solidFill>
              </a:rPr>
              <a:t>Usurpación del nombre.</a:t>
            </a:r>
          </a:p>
          <a:p>
            <a:pPr lvl="4"/>
            <a:r>
              <a:rPr lang="es-CR" dirty="0">
                <a:solidFill>
                  <a:schemeClr val="tx1"/>
                </a:solidFill>
              </a:rPr>
              <a:t>Uso indebido (nombre a un animal).</a:t>
            </a:r>
          </a:p>
          <a:p>
            <a:pPr lvl="4"/>
            <a:r>
              <a:rPr lang="es-CR" dirty="0">
                <a:solidFill>
                  <a:schemeClr val="tx1"/>
                </a:solidFill>
              </a:rPr>
              <a:t>Homonimia</a:t>
            </a:r>
            <a:endParaRPr lang="en-US" dirty="0">
              <a:solidFill>
                <a:schemeClr val="tx1"/>
              </a:solidFill>
            </a:endParaRPr>
          </a:p>
        </p:txBody>
      </p:sp>
      <p:pic>
        <p:nvPicPr>
          <p:cNvPr id="5" name="Imagen 4">
            <a:extLst>
              <a:ext uri="{FF2B5EF4-FFF2-40B4-BE49-F238E27FC236}">
                <a16:creationId xmlns:a16="http://schemas.microsoft.com/office/drawing/2014/main" id="{7D239F5C-8B73-42C4-BB4F-F056012A2B4F}"/>
              </a:ext>
            </a:extLst>
          </p:cNvPr>
          <p:cNvPicPr>
            <a:picLocks noChangeAspect="1"/>
          </p:cNvPicPr>
          <p:nvPr/>
        </p:nvPicPr>
        <p:blipFill>
          <a:blip r:embed="rId2"/>
          <a:stretch>
            <a:fillRect/>
          </a:stretch>
        </p:blipFill>
        <p:spPr>
          <a:xfrm>
            <a:off x="4169134" y="2551706"/>
            <a:ext cx="3853732" cy="2886579"/>
          </a:xfrm>
          <a:prstGeom prst="rect">
            <a:avLst/>
          </a:prstGeom>
        </p:spPr>
      </p:pic>
    </p:spTree>
    <p:extLst>
      <p:ext uri="{BB962C8B-B14F-4D97-AF65-F5344CB8AC3E}">
        <p14:creationId xmlns:p14="http://schemas.microsoft.com/office/powerpoint/2010/main" val="4292592407"/>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384E50-7C3B-4483-9949-328D3FF57FEB}"/>
              </a:ext>
            </a:extLst>
          </p:cNvPr>
          <p:cNvSpPr>
            <a:spLocks noGrp="1"/>
          </p:cNvSpPr>
          <p:nvPr>
            <p:ph type="title"/>
          </p:nvPr>
        </p:nvSpPr>
        <p:spPr>
          <a:xfrm>
            <a:off x="1097280" y="988906"/>
            <a:ext cx="10058400" cy="748454"/>
          </a:xfrm>
        </p:spPr>
        <p:txBody>
          <a:bodyPr>
            <a:normAutofit fontScale="90000"/>
          </a:bodyPr>
          <a:lstStyle/>
          <a:p>
            <a:pPr algn="ctr"/>
            <a:r>
              <a:rPr lang="es-CR" u="sng" dirty="0">
                <a:effectLst>
                  <a:outerShdw blurRad="38100" dist="38100" dir="2700000" algn="tl">
                    <a:srgbClr val="000000">
                      <a:alpha val="43137"/>
                    </a:srgbClr>
                  </a:outerShdw>
                </a:effectLst>
              </a:rPr>
              <a:t>Integridad corporal y Derecho a la Salud</a:t>
            </a:r>
            <a:endParaRPr lang="en-US" u="sng"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A707C7FF-AFC1-4E71-B724-B2659E376851}"/>
              </a:ext>
            </a:extLst>
          </p:cNvPr>
          <p:cNvSpPr>
            <a:spLocks noGrp="1"/>
          </p:cNvSpPr>
          <p:nvPr>
            <p:ph sz="half" idx="1"/>
          </p:nvPr>
        </p:nvSpPr>
        <p:spPr>
          <a:xfrm>
            <a:off x="1097279" y="2539655"/>
            <a:ext cx="4639736" cy="3748193"/>
          </a:xfrm>
        </p:spPr>
        <p:txBody>
          <a:bodyPr/>
          <a:lstStyle/>
          <a:p>
            <a:pPr algn="just"/>
            <a:r>
              <a:rPr lang="es-CR" dirty="0"/>
              <a:t>La persona requiere la concurrencia de todos sus atributos esenciales para lograr el desenvolvimiento  de sus facultades.</a:t>
            </a:r>
          </a:p>
          <a:p>
            <a:pPr algn="just"/>
            <a:r>
              <a:rPr lang="es-CR" dirty="0"/>
              <a:t>Integridad corporal se protege en el Código Penal y Civil.</a:t>
            </a:r>
          </a:p>
          <a:p>
            <a:pPr algn="just"/>
            <a:r>
              <a:rPr lang="es-CR" dirty="0"/>
              <a:t>El sujeto puede disponer en la medida que no genere una diminución permanente de sus posibilidades físicas.</a:t>
            </a:r>
          </a:p>
          <a:p>
            <a:pPr algn="just"/>
            <a:r>
              <a:rPr lang="es-CR" dirty="0"/>
              <a:t>Protegido por el Código Penal, Civil, Familia.</a:t>
            </a:r>
            <a:endParaRPr lang="en-US" dirty="0"/>
          </a:p>
        </p:txBody>
      </p:sp>
      <p:pic>
        <p:nvPicPr>
          <p:cNvPr id="5" name="Marcador de contenido 4">
            <a:extLst>
              <a:ext uri="{FF2B5EF4-FFF2-40B4-BE49-F238E27FC236}">
                <a16:creationId xmlns:a16="http://schemas.microsoft.com/office/drawing/2014/main" id="{6A1A9E69-810B-46B2-80B8-E1DE7996B436}"/>
              </a:ext>
            </a:extLst>
          </p:cNvPr>
          <p:cNvPicPr>
            <a:picLocks noGrp="1" noChangeAspect="1"/>
          </p:cNvPicPr>
          <p:nvPr>
            <p:ph sz="half" idx="2"/>
          </p:nvPr>
        </p:nvPicPr>
        <p:blipFill>
          <a:blip r:embed="rId2"/>
          <a:stretch>
            <a:fillRect/>
          </a:stretch>
        </p:blipFill>
        <p:spPr>
          <a:xfrm>
            <a:off x="6454986" y="2958412"/>
            <a:ext cx="5180779" cy="2910681"/>
          </a:xfrm>
          <a:prstGeom prst="rect">
            <a:avLst/>
          </a:prstGeom>
        </p:spPr>
      </p:pic>
    </p:spTree>
    <p:extLst>
      <p:ext uri="{BB962C8B-B14F-4D97-AF65-F5344CB8AC3E}">
        <p14:creationId xmlns:p14="http://schemas.microsoft.com/office/powerpoint/2010/main" val="8078600"/>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4D8810-76AE-4AE9-81EF-B790A3D515BD}"/>
              </a:ext>
            </a:extLst>
          </p:cNvPr>
          <p:cNvSpPr>
            <a:spLocks noGrp="1"/>
          </p:cNvSpPr>
          <p:nvPr>
            <p:ph type="title"/>
          </p:nvPr>
        </p:nvSpPr>
        <p:spPr>
          <a:xfrm>
            <a:off x="1097280" y="988906"/>
            <a:ext cx="10058400" cy="748454"/>
          </a:xfrm>
          <a:solidFill>
            <a:srgbClr val="00206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r>
              <a:rPr lang="es-CR" dirty="0">
                <a:solidFill>
                  <a:schemeClr val="bg1"/>
                </a:solidFill>
                <a:effectLst>
                  <a:outerShdw blurRad="38100" dist="38100" dir="2700000" algn="tl">
                    <a:srgbClr val="000000">
                      <a:alpha val="43137"/>
                    </a:srgbClr>
                  </a:outerShdw>
                </a:effectLst>
              </a:rPr>
              <a:t>Partes separadas del cuerpo y cadáver.</a:t>
            </a:r>
            <a:endParaRPr lang="en-US" dirty="0">
              <a:solidFill>
                <a:schemeClr val="bg1"/>
              </a:solidFill>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DD7C8D33-D9C4-4286-A975-D8A1CAD87EF2}"/>
              </a:ext>
            </a:extLst>
          </p:cNvPr>
          <p:cNvSpPr>
            <a:spLocks noGrp="1"/>
          </p:cNvSpPr>
          <p:nvPr>
            <p:ph sz="half" idx="1"/>
          </p:nvPr>
        </p:nvSpPr>
        <p:spPr/>
        <p:txBody>
          <a:bodyPr/>
          <a:lstStyle/>
          <a:p>
            <a:pPr algn="just"/>
            <a:r>
              <a:rPr lang="es-CR" dirty="0"/>
              <a:t>Hay partes del cuerpo que pueden ser objeto de enajenación: cabellos cortados, piezas dentales extraídas, etc.</a:t>
            </a:r>
          </a:p>
          <a:p>
            <a:pPr algn="just"/>
            <a:r>
              <a:rPr lang="es-CR" dirty="0"/>
              <a:t>Cadáver: La mayor parte de la doctrina la excluye.</a:t>
            </a:r>
          </a:p>
          <a:p>
            <a:pPr algn="just"/>
            <a:r>
              <a:rPr lang="es-CR" dirty="0"/>
              <a:t>Hay cierto grado de disposición del cuerpo por parte del titular para fines altruistas. </a:t>
            </a:r>
          </a:p>
          <a:p>
            <a:pPr algn="just"/>
            <a:r>
              <a:rPr lang="es-CR" dirty="0"/>
              <a:t>Donarlo a una universidad para su estudio por ejemplo.</a:t>
            </a:r>
            <a:endParaRPr lang="en-US" dirty="0"/>
          </a:p>
        </p:txBody>
      </p:sp>
      <p:pic>
        <p:nvPicPr>
          <p:cNvPr id="5" name="Marcador de contenido 4">
            <a:extLst>
              <a:ext uri="{FF2B5EF4-FFF2-40B4-BE49-F238E27FC236}">
                <a16:creationId xmlns:a16="http://schemas.microsoft.com/office/drawing/2014/main" id="{4ED00AA5-B43E-44EF-987D-641E16BEB348}"/>
              </a:ext>
            </a:extLst>
          </p:cNvPr>
          <p:cNvPicPr>
            <a:picLocks noGrp="1" noChangeAspect="1"/>
          </p:cNvPicPr>
          <p:nvPr>
            <p:ph sz="half" idx="2"/>
          </p:nvPr>
        </p:nvPicPr>
        <p:blipFill>
          <a:blip r:embed="rId2"/>
          <a:stretch>
            <a:fillRect/>
          </a:stretch>
        </p:blipFill>
        <p:spPr>
          <a:xfrm>
            <a:off x="6179185" y="2618646"/>
            <a:ext cx="4915535" cy="2752700"/>
          </a:xfrm>
          <a:prstGeom prst="rect">
            <a:avLst/>
          </a:prstGeom>
        </p:spPr>
      </p:pic>
    </p:spTree>
    <p:extLst>
      <p:ext uri="{BB962C8B-B14F-4D97-AF65-F5344CB8AC3E}">
        <p14:creationId xmlns:p14="http://schemas.microsoft.com/office/powerpoint/2010/main" val="4211970301"/>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E62132-10CE-4A58-A1AB-57C7C44BB5FB}"/>
              </a:ext>
            </a:extLst>
          </p:cNvPr>
          <p:cNvSpPr>
            <a:spLocks noGrp="1"/>
          </p:cNvSpPr>
          <p:nvPr>
            <p:ph type="title"/>
          </p:nvPr>
        </p:nvSpPr>
        <p:spPr>
          <a:xfrm>
            <a:off x="1097280" y="988906"/>
            <a:ext cx="10058400" cy="748454"/>
          </a:xfrm>
          <a:solidFill>
            <a:schemeClr val="bg2">
              <a:lumMod val="2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r>
              <a:rPr lang="es-CR" u="sng" dirty="0">
                <a:solidFill>
                  <a:schemeClr val="bg1"/>
                </a:solidFill>
                <a:effectLst>
                  <a:outerShdw blurRad="38100" dist="38100" dir="2700000" algn="tl">
                    <a:srgbClr val="000000">
                      <a:alpha val="43137"/>
                    </a:srgbClr>
                  </a:outerShdw>
                </a:effectLst>
              </a:rPr>
              <a:t>Honor.</a:t>
            </a:r>
            <a:endParaRPr lang="en-US" u="sng" dirty="0">
              <a:solidFill>
                <a:schemeClr val="bg1"/>
              </a:solidFill>
              <a:effectLst>
                <a:outerShdw blurRad="38100" dist="38100" dir="2700000" algn="tl">
                  <a:srgbClr val="000000">
                    <a:alpha val="43137"/>
                  </a:srgbClr>
                </a:outerShdw>
              </a:effectLst>
            </a:endParaRPr>
          </a:p>
        </p:txBody>
      </p:sp>
      <p:sp>
        <p:nvSpPr>
          <p:cNvPr id="4" name="Marcador de contenido 3">
            <a:extLst>
              <a:ext uri="{FF2B5EF4-FFF2-40B4-BE49-F238E27FC236}">
                <a16:creationId xmlns:a16="http://schemas.microsoft.com/office/drawing/2014/main" id="{7320CE3B-7AB5-4056-8B2D-0D47D91ACC53}"/>
              </a:ext>
            </a:extLst>
          </p:cNvPr>
          <p:cNvSpPr>
            <a:spLocks noGrp="1"/>
          </p:cNvSpPr>
          <p:nvPr>
            <p:ph sz="half" idx="2"/>
          </p:nvPr>
        </p:nvSpPr>
        <p:spPr/>
        <p:txBody>
          <a:bodyPr>
            <a:normAutofit lnSpcReduction="10000"/>
          </a:bodyPr>
          <a:lstStyle/>
          <a:p>
            <a:pPr algn="just"/>
            <a:r>
              <a:rPr lang="es-CR" dirty="0"/>
              <a:t>Hay dos acepciones de la palabra honor:</a:t>
            </a:r>
          </a:p>
          <a:p>
            <a:pPr algn="just"/>
            <a:endParaRPr lang="es-CR" dirty="0"/>
          </a:p>
          <a:p>
            <a:pPr lvl="2" algn="just"/>
            <a:r>
              <a:rPr lang="es-CR" b="1" u="sng" dirty="0">
                <a:solidFill>
                  <a:srgbClr val="FF0000"/>
                </a:solidFill>
                <a:effectLst>
                  <a:outerShdw blurRad="38100" dist="38100" dir="2700000" algn="tl">
                    <a:srgbClr val="000000">
                      <a:alpha val="43137"/>
                    </a:srgbClr>
                  </a:outerShdw>
                </a:effectLst>
              </a:rPr>
              <a:t>Honor subjetivo</a:t>
            </a:r>
            <a:r>
              <a:rPr lang="es-CR" b="1" dirty="0">
                <a:solidFill>
                  <a:srgbClr val="FF0000"/>
                </a:solidFill>
                <a:effectLst>
                  <a:outerShdw blurRad="38100" dist="38100" dir="2700000" algn="tl">
                    <a:srgbClr val="000000">
                      <a:alpha val="43137"/>
                    </a:srgbClr>
                  </a:outerShdw>
                </a:effectLst>
              </a:rPr>
              <a:t> </a:t>
            </a:r>
            <a:r>
              <a:rPr lang="es-CR" dirty="0"/>
              <a:t>( la estimación que la persona tiene de sí misma).</a:t>
            </a:r>
          </a:p>
          <a:p>
            <a:pPr lvl="2" algn="just"/>
            <a:r>
              <a:rPr lang="es-CR" b="1" u="sng" dirty="0">
                <a:solidFill>
                  <a:srgbClr val="FF0000"/>
                </a:solidFill>
                <a:effectLst>
                  <a:outerShdw blurRad="38100" dist="38100" dir="2700000" algn="tl">
                    <a:srgbClr val="000000">
                      <a:alpha val="43137"/>
                    </a:srgbClr>
                  </a:outerShdw>
                </a:effectLst>
              </a:rPr>
              <a:t>Honor objetivo</a:t>
            </a:r>
            <a:r>
              <a:rPr lang="es-CR" b="1" dirty="0">
                <a:solidFill>
                  <a:srgbClr val="FF0000"/>
                </a:solidFill>
                <a:effectLst>
                  <a:outerShdw blurRad="38100" dist="38100" dir="2700000" algn="tl">
                    <a:srgbClr val="000000">
                      <a:alpha val="43137"/>
                    </a:srgbClr>
                  </a:outerShdw>
                </a:effectLst>
              </a:rPr>
              <a:t> </a:t>
            </a:r>
            <a:r>
              <a:rPr lang="es-CR" dirty="0"/>
              <a:t>(la estimación que del sujeto tienen terceros. La fama.).</a:t>
            </a:r>
          </a:p>
          <a:p>
            <a:pPr marL="384048" lvl="2" indent="0" algn="just">
              <a:buNone/>
            </a:pPr>
            <a:endParaRPr lang="es-CR" dirty="0"/>
          </a:p>
          <a:p>
            <a:pPr algn="just"/>
            <a:r>
              <a:rPr lang="es-CR" dirty="0"/>
              <a:t>Valor de la personalidad es el honor objetivo.</a:t>
            </a:r>
          </a:p>
          <a:p>
            <a:pPr algn="just"/>
            <a:r>
              <a:rPr lang="es-CR" dirty="0"/>
              <a:t>Código Penal sanciona la injuria, la difamación y la calumnia.</a:t>
            </a:r>
            <a:endParaRPr lang="en-US" dirty="0"/>
          </a:p>
        </p:txBody>
      </p:sp>
      <p:pic>
        <p:nvPicPr>
          <p:cNvPr id="5122" name="Picture 2" descr="Jacinto Benavente: El honor no se gana en un día para que en un ...">
            <a:extLst>
              <a:ext uri="{FF2B5EF4-FFF2-40B4-BE49-F238E27FC236}">
                <a16:creationId xmlns:a16="http://schemas.microsoft.com/office/drawing/2014/main" id="{26068593-74E1-45C0-9425-1F615823016B}"/>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334695" y="2676180"/>
            <a:ext cx="5536639" cy="26074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6687451"/>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B21D76-29E6-4646-AF95-A3D8718698D2}"/>
              </a:ext>
            </a:extLst>
          </p:cNvPr>
          <p:cNvSpPr>
            <a:spLocks noGrp="1"/>
          </p:cNvSpPr>
          <p:nvPr>
            <p:ph type="title"/>
          </p:nvPr>
        </p:nvSpPr>
        <p:spPr>
          <a:xfrm>
            <a:off x="1097280" y="988906"/>
            <a:ext cx="10058400" cy="748454"/>
          </a:xfrm>
          <a:solidFill>
            <a:srgbClr val="92D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r>
              <a:rPr lang="es-CR" u="sng" dirty="0">
                <a:solidFill>
                  <a:schemeClr val="bg1"/>
                </a:solidFill>
                <a:effectLst>
                  <a:outerShdw blurRad="38100" dist="38100" dir="2700000" algn="tl">
                    <a:srgbClr val="000000">
                      <a:alpha val="43137"/>
                    </a:srgbClr>
                  </a:outerShdw>
                </a:effectLst>
              </a:rPr>
              <a:t>Intimidad.</a:t>
            </a:r>
            <a:endParaRPr lang="en-US" u="sng" dirty="0">
              <a:solidFill>
                <a:schemeClr val="bg1"/>
              </a:solidFill>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BE084469-AD44-49DF-A56F-E4E6066A4673}"/>
              </a:ext>
            </a:extLst>
          </p:cNvPr>
          <p:cNvSpPr>
            <a:spLocks noGrp="1"/>
          </p:cNvSpPr>
          <p:nvPr>
            <p:ph sz="half" idx="1"/>
          </p:nvPr>
        </p:nvSpPr>
        <p:spPr>
          <a:xfrm>
            <a:off x="1097280" y="2352003"/>
            <a:ext cx="4639736" cy="3285987"/>
          </a:xfrm>
        </p:spPr>
        <p:txBody>
          <a:bodyPr/>
          <a:lstStyle/>
          <a:p>
            <a:pPr algn="just"/>
            <a:r>
              <a:rPr lang="es-CR" dirty="0"/>
              <a:t>El sujeto es un ser social pero requiere conservar intimidad para poder desarrollarse como ser individual y así poder desarrollar su vida familiar e íntima.</a:t>
            </a:r>
          </a:p>
          <a:p>
            <a:pPr algn="just"/>
            <a:r>
              <a:rPr lang="es-CR" dirty="0"/>
              <a:t>Esto genera que los demás tengan una situación de deber no hacer.</a:t>
            </a:r>
          </a:p>
          <a:p>
            <a:pPr algn="just"/>
            <a:r>
              <a:rPr lang="es-CR" dirty="0"/>
              <a:t>Este valor alcanza incluso a las personas públicas.</a:t>
            </a:r>
            <a:endParaRPr lang="en-US" dirty="0"/>
          </a:p>
        </p:txBody>
      </p:sp>
      <p:pic>
        <p:nvPicPr>
          <p:cNvPr id="5" name="Marcador de contenido 4">
            <a:extLst>
              <a:ext uri="{FF2B5EF4-FFF2-40B4-BE49-F238E27FC236}">
                <a16:creationId xmlns:a16="http://schemas.microsoft.com/office/drawing/2014/main" id="{32D34841-FA1C-4272-AA62-2B7360BA3E7E}"/>
              </a:ext>
            </a:extLst>
          </p:cNvPr>
          <p:cNvPicPr>
            <a:picLocks noGrp="1" noChangeAspect="1"/>
          </p:cNvPicPr>
          <p:nvPr>
            <p:ph sz="half" idx="2"/>
          </p:nvPr>
        </p:nvPicPr>
        <p:blipFill>
          <a:blip r:embed="rId2"/>
          <a:stretch>
            <a:fillRect/>
          </a:stretch>
        </p:blipFill>
        <p:spPr>
          <a:xfrm>
            <a:off x="6454986" y="2274446"/>
            <a:ext cx="5189855" cy="3441100"/>
          </a:xfrm>
          <a:prstGeom prst="rect">
            <a:avLst/>
          </a:prstGeom>
        </p:spPr>
      </p:pic>
    </p:spTree>
    <p:extLst>
      <p:ext uri="{BB962C8B-B14F-4D97-AF65-F5344CB8AC3E}">
        <p14:creationId xmlns:p14="http://schemas.microsoft.com/office/powerpoint/2010/main" val="4069617256"/>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DAAB476-BB75-41EC-ABC9-D16DEBDCEED5}"/>
              </a:ext>
            </a:extLst>
          </p:cNvPr>
          <p:cNvSpPr>
            <a:spLocks noGrp="1"/>
          </p:cNvSpPr>
          <p:nvPr>
            <p:ph type="title"/>
          </p:nvPr>
        </p:nvSpPr>
        <p:spPr>
          <a:xfrm>
            <a:off x="1097280" y="988906"/>
            <a:ext cx="10058400" cy="748454"/>
          </a:xfrm>
          <a:solidFill>
            <a:srgbClr val="6633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r>
              <a:rPr lang="es-CR" u="sng" dirty="0">
                <a:solidFill>
                  <a:schemeClr val="bg1"/>
                </a:solidFill>
                <a:effectLst>
                  <a:outerShdw blurRad="38100" dist="38100" dir="2700000" algn="tl">
                    <a:srgbClr val="000000">
                      <a:alpha val="43137"/>
                    </a:srgbClr>
                  </a:outerShdw>
                </a:effectLst>
              </a:rPr>
              <a:t>El derecho moral de autor.</a:t>
            </a:r>
            <a:endParaRPr lang="en-US" u="sng" dirty="0">
              <a:solidFill>
                <a:schemeClr val="bg1"/>
              </a:solidFill>
              <a:effectLst>
                <a:outerShdw blurRad="38100" dist="38100" dir="2700000" algn="tl">
                  <a:srgbClr val="000000">
                    <a:alpha val="43137"/>
                  </a:srgbClr>
                </a:outerShdw>
              </a:effectLst>
            </a:endParaRPr>
          </a:p>
        </p:txBody>
      </p:sp>
      <p:pic>
        <p:nvPicPr>
          <p:cNvPr id="5" name="Marcador de contenido 4">
            <a:extLst>
              <a:ext uri="{FF2B5EF4-FFF2-40B4-BE49-F238E27FC236}">
                <a16:creationId xmlns:a16="http://schemas.microsoft.com/office/drawing/2014/main" id="{F34FEBD6-6908-4C42-A834-12A4551A5587}"/>
              </a:ext>
            </a:extLst>
          </p:cNvPr>
          <p:cNvPicPr>
            <a:picLocks noGrp="1" noChangeAspect="1"/>
          </p:cNvPicPr>
          <p:nvPr>
            <p:ph sz="half" idx="1"/>
          </p:nvPr>
        </p:nvPicPr>
        <p:blipFill>
          <a:blip r:embed="rId2"/>
          <a:stretch>
            <a:fillRect/>
          </a:stretch>
        </p:blipFill>
        <p:spPr>
          <a:xfrm>
            <a:off x="763538" y="2743400"/>
            <a:ext cx="4912519" cy="2503194"/>
          </a:xfrm>
          <a:prstGeom prst="rect">
            <a:avLst/>
          </a:prstGeom>
        </p:spPr>
      </p:pic>
      <p:sp>
        <p:nvSpPr>
          <p:cNvPr id="4" name="Marcador de contenido 3">
            <a:extLst>
              <a:ext uri="{FF2B5EF4-FFF2-40B4-BE49-F238E27FC236}">
                <a16:creationId xmlns:a16="http://schemas.microsoft.com/office/drawing/2014/main" id="{66EBC503-4B63-4D83-B2EA-91A52077EA43}"/>
              </a:ext>
            </a:extLst>
          </p:cNvPr>
          <p:cNvSpPr>
            <a:spLocks noGrp="1"/>
          </p:cNvSpPr>
          <p:nvPr>
            <p:ph sz="half" idx="2"/>
          </p:nvPr>
        </p:nvSpPr>
        <p:spPr/>
        <p:txBody>
          <a:bodyPr>
            <a:normAutofit lnSpcReduction="10000"/>
          </a:bodyPr>
          <a:lstStyle/>
          <a:p>
            <a:pPr algn="just"/>
            <a:r>
              <a:rPr lang="es-CR" dirty="0"/>
              <a:t>Se debe diferenciar el derecho moral de autor, al derecho patrimonial de autor.</a:t>
            </a:r>
          </a:p>
          <a:p>
            <a:pPr marL="0" indent="0" algn="just">
              <a:buNone/>
            </a:pPr>
            <a:endParaRPr lang="es-CR" dirty="0"/>
          </a:p>
          <a:p>
            <a:pPr lvl="2" algn="just">
              <a:buFont typeface="Wingdings" panose="05000000000000000000" pitchFamily="2" charset="2"/>
              <a:buChar char="Ø"/>
            </a:pPr>
            <a:r>
              <a:rPr lang="en-US" dirty="0"/>
              <a:t>El derecho patrimonial de </a:t>
            </a:r>
            <a:r>
              <a:rPr lang="en-US" dirty="0" err="1"/>
              <a:t>autor</a:t>
            </a:r>
            <a:r>
              <a:rPr lang="en-US" dirty="0"/>
              <a:t> es un derecho de </a:t>
            </a:r>
            <a:r>
              <a:rPr lang="en-US" dirty="0" err="1"/>
              <a:t>propiedad</a:t>
            </a:r>
            <a:r>
              <a:rPr lang="en-US" dirty="0"/>
              <a:t> </a:t>
            </a:r>
            <a:r>
              <a:rPr lang="en-US" dirty="0" err="1"/>
              <a:t>intelectual</a:t>
            </a:r>
            <a:r>
              <a:rPr lang="en-US" dirty="0"/>
              <a:t> </a:t>
            </a:r>
            <a:r>
              <a:rPr lang="en-US" dirty="0" err="1"/>
              <a:t>sobre</a:t>
            </a:r>
            <a:r>
              <a:rPr lang="en-US" dirty="0"/>
              <a:t> la </a:t>
            </a:r>
            <a:r>
              <a:rPr lang="en-US" dirty="0" err="1"/>
              <a:t>obra</a:t>
            </a:r>
            <a:r>
              <a:rPr lang="en-US" dirty="0"/>
              <a:t> o </a:t>
            </a:r>
            <a:r>
              <a:rPr lang="en-US" dirty="0" err="1"/>
              <a:t>creación</a:t>
            </a:r>
            <a:r>
              <a:rPr lang="en-US" dirty="0"/>
              <a:t>.</a:t>
            </a:r>
          </a:p>
          <a:p>
            <a:pPr lvl="2" algn="just">
              <a:buFont typeface="Wingdings" panose="05000000000000000000" pitchFamily="2" charset="2"/>
              <a:buChar char="Ø"/>
            </a:pPr>
            <a:r>
              <a:rPr lang="en-US" dirty="0"/>
              <a:t>El derecho moral de </a:t>
            </a:r>
            <a:r>
              <a:rPr lang="en-US" dirty="0" err="1"/>
              <a:t>autor</a:t>
            </a:r>
            <a:r>
              <a:rPr lang="en-US" dirty="0"/>
              <a:t> es </a:t>
            </a:r>
            <a:r>
              <a:rPr lang="en-US" dirty="0" err="1"/>
              <a:t>es</a:t>
            </a:r>
            <a:r>
              <a:rPr lang="en-US" dirty="0"/>
              <a:t> una </a:t>
            </a:r>
            <a:r>
              <a:rPr lang="en-US" dirty="0" err="1"/>
              <a:t>protección</a:t>
            </a:r>
            <a:r>
              <a:rPr lang="en-US" dirty="0"/>
              <a:t> a la imagen social del </a:t>
            </a:r>
            <a:r>
              <a:rPr lang="en-US" dirty="0" err="1"/>
              <a:t>autor</a:t>
            </a:r>
            <a:r>
              <a:rPr lang="en-US" dirty="0"/>
              <a:t>, </a:t>
            </a:r>
            <a:r>
              <a:rPr lang="en-US" dirty="0" err="1"/>
              <a:t>su</a:t>
            </a:r>
            <a:r>
              <a:rPr lang="en-US" dirty="0"/>
              <a:t> </a:t>
            </a:r>
            <a:r>
              <a:rPr lang="en-US" dirty="0" err="1"/>
              <a:t>integridad</a:t>
            </a:r>
            <a:r>
              <a:rPr lang="en-US" dirty="0"/>
              <a:t> </a:t>
            </a:r>
            <a:r>
              <a:rPr lang="en-US" dirty="0" err="1"/>
              <a:t>intelectual</a:t>
            </a:r>
            <a:r>
              <a:rPr lang="en-US" dirty="0"/>
              <a:t>, y </a:t>
            </a:r>
            <a:r>
              <a:rPr lang="en-US" dirty="0" err="1"/>
              <a:t>autoestima</a:t>
            </a:r>
            <a:r>
              <a:rPr lang="en-US" dirty="0"/>
              <a:t>, </a:t>
            </a:r>
            <a:r>
              <a:rPr lang="en-US" dirty="0" err="1"/>
              <a:t>valores</a:t>
            </a:r>
            <a:r>
              <a:rPr lang="en-US" dirty="0"/>
              <a:t> </a:t>
            </a:r>
            <a:r>
              <a:rPr lang="en-US" dirty="0" err="1"/>
              <a:t>totalmente</a:t>
            </a:r>
            <a:r>
              <a:rPr lang="en-US" dirty="0"/>
              <a:t> </a:t>
            </a:r>
            <a:r>
              <a:rPr lang="en-US" dirty="0" err="1"/>
              <a:t>ajenos</a:t>
            </a:r>
            <a:r>
              <a:rPr lang="en-US" dirty="0"/>
              <a:t> al </a:t>
            </a:r>
            <a:r>
              <a:rPr lang="en-US" dirty="0" err="1"/>
              <a:t>lucrativo</a:t>
            </a:r>
            <a:r>
              <a:rPr lang="en-US" dirty="0"/>
              <a:t>.</a:t>
            </a:r>
          </a:p>
          <a:p>
            <a:pPr lvl="2" algn="just">
              <a:buFont typeface="Wingdings" panose="05000000000000000000" pitchFamily="2" charset="2"/>
              <a:buChar char="Ø"/>
            </a:pPr>
            <a:endParaRPr lang="en-US" dirty="0"/>
          </a:p>
          <a:p>
            <a:pPr algn="just"/>
            <a:r>
              <a:rPr lang="en-US" dirty="0" err="1"/>
              <a:t>En</a:t>
            </a:r>
            <a:r>
              <a:rPr lang="en-US" dirty="0"/>
              <a:t> </a:t>
            </a:r>
            <a:r>
              <a:rPr lang="en-US" dirty="0" err="1"/>
              <a:t>caso</a:t>
            </a:r>
            <a:r>
              <a:rPr lang="en-US" dirty="0"/>
              <a:t> de </a:t>
            </a:r>
            <a:r>
              <a:rPr lang="en-US" dirty="0" err="1"/>
              <a:t>violación</a:t>
            </a:r>
            <a:r>
              <a:rPr lang="en-US" dirty="0"/>
              <a:t> surge el derecho de </a:t>
            </a:r>
            <a:r>
              <a:rPr lang="en-US" dirty="0" err="1"/>
              <a:t>cobrar</a:t>
            </a:r>
            <a:r>
              <a:rPr lang="en-US" dirty="0"/>
              <a:t> la </a:t>
            </a:r>
            <a:r>
              <a:rPr lang="en-US" dirty="0" err="1"/>
              <a:t>indemnización</a:t>
            </a:r>
            <a:r>
              <a:rPr lang="en-US" dirty="0"/>
              <a:t> de </a:t>
            </a:r>
            <a:r>
              <a:rPr lang="en-US" dirty="0" err="1"/>
              <a:t>daños</a:t>
            </a:r>
            <a:r>
              <a:rPr lang="en-US" dirty="0"/>
              <a:t> y </a:t>
            </a:r>
            <a:r>
              <a:rPr lang="en-US" dirty="0" err="1"/>
              <a:t>perjuicios</a:t>
            </a:r>
            <a:r>
              <a:rPr lang="en-US" dirty="0"/>
              <a:t> y el </a:t>
            </a:r>
            <a:r>
              <a:rPr lang="en-US" dirty="0" err="1"/>
              <a:t>cese</a:t>
            </a:r>
            <a:r>
              <a:rPr lang="en-US" dirty="0"/>
              <a:t> de la </a:t>
            </a:r>
            <a:r>
              <a:rPr lang="en-US" dirty="0" err="1"/>
              <a:t>violación</a:t>
            </a:r>
            <a:r>
              <a:rPr lang="en-US" dirty="0"/>
              <a:t>.</a:t>
            </a:r>
          </a:p>
        </p:txBody>
      </p:sp>
    </p:spTree>
    <p:extLst>
      <p:ext uri="{BB962C8B-B14F-4D97-AF65-F5344CB8AC3E}">
        <p14:creationId xmlns:p14="http://schemas.microsoft.com/office/powerpoint/2010/main" val="1547476797"/>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1A910BE-1B19-4ACF-B750-3885EC33D293}"/>
              </a:ext>
            </a:extLst>
          </p:cNvPr>
          <p:cNvSpPr>
            <a:spLocks noGrp="1"/>
          </p:cNvSpPr>
          <p:nvPr>
            <p:ph type="title"/>
          </p:nvPr>
        </p:nvSpPr>
        <p:spPr>
          <a:xfrm>
            <a:off x="1234440" y="3054773"/>
            <a:ext cx="10058400" cy="748454"/>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6"/>
          </a:lnRef>
          <a:fillRef idx="3">
            <a:schemeClr val="accent6"/>
          </a:fillRef>
          <a:effectRef idx="3">
            <a:schemeClr val="accent6"/>
          </a:effectRef>
          <a:fontRef idx="minor">
            <a:schemeClr val="lt1"/>
          </a:fontRef>
        </p:style>
        <p:txBody>
          <a:bodyPr>
            <a:normAutofit fontScale="90000"/>
          </a:bodyPr>
          <a:lstStyle/>
          <a:p>
            <a:pPr algn="ctr"/>
            <a:r>
              <a:rPr lang="en-US" u="sng" dirty="0">
                <a:effectLst>
                  <a:outerShdw blurRad="38100" dist="38100" dir="2700000" algn="tl">
                    <a:srgbClr val="000000">
                      <a:alpha val="43137"/>
                    </a:srgbClr>
                  </a:outerShdw>
                </a:effectLst>
              </a:rPr>
              <a:t>DOMICILIO Y AUSENCIA </a:t>
            </a:r>
          </a:p>
        </p:txBody>
      </p:sp>
    </p:spTree>
    <p:extLst>
      <p:ext uri="{BB962C8B-B14F-4D97-AF65-F5344CB8AC3E}">
        <p14:creationId xmlns:p14="http://schemas.microsoft.com/office/powerpoint/2010/main" val="946920953"/>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905365-14CE-46FE-B7D7-4D52FE9D8FB3}"/>
              </a:ext>
            </a:extLst>
          </p:cNvPr>
          <p:cNvSpPr>
            <a:spLocks noGrp="1"/>
          </p:cNvSpPr>
          <p:nvPr>
            <p:ph type="title"/>
          </p:nvPr>
        </p:nvSpPr>
        <p:spPr>
          <a:xfrm>
            <a:off x="1097280" y="988908"/>
            <a:ext cx="10058400" cy="748452"/>
          </a:xfr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r>
              <a:rPr lang="en-US" u="sng" dirty="0" err="1">
                <a:solidFill>
                  <a:schemeClr val="bg1"/>
                </a:solidFill>
                <a:effectLst>
                  <a:outerShdw blurRad="38100" dist="38100" dir="2700000" algn="tl">
                    <a:srgbClr val="000000">
                      <a:alpha val="43137"/>
                    </a:srgbClr>
                  </a:outerShdw>
                </a:effectLst>
              </a:rPr>
              <a:t>Domicilio</a:t>
            </a:r>
            <a:r>
              <a:rPr lang="en-US" u="sng" dirty="0">
                <a:solidFill>
                  <a:schemeClr val="bg1"/>
                </a:solidFill>
                <a:effectLst>
                  <a:outerShdw blurRad="38100" dist="38100" dir="2700000" algn="tl">
                    <a:srgbClr val="000000">
                      <a:alpha val="43137"/>
                    </a:srgbClr>
                  </a:outerShdw>
                </a:effectLst>
              </a:rPr>
              <a:t>. </a:t>
            </a:r>
          </a:p>
        </p:txBody>
      </p:sp>
      <p:sp>
        <p:nvSpPr>
          <p:cNvPr id="3" name="Marcador de contenido 2">
            <a:extLst>
              <a:ext uri="{FF2B5EF4-FFF2-40B4-BE49-F238E27FC236}">
                <a16:creationId xmlns:a16="http://schemas.microsoft.com/office/drawing/2014/main" id="{8319AF67-6076-488B-8BFB-5CC526F8146F}"/>
              </a:ext>
            </a:extLst>
          </p:cNvPr>
          <p:cNvSpPr>
            <a:spLocks noGrp="1"/>
          </p:cNvSpPr>
          <p:nvPr>
            <p:ph idx="1"/>
          </p:nvPr>
        </p:nvSpPr>
        <p:spPr>
          <a:xfrm>
            <a:off x="5577840" y="2108201"/>
            <a:ext cx="5697108" cy="4406899"/>
          </a:xfrm>
        </p:spPr>
        <p:txBody>
          <a:bodyPr>
            <a:normAutofit/>
          </a:bodyPr>
          <a:lstStyle/>
          <a:p>
            <a:pPr algn="just"/>
            <a:r>
              <a:rPr lang="es-ES" sz="2800" dirty="0"/>
              <a:t>Conjunto de reglas para poder determinar en donde se pueden hacer efectivas las situaciones jurídicas públicas o privadas. Existen dos tipos de lugares: </a:t>
            </a:r>
          </a:p>
          <a:p>
            <a:pPr algn="just"/>
            <a:r>
              <a:rPr lang="en-US" sz="2800" b="1" dirty="0" err="1">
                <a:solidFill>
                  <a:srgbClr val="FFC000"/>
                </a:solidFill>
                <a:effectLst>
                  <a:outerShdw blurRad="38100" dist="38100" dir="2700000" algn="tl">
                    <a:srgbClr val="000000">
                      <a:alpha val="43137"/>
                    </a:srgbClr>
                  </a:outerShdw>
                </a:effectLst>
              </a:rPr>
              <a:t>Compartidos</a:t>
            </a:r>
            <a:r>
              <a:rPr lang="en-US" sz="2800" b="1" dirty="0">
                <a:solidFill>
                  <a:srgbClr val="FFC000"/>
                </a:solidFill>
                <a:effectLst>
                  <a:outerShdw blurRad="38100" dist="38100" dir="2700000" algn="tl">
                    <a:srgbClr val="000000">
                      <a:alpha val="43137"/>
                    </a:srgbClr>
                  </a:outerShdw>
                </a:effectLst>
              </a:rPr>
              <a:t>:</a:t>
            </a:r>
            <a:r>
              <a:rPr lang="en-US" sz="2800" dirty="0"/>
              <a:t> </a:t>
            </a:r>
            <a:r>
              <a:rPr lang="en-US" sz="2800" dirty="0" err="1"/>
              <a:t>Carácter</a:t>
            </a:r>
            <a:r>
              <a:rPr lang="en-US" sz="2800" dirty="0"/>
              <a:t> </a:t>
            </a:r>
            <a:r>
              <a:rPr lang="en-US" sz="2800" dirty="0" err="1"/>
              <a:t>público</a:t>
            </a:r>
            <a:r>
              <a:rPr lang="en-US" sz="2800" dirty="0"/>
              <a:t>. </a:t>
            </a:r>
          </a:p>
          <a:p>
            <a:pPr algn="just"/>
            <a:r>
              <a:rPr lang="es-ES" sz="2800" b="1" u="sng" dirty="0">
                <a:solidFill>
                  <a:srgbClr val="FFC000"/>
                </a:solidFill>
                <a:effectLst>
                  <a:outerShdw blurRad="38100" dist="38100" dir="2700000" algn="tl">
                    <a:srgbClr val="000000">
                      <a:alpha val="43137"/>
                    </a:srgbClr>
                  </a:outerShdw>
                </a:effectLst>
              </a:rPr>
              <a:t>Privados:</a:t>
            </a:r>
            <a:r>
              <a:rPr lang="es-ES" sz="2800" dirty="0"/>
              <a:t> También llamados complementarios que se dan por medio de la contratación. </a:t>
            </a:r>
          </a:p>
          <a:p>
            <a:endParaRPr lang="en-US" dirty="0"/>
          </a:p>
        </p:txBody>
      </p:sp>
      <p:pic>
        <p:nvPicPr>
          <p:cNvPr id="4" name="Imagen 3">
            <a:extLst>
              <a:ext uri="{FF2B5EF4-FFF2-40B4-BE49-F238E27FC236}">
                <a16:creationId xmlns:a16="http://schemas.microsoft.com/office/drawing/2014/main" id="{1BD2BAB1-5020-4D3B-857A-7F6E6B033336}"/>
              </a:ext>
            </a:extLst>
          </p:cNvPr>
          <p:cNvPicPr>
            <a:picLocks noChangeAspect="1"/>
          </p:cNvPicPr>
          <p:nvPr/>
        </p:nvPicPr>
        <p:blipFill>
          <a:blip r:embed="rId2"/>
          <a:stretch>
            <a:fillRect/>
          </a:stretch>
        </p:blipFill>
        <p:spPr>
          <a:xfrm>
            <a:off x="203835" y="2912903"/>
            <a:ext cx="5188078" cy="2797493"/>
          </a:xfrm>
          <a:prstGeom prst="rect">
            <a:avLst/>
          </a:prstGeom>
        </p:spPr>
      </p:pic>
    </p:spTree>
    <p:extLst>
      <p:ext uri="{BB962C8B-B14F-4D97-AF65-F5344CB8AC3E}">
        <p14:creationId xmlns:p14="http://schemas.microsoft.com/office/powerpoint/2010/main" val="1162212818"/>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4518A97-7981-467E-8D8D-C5EFF6A77EEA}"/>
              </a:ext>
            </a:extLst>
          </p:cNvPr>
          <p:cNvSpPr>
            <a:spLocks noGrp="1"/>
          </p:cNvSpPr>
          <p:nvPr>
            <p:ph idx="1"/>
          </p:nvPr>
        </p:nvSpPr>
        <p:spPr>
          <a:xfrm>
            <a:off x="1097280" y="3068321"/>
            <a:ext cx="4064112" cy="1450757"/>
          </a:xfrm>
        </p:spPr>
        <p:txBody>
          <a:bodyPr>
            <a:normAutofit lnSpcReduction="10000"/>
          </a:bodyPr>
          <a:lstStyle/>
          <a:p>
            <a:pPr algn="just"/>
            <a:r>
              <a:rPr lang="es-ES" sz="2400" dirty="0"/>
              <a:t>Con la división territorial se establece el domicilio se establece el domicilio de los sujetos. </a:t>
            </a:r>
            <a:endParaRPr lang="en-US" sz="2400" dirty="0"/>
          </a:p>
        </p:txBody>
      </p:sp>
      <p:pic>
        <p:nvPicPr>
          <p:cNvPr id="4" name="Imagen 3">
            <a:extLst>
              <a:ext uri="{FF2B5EF4-FFF2-40B4-BE49-F238E27FC236}">
                <a16:creationId xmlns:a16="http://schemas.microsoft.com/office/drawing/2014/main" id="{627F9E70-CDC9-4938-A91F-7B5761B7085B}"/>
              </a:ext>
            </a:extLst>
          </p:cNvPr>
          <p:cNvPicPr>
            <a:picLocks noChangeAspect="1"/>
          </p:cNvPicPr>
          <p:nvPr/>
        </p:nvPicPr>
        <p:blipFill>
          <a:blip r:embed="rId2"/>
          <a:stretch>
            <a:fillRect/>
          </a:stretch>
        </p:blipFill>
        <p:spPr>
          <a:xfrm>
            <a:off x="6096000" y="1864494"/>
            <a:ext cx="4389120" cy="4105341"/>
          </a:xfrm>
          <a:prstGeom prst="rect">
            <a:avLst/>
          </a:prstGeom>
        </p:spPr>
      </p:pic>
    </p:spTree>
    <p:extLst>
      <p:ext uri="{BB962C8B-B14F-4D97-AF65-F5344CB8AC3E}">
        <p14:creationId xmlns:p14="http://schemas.microsoft.com/office/powerpoint/2010/main" val="2466972449"/>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755E6D-039C-4D00-8209-DE5B708CC453}"/>
              </a:ext>
            </a:extLst>
          </p:cNvPr>
          <p:cNvSpPr>
            <a:spLocks noGrp="1"/>
          </p:cNvSpPr>
          <p:nvPr>
            <p:ph type="title"/>
          </p:nvPr>
        </p:nvSpPr>
        <p:spPr>
          <a:xfrm>
            <a:off x="1097280" y="988908"/>
            <a:ext cx="10058400" cy="748452"/>
          </a:xfrm>
          <a:solidFill>
            <a:srgbClr val="7030A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r>
              <a:rPr lang="en-US" u="sng" dirty="0" err="1">
                <a:solidFill>
                  <a:schemeClr val="bg1"/>
                </a:solidFill>
                <a:effectLst>
                  <a:outerShdw blurRad="38100" dist="38100" dir="2700000" algn="tl">
                    <a:srgbClr val="000000">
                      <a:alpha val="43137"/>
                    </a:srgbClr>
                  </a:outerShdw>
                </a:effectLst>
              </a:rPr>
              <a:t>Domicilio</a:t>
            </a:r>
            <a:r>
              <a:rPr lang="en-US" u="sng" dirty="0">
                <a:solidFill>
                  <a:schemeClr val="bg1"/>
                </a:solidFill>
                <a:effectLst>
                  <a:outerShdw blurRad="38100" dist="38100" dir="2700000" algn="tl">
                    <a:srgbClr val="000000">
                      <a:alpha val="43137"/>
                    </a:srgbClr>
                  </a:outerShdw>
                </a:effectLst>
              </a:rPr>
              <a:t> y Residencia.</a:t>
            </a:r>
          </a:p>
        </p:txBody>
      </p:sp>
      <p:sp>
        <p:nvSpPr>
          <p:cNvPr id="3" name="Marcador de contenido 2">
            <a:extLst>
              <a:ext uri="{FF2B5EF4-FFF2-40B4-BE49-F238E27FC236}">
                <a16:creationId xmlns:a16="http://schemas.microsoft.com/office/drawing/2014/main" id="{B03990A4-938C-488E-80EB-11D49EA7E2EC}"/>
              </a:ext>
            </a:extLst>
          </p:cNvPr>
          <p:cNvSpPr>
            <a:spLocks noGrp="1"/>
          </p:cNvSpPr>
          <p:nvPr>
            <p:ph idx="1"/>
          </p:nvPr>
        </p:nvSpPr>
        <p:spPr>
          <a:xfrm>
            <a:off x="1216548" y="2108201"/>
            <a:ext cx="5778612" cy="3760891"/>
          </a:xfrm>
        </p:spPr>
        <p:txBody>
          <a:bodyPr/>
          <a:lstStyle/>
          <a:p>
            <a:pPr marL="0" indent="0">
              <a:buNone/>
            </a:pPr>
            <a:r>
              <a:rPr lang="es-CR" b="1" u="sng" dirty="0">
                <a:solidFill>
                  <a:schemeClr val="tx2">
                    <a:lumMod val="60000"/>
                    <a:lumOff val="40000"/>
                  </a:schemeClr>
                </a:solidFill>
                <a:effectLst>
                  <a:outerShdw blurRad="38100" dist="38100" dir="2700000" algn="tl">
                    <a:srgbClr val="000000">
                      <a:alpha val="43137"/>
                    </a:srgbClr>
                  </a:outerShdw>
                </a:effectLst>
              </a:rPr>
              <a:t>Domicilio:</a:t>
            </a:r>
            <a:r>
              <a:rPr lang="es-CR" u="sng" dirty="0">
                <a:solidFill>
                  <a:schemeClr val="tx2">
                    <a:lumMod val="60000"/>
                    <a:lumOff val="40000"/>
                  </a:schemeClr>
                </a:solidFill>
              </a:rPr>
              <a:t> </a:t>
            </a:r>
          </a:p>
          <a:p>
            <a:pPr marL="0" indent="0" algn="just">
              <a:buNone/>
            </a:pPr>
            <a:r>
              <a:rPr lang="es-CR" dirty="0">
                <a:solidFill>
                  <a:schemeClr val="tx2">
                    <a:lumMod val="60000"/>
                    <a:lumOff val="40000"/>
                  </a:schemeClr>
                </a:solidFill>
              </a:rPr>
              <a:t>	</a:t>
            </a:r>
            <a:r>
              <a:rPr lang="es-CR" dirty="0">
                <a:solidFill>
                  <a:schemeClr val="tx1"/>
                </a:solidFill>
              </a:rPr>
              <a:t>Lugar donde realizo el mayor número de mis actividades y por ello en dicho lugar me recaen los efectos jurídicos.</a:t>
            </a:r>
          </a:p>
          <a:p>
            <a:pPr marL="0" indent="0" algn="just">
              <a:buNone/>
            </a:pPr>
            <a:r>
              <a:rPr lang="en-US" b="1" u="sng" dirty="0">
                <a:solidFill>
                  <a:schemeClr val="tx2">
                    <a:lumMod val="60000"/>
                    <a:lumOff val="40000"/>
                  </a:schemeClr>
                </a:solidFill>
                <a:effectLst>
                  <a:outerShdw blurRad="38100" dist="38100" dir="2700000" algn="tl">
                    <a:srgbClr val="000000">
                      <a:alpha val="43137"/>
                    </a:srgbClr>
                  </a:outerShdw>
                </a:effectLst>
              </a:rPr>
              <a:t>Residencia:</a:t>
            </a:r>
          </a:p>
          <a:p>
            <a:pPr marL="0" indent="0" algn="just">
              <a:buNone/>
            </a:pPr>
            <a:r>
              <a:rPr lang="en-US" dirty="0">
                <a:solidFill>
                  <a:schemeClr val="tx1"/>
                </a:solidFill>
                <a:effectLst>
                  <a:outerShdw blurRad="38100" dist="38100" dir="2700000" algn="tl">
                    <a:srgbClr val="000000">
                      <a:alpha val="43137"/>
                    </a:srgbClr>
                  </a:outerShdw>
                </a:effectLst>
              </a:rPr>
              <a:t>	</a:t>
            </a:r>
            <a:r>
              <a:rPr lang="en-US" dirty="0">
                <a:solidFill>
                  <a:schemeClr val="tx1"/>
                </a:solidFill>
              </a:rPr>
              <a:t>Es el </a:t>
            </a:r>
            <a:r>
              <a:rPr lang="en-US" dirty="0" err="1">
                <a:solidFill>
                  <a:schemeClr val="tx1"/>
                </a:solidFill>
              </a:rPr>
              <a:t>lugar</a:t>
            </a:r>
            <a:r>
              <a:rPr lang="en-US" dirty="0">
                <a:solidFill>
                  <a:schemeClr val="tx1"/>
                </a:solidFill>
              </a:rPr>
              <a:t> </a:t>
            </a:r>
            <a:r>
              <a:rPr lang="en-US" dirty="0" err="1">
                <a:solidFill>
                  <a:schemeClr val="tx1"/>
                </a:solidFill>
              </a:rPr>
              <a:t>donde</a:t>
            </a:r>
            <a:r>
              <a:rPr lang="en-US" dirty="0">
                <a:solidFill>
                  <a:schemeClr val="tx1"/>
                </a:solidFill>
              </a:rPr>
              <a:t> la persona </a:t>
            </a:r>
            <a:r>
              <a:rPr lang="en-US" dirty="0" err="1">
                <a:solidFill>
                  <a:schemeClr val="tx1"/>
                </a:solidFill>
              </a:rPr>
              <a:t>vive</a:t>
            </a:r>
            <a:r>
              <a:rPr lang="en-US" dirty="0">
                <a:solidFill>
                  <a:schemeClr val="tx1"/>
                </a:solidFill>
              </a:rPr>
              <a:t>.</a:t>
            </a:r>
          </a:p>
          <a:p>
            <a:pPr marL="0" indent="0" algn="just">
              <a:buNone/>
            </a:pPr>
            <a:endParaRPr lang="en-US" dirty="0">
              <a:solidFill>
                <a:schemeClr val="tx1"/>
              </a:solidFill>
            </a:endParaRPr>
          </a:p>
          <a:p>
            <a:pPr marL="0" indent="0" algn="just">
              <a:buNone/>
            </a:pPr>
            <a:r>
              <a:rPr lang="en-US" dirty="0">
                <a:solidFill>
                  <a:schemeClr val="tx1"/>
                </a:solidFill>
              </a:rPr>
              <a:t>Ambos </a:t>
            </a:r>
            <a:r>
              <a:rPr lang="en-US" dirty="0" err="1">
                <a:solidFill>
                  <a:schemeClr val="tx1"/>
                </a:solidFill>
              </a:rPr>
              <a:t>pueden</a:t>
            </a:r>
            <a:r>
              <a:rPr lang="en-US" dirty="0">
                <a:solidFill>
                  <a:schemeClr val="tx1"/>
                </a:solidFill>
              </a:rPr>
              <a:t> </a:t>
            </a:r>
            <a:r>
              <a:rPr lang="en-US" dirty="0" err="1">
                <a:solidFill>
                  <a:schemeClr val="tx1"/>
                </a:solidFill>
              </a:rPr>
              <a:t>coincidir</a:t>
            </a:r>
            <a:r>
              <a:rPr lang="en-US" dirty="0">
                <a:solidFill>
                  <a:schemeClr val="tx1"/>
                </a:solidFill>
              </a:rPr>
              <a:t> </a:t>
            </a:r>
            <a:r>
              <a:rPr lang="en-US" dirty="0" err="1">
                <a:solidFill>
                  <a:schemeClr val="tx1"/>
                </a:solidFill>
              </a:rPr>
              <a:t>en</a:t>
            </a:r>
            <a:r>
              <a:rPr lang="en-US" dirty="0">
                <a:solidFill>
                  <a:schemeClr val="tx1"/>
                </a:solidFill>
              </a:rPr>
              <a:t> un </a:t>
            </a:r>
            <a:r>
              <a:rPr lang="en-US" dirty="0" err="1">
                <a:solidFill>
                  <a:schemeClr val="tx1"/>
                </a:solidFill>
              </a:rPr>
              <a:t>mismo</a:t>
            </a:r>
            <a:r>
              <a:rPr lang="en-US" dirty="0">
                <a:solidFill>
                  <a:schemeClr val="tx1"/>
                </a:solidFill>
              </a:rPr>
              <a:t> </a:t>
            </a:r>
            <a:r>
              <a:rPr lang="en-US" dirty="0" err="1">
                <a:solidFill>
                  <a:schemeClr val="tx1"/>
                </a:solidFill>
              </a:rPr>
              <a:t>lugar</a:t>
            </a:r>
            <a:r>
              <a:rPr lang="en-US" dirty="0">
                <a:solidFill>
                  <a:schemeClr val="tx1"/>
                </a:solidFill>
              </a:rPr>
              <a:t>.</a:t>
            </a:r>
          </a:p>
        </p:txBody>
      </p:sp>
      <p:pic>
        <p:nvPicPr>
          <p:cNvPr id="4" name="Imagen 3">
            <a:extLst>
              <a:ext uri="{FF2B5EF4-FFF2-40B4-BE49-F238E27FC236}">
                <a16:creationId xmlns:a16="http://schemas.microsoft.com/office/drawing/2014/main" id="{93EE9D5A-04A0-4881-853A-B15317B97944}"/>
              </a:ext>
            </a:extLst>
          </p:cNvPr>
          <p:cNvPicPr>
            <a:picLocks noChangeAspect="1"/>
          </p:cNvPicPr>
          <p:nvPr/>
        </p:nvPicPr>
        <p:blipFill>
          <a:blip r:embed="rId2"/>
          <a:stretch>
            <a:fillRect/>
          </a:stretch>
        </p:blipFill>
        <p:spPr>
          <a:xfrm>
            <a:off x="7960995" y="2674407"/>
            <a:ext cx="3194685" cy="3194685"/>
          </a:xfrm>
          <a:prstGeom prst="rect">
            <a:avLst/>
          </a:prstGeom>
        </p:spPr>
      </p:pic>
    </p:spTree>
    <p:extLst>
      <p:ext uri="{BB962C8B-B14F-4D97-AF65-F5344CB8AC3E}">
        <p14:creationId xmlns:p14="http://schemas.microsoft.com/office/powerpoint/2010/main" val="2825903677"/>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D38A673-A182-49C2-B0C4-5FC5925BCEB4}"/>
              </a:ext>
            </a:extLst>
          </p:cNvPr>
          <p:cNvSpPr>
            <a:spLocks noGrp="1"/>
          </p:cNvSpPr>
          <p:nvPr>
            <p:ph type="title"/>
          </p:nvPr>
        </p:nvSpPr>
        <p:spPr>
          <a:xfrm>
            <a:off x="1097280" y="988908"/>
            <a:ext cx="10058400" cy="74845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hemeClr val="accent4"/>
          </a:lnRef>
          <a:fillRef idx="3">
            <a:schemeClr val="accent4"/>
          </a:fillRef>
          <a:effectRef idx="3">
            <a:schemeClr val="accent4"/>
          </a:effectRef>
          <a:fontRef idx="minor">
            <a:schemeClr val="lt1"/>
          </a:fontRef>
        </p:style>
        <p:txBody>
          <a:bodyPr>
            <a:normAutofit fontScale="90000"/>
          </a:bodyPr>
          <a:lstStyle/>
          <a:p>
            <a:pPr algn="ctr"/>
            <a:r>
              <a:rPr lang="en-US" u="sng" dirty="0" err="1">
                <a:effectLst>
                  <a:outerShdw blurRad="38100" dist="38100" dir="2700000" algn="tl">
                    <a:srgbClr val="000000">
                      <a:alpha val="43137"/>
                    </a:srgbClr>
                  </a:outerShdw>
                </a:effectLst>
              </a:rPr>
              <a:t>Domicilio</a:t>
            </a:r>
            <a:r>
              <a:rPr lang="en-US" u="sng" dirty="0">
                <a:effectLst>
                  <a:outerShdw blurRad="38100" dist="38100" dir="2700000" algn="tl">
                    <a:srgbClr val="000000">
                      <a:alpha val="43137"/>
                    </a:srgbClr>
                  </a:outerShdw>
                </a:effectLst>
              </a:rPr>
              <a:t> Legal / </a:t>
            </a:r>
            <a:r>
              <a:rPr lang="en-US" u="sng" dirty="0" err="1">
                <a:effectLst>
                  <a:outerShdw blurRad="38100" dist="38100" dir="2700000" algn="tl">
                    <a:srgbClr val="000000">
                      <a:alpha val="43137"/>
                    </a:srgbClr>
                  </a:outerShdw>
                </a:effectLst>
              </a:rPr>
              <a:t>Voluntario</a:t>
            </a:r>
            <a:r>
              <a:rPr lang="en-US" u="sng" dirty="0">
                <a:effectLst>
                  <a:outerShdw blurRad="38100" dist="38100" dir="2700000" algn="tl">
                    <a:srgbClr val="000000">
                      <a:alpha val="43137"/>
                    </a:srgbClr>
                  </a:outerShdw>
                </a:effectLst>
              </a:rPr>
              <a:t>.</a:t>
            </a:r>
          </a:p>
        </p:txBody>
      </p:sp>
      <p:sp>
        <p:nvSpPr>
          <p:cNvPr id="3" name="Marcador de contenido 2">
            <a:extLst>
              <a:ext uri="{FF2B5EF4-FFF2-40B4-BE49-F238E27FC236}">
                <a16:creationId xmlns:a16="http://schemas.microsoft.com/office/drawing/2014/main" id="{4BE51FE9-097A-4DED-98DF-CBC651B2EE55}"/>
              </a:ext>
            </a:extLst>
          </p:cNvPr>
          <p:cNvSpPr>
            <a:spLocks noGrp="1"/>
          </p:cNvSpPr>
          <p:nvPr>
            <p:ph idx="1"/>
          </p:nvPr>
        </p:nvSpPr>
        <p:spPr>
          <a:xfrm>
            <a:off x="5537088" y="2108201"/>
            <a:ext cx="5618592" cy="3760891"/>
          </a:xfrm>
        </p:spPr>
        <p:txBody>
          <a:bodyPr>
            <a:normAutofit lnSpcReduction="10000"/>
          </a:bodyPr>
          <a:lstStyle/>
          <a:p>
            <a:pPr algn="just"/>
            <a:r>
              <a:rPr lang="es-ES" sz="2800" dirty="0"/>
              <a:t>El domicilio legal es el referido al que carece de capacidad de actuar por lo que el domicilio será el de su representante legal. </a:t>
            </a:r>
          </a:p>
          <a:p>
            <a:pPr algn="just"/>
            <a:endParaRPr lang="es-ES" sz="2800" dirty="0"/>
          </a:p>
          <a:p>
            <a:pPr algn="just"/>
            <a:r>
              <a:rPr lang="es-ES" sz="2800" dirty="0"/>
              <a:t>El domicilio voluntario es el que escoger un sujeto con capacidad de actuar. </a:t>
            </a:r>
            <a:endParaRPr lang="en-US" sz="2800" dirty="0"/>
          </a:p>
        </p:txBody>
      </p:sp>
      <p:pic>
        <p:nvPicPr>
          <p:cNvPr id="4" name="Imagen 3">
            <a:extLst>
              <a:ext uri="{FF2B5EF4-FFF2-40B4-BE49-F238E27FC236}">
                <a16:creationId xmlns:a16="http://schemas.microsoft.com/office/drawing/2014/main" id="{F228371B-529A-4BA7-ADC3-0FCB0D9C6B2B}"/>
              </a:ext>
            </a:extLst>
          </p:cNvPr>
          <p:cNvPicPr>
            <a:picLocks noChangeAspect="1"/>
          </p:cNvPicPr>
          <p:nvPr/>
        </p:nvPicPr>
        <p:blipFill>
          <a:blip r:embed="rId2"/>
          <a:stretch>
            <a:fillRect/>
          </a:stretch>
        </p:blipFill>
        <p:spPr>
          <a:xfrm>
            <a:off x="371608" y="2655886"/>
            <a:ext cx="5165480" cy="2665520"/>
          </a:xfrm>
          <a:prstGeom prst="rect">
            <a:avLst/>
          </a:prstGeom>
        </p:spPr>
      </p:pic>
    </p:spTree>
    <p:extLst>
      <p:ext uri="{BB962C8B-B14F-4D97-AF65-F5344CB8AC3E}">
        <p14:creationId xmlns:p14="http://schemas.microsoft.com/office/powerpoint/2010/main" val="3810306274"/>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BF4167E-A561-4EA5-A0EB-A11DD723F543}"/>
              </a:ext>
            </a:extLst>
          </p:cNvPr>
          <p:cNvSpPr>
            <a:spLocks noGrp="1"/>
          </p:cNvSpPr>
          <p:nvPr>
            <p:ph type="title"/>
          </p:nvPr>
        </p:nvSpPr>
        <p:spPr>
          <a:xfrm>
            <a:off x="1097280" y="1005840"/>
            <a:ext cx="10058400" cy="731520"/>
          </a:xfrm>
          <a:solidFill>
            <a:schemeClr val="accent2">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r>
              <a:rPr lang="en-US" dirty="0" err="1">
                <a:solidFill>
                  <a:schemeClr val="bg1"/>
                </a:solidFill>
                <a:effectLst>
                  <a:outerShdw blurRad="38100" dist="38100" dir="2700000" algn="tl">
                    <a:srgbClr val="000000">
                      <a:alpha val="43137"/>
                    </a:srgbClr>
                  </a:outerShdw>
                </a:effectLst>
              </a:rPr>
              <a:t>Domicilio</a:t>
            </a:r>
            <a:r>
              <a:rPr lang="en-US" dirty="0">
                <a:solidFill>
                  <a:schemeClr val="bg1"/>
                </a:solidFill>
                <a:effectLst>
                  <a:outerShdw blurRad="38100" dist="38100" dir="2700000" algn="tl">
                    <a:srgbClr val="000000">
                      <a:alpha val="43137"/>
                    </a:srgbClr>
                  </a:outerShdw>
                </a:effectLst>
              </a:rPr>
              <a:t> Civil / </a:t>
            </a:r>
            <a:r>
              <a:rPr lang="en-US" dirty="0" err="1">
                <a:solidFill>
                  <a:schemeClr val="bg1"/>
                </a:solidFill>
                <a:effectLst>
                  <a:outerShdw blurRad="38100" dist="38100" dir="2700000" algn="tl">
                    <a:srgbClr val="000000">
                      <a:alpha val="43137"/>
                    </a:srgbClr>
                  </a:outerShdw>
                </a:effectLst>
              </a:rPr>
              <a:t>Político</a:t>
            </a:r>
            <a:r>
              <a:rPr lang="en-US" dirty="0">
                <a:solidFill>
                  <a:schemeClr val="bg1"/>
                </a:solidFill>
                <a:effectLst>
                  <a:outerShdw blurRad="38100" dist="38100" dir="2700000" algn="tl">
                    <a:srgbClr val="000000">
                      <a:alpha val="43137"/>
                    </a:srgbClr>
                  </a:outerShdw>
                </a:effectLst>
              </a:rPr>
              <a:t>.</a:t>
            </a:r>
          </a:p>
        </p:txBody>
      </p:sp>
      <p:sp>
        <p:nvSpPr>
          <p:cNvPr id="3" name="Marcador de contenido 2">
            <a:extLst>
              <a:ext uri="{FF2B5EF4-FFF2-40B4-BE49-F238E27FC236}">
                <a16:creationId xmlns:a16="http://schemas.microsoft.com/office/drawing/2014/main" id="{2435AA63-B9A4-40DB-A499-03E9E1C5ABB1}"/>
              </a:ext>
            </a:extLst>
          </p:cNvPr>
          <p:cNvSpPr>
            <a:spLocks noGrp="1"/>
          </p:cNvSpPr>
          <p:nvPr>
            <p:ph idx="1"/>
          </p:nvPr>
        </p:nvSpPr>
        <p:spPr>
          <a:xfrm>
            <a:off x="1216548" y="2976882"/>
            <a:ext cx="4879452" cy="2509518"/>
          </a:xfrm>
        </p:spPr>
        <p:txBody>
          <a:bodyPr>
            <a:normAutofit lnSpcReduction="10000"/>
          </a:bodyPr>
          <a:lstStyle/>
          <a:p>
            <a:pPr algn="just"/>
            <a:r>
              <a:rPr lang="es-ES" sz="3200" dirty="0"/>
              <a:t>El domicilio civil es el que se asigna para fines jurídicos, el domicilio político es el establecido para votar. </a:t>
            </a:r>
            <a:endParaRPr lang="en-US" sz="3200" dirty="0"/>
          </a:p>
        </p:txBody>
      </p:sp>
      <p:pic>
        <p:nvPicPr>
          <p:cNvPr id="4" name="Imagen 3">
            <a:extLst>
              <a:ext uri="{FF2B5EF4-FFF2-40B4-BE49-F238E27FC236}">
                <a16:creationId xmlns:a16="http://schemas.microsoft.com/office/drawing/2014/main" id="{3B1F36B9-1A28-454B-9C3D-1072E60D2F42}"/>
              </a:ext>
            </a:extLst>
          </p:cNvPr>
          <p:cNvPicPr>
            <a:picLocks noChangeAspect="1"/>
          </p:cNvPicPr>
          <p:nvPr/>
        </p:nvPicPr>
        <p:blipFill>
          <a:blip r:embed="rId2"/>
          <a:stretch>
            <a:fillRect/>
          </a:stretch>
        </p:blipFill>
        <p:spPr>
          <a:xfrm>
            <a:off x="6370760" y="2631441"/>
            <a:ext cx="5081147" cy="2854959"/>
          </a:xfrm>
          <a:prstGeom prst="rect">
            <a:avLst/>
          </a:prstGeom>
        </p:spPr>
      </p:pic>
    </p:spTree>
    <p:extLst>
      <p:ext uri="{BB962C8B-B14F-4D97-AF65-F5344CB8AC3E}">
        <p14:creationId xmlns:p14="http://schemas.microsoft.com/office/powerpoint/2010/main" val="2527101024"/>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805F84-FBB8-47FC-97A9-A31CF5583611}"/>
              </a:ext>
            </a:extLst>
          </p:cNvPr>
          <p:cNvSpPr>
            <a:spLocks noGrp="1"/>
          </p:cNvSpPr>
          <p:nvPr>
            <p:ph type="title"/>
          </p:nvPr>
        </p:nvSpPr>
        <p:spPr>
          <a:solidFill>
            <a:schemeClr val="accent1">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es-ES" u="sng" dirty="0">
                <a:solidFill>
                  <a:schemeClr val="bg1"/>
                </a:solidFill>
                <a:effectLst>
                  <a:outerShdw blurRad="38100" dist="38100" dir="2700000" algn="tl">
                    <a:srgbClr val="000000">
                      <a:alpha val="43137"/>
                    </a:srgbClr>
                  </a:outerShdw>
                </a:effectLst>
              </a:rPr>
              <a:t>Unidad de Domicilio de las Personas Físicas. </a:t>
            </a:r>
            <a:endParaRPr lang="en-US" u="sng" dirty="0">
              <a:solidFill>
                <a:schemeClr val="bg1"/>
              </a:solidFill>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BE41450B-C87D-449E-8466-DCA3363008A4}"/>
              </a:ext>
            </a:extLst>
          </p:cNvPr>
          <p:cNvSpPr>
            <a:spLocks noGrp="1"/>
          </p:cNvSpPr>
          <p:nvPr>
            <p:ph idx="1"/>
          </p:nvPr>
        </p:nvSpPr>
        <p:spPr>
          <a:xfrm>
            <a:off x="6096000" y="2320236"/>
            <a:ext cx="5178948" cy="4093816"/>
          </a:xfrm>
        </p:spPr>
        <p:txBody>
          <a:bodyPr>
            <a:normAutofit/>
          </a:bodyPr>
          <a:lstStyle/>
          <a:p>
            <a:r>
              <a:rPr lang="es-ES" dirty="0"/>
              <a:t>A falta de una sede principal de los negocios de interés, se va a determinar un domicilio real (lugar donde se han establecido la sede principal de los negocios e intereses). </a:t>
            </a:r>
          </a:p>
          <a:p>
            <a:r>
              <a:rPr lang="es-ES" dirty="0"/>
              <a:t>La sede principal es de la libre escogencia de la parte a pesar de que lo determine el estado. </a:t>
            </a:r>
          </a:p>
          <a:p>
            <a:r>
              <a:rPr lang="es-ES" dirty="0"/>
              <a:t>En algunas legislaciones se permite la pluralidad de domicilios, en CR se permite únicamente para establecer la competencia del juez competente según determine el CPC. En los demás caso se tiene solo un domicilio.</a:t>
            </a:r>
            <a:endParaRPr lang="en-US" dirty="0"/>
          </a:p>
        </p:txBody>
      </p:sp>
      <p:pic>
        <p:nvPicPr>
          <p:cNvPr id="4" name="Imagen 3">
            <a:extLst>
              <a:ext uri="{FF2B5EF4-FFF2-40B4-BE49-F238E27FC236}">
                <a16:creationId xmlns:a16="http://schemas.microsoft.com/office/drawing/2014/main" id="{BA35B1D6-01F8-42F2-9EE3-897EE77A1944}"/>
              </a:ext>
            </a:extLst>
          </p:cNvPr>
          <p:cNvPicPr>
            <a:picLocks noChangeAspect="1"/>
          </p:cNvPicPr>
          <p:nvPr/>
        </p:nvPicPr>
        <p:blipFill>
          <a:blip r:embed="rId2"/>
          <a:stretch>
            <a:fillRect/>
          </a:stretch>
        </p:blipFill>
        <p:spPr>
          <a:xfrm>
            <a:off x="623413" y="2741668"/>
            <a:ext cx="4885309" cy="3250951"/>
          </a:xfrm>
          <a:prstGeom prst="rect">
            <a:avLst/>
          </a:prstGeom>
        </p:spPr>
      </p:pic>
    </p:spTree>
    <p:extLst>
      <p:ext uri="{BB962C8B-B14F-4D97-AF65-F5344CB8AC3E}">
        <p14:creationId xmlns:p14="http://schemas.microsoft.com/office/powerpoint/2010/main" val="340708741"/>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FE6E7BA-3BC0-4DC5-8E22-09437075C634}"/>
              </a:ext>
            </a:extLst>
          </p:cNvPr>
          <p:cNvSpPr>
            <a:spLocks noGrp="1"/>
          </p:cNvSpPr>
          <p:nvPr>
            <p:ph type="title"/>
          </p:nvPr>
        </p:nvSpPr>
        <p:spPr>
          <a:xfrm>
            <a:off x="1097280" y="988908"/>
            <a:ext cx="10058400" cy="748452"/>
          </a:xfrm>
          <a:solidFill>
            <a:schemeClr val="accent6">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r>
              <a:rPr lang="es-ES" u="sng" dirty="0">
                <a:solidFill>
                  <a:schemeClr val="bg1"/>
                </a:solidFill>
                <a:effectLst>
                  <a:outerShdw blurRad="38100" dist="38100" dir="2700000" algn="tl">
                    <a:srgbClr val="000000">
                      <a:alpha val="43137"/>
                    </a:srgbClr>
                  </a:outerShdw>
                </a:effectLst>
              </a:rPr>
              <a:t>Domicilio de las Personas Jurídicas </a:t>
            </a:r>
            <a:endParaRPr lang="en-US" u="sng" dirty="0">
              <a:solidFill>
                <a:schemeClr val="bg1"/>
              </a:solidFill>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078A0E6F-C44D-4569-95F2-72E4C783D909}"/>
              </a:ext>
            </a:extLst>
          </p:cNvPr>
          <p:cNvSpPr>
            <a:spLocks noGrp="1"/>
          </p:cNvSpPr>
          <p:nvPr>
            <p:ph idx="1"/>
          </p:nvPr>
        </p:nvSpPr>
        <p:spPr>
          <a:xfrm>
            <a:off x="992543" y="2643296"/>
            <a:ext cx="4879452" cy="2166619"/>
          </a:xfrm>
        </p:spPr>
        <p:txBody>
          <a:bodyPr>
            <a:noAutofit/>
          </a:bodyPr>
          <a:lstStyle/>
          <a:p>
            <a:pPr algn="just"/>
            <a:r>
              <a:rPr lang="es-ES" sz="2800" dirty="0"/>
              <a:t>Es el lugar donde esta situada la dirección o administración del negocio, salvo que se dispusiere por estatutos o leyes especiales. </a:t>
            </a:r>
            <a:endParaRPr lang="en-US" sz="2800" dirty="0"/>
          </a:p>
        </p:txBody>
      </p:sp>
      <p:pic>
        <p:nvPicPr>
          <p:cNvPr id="4" name="Imagen 3">
            <a:extLst>
              <a:ext uri="{FF2B5EF4-FFF2-40B4-BE49-F238E27FC236}">
                <a16:creationId xmlns:a16="http://schemas.microsoft.com/office/drawing/2014/main" id="{E21576DB-5CD9-4277-8DFB-49413143C0EC}"/>
              </a:ext>
            </a:extLst>
          </p:cNvPr>
          <p:cNvPicPr>
            <a:picLocks noChangeAspect="1"/>
          </p:cNvPicPr>
          <p:nvPr/>
        </p:nvPicPr>
        <p:blipFill>
          <a:blip r:embed="rId2"/>
          <a:stretch>
            <a:fillRect/>
          </a:stretch>
        </p:blipFill>
        <p:spPr>
          <a:xfrm>
            <a:off x="6571466" y="4052991"/>
            <a:ext cx="5082372" cy="1816101"/>
          </a:xfrm>
          <a:prstGeom prst="rect">
            <a:avLst/>
          </a:prstGeom>
        </p:spPr>
      </p:pic>
    </p:spTree>
    <p:extLst>
      <p:ext uri="{BB962C8B-B14F-4D97-AF65-F5344CB8AC3E}">
        <p14:creationId xmlns:p14="http://schemas.microsoft.com/office/powerpoint/2010/main" val="782433640"/>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273FD8B-BB65-4E56-9F74-32E9FAC58944}"/>
              </a:ext>
            </a:extLst>
          </p:cNvPr>
          <p:cNvSpPr>
            <a:spLocks noGrp="1"/>
          </p:cNvSpPr>
          <p:nvPr>
            <p:ph type="title"/>
          </p:nvPr>
        </p:nvSpPr>
        <p:spPr>
          <a:xfrm>
            <a:off x="1097280" y="988908"/>
            <a:ext cx="10058400" cy="748452"/>
          </a:xfrm>
          <a:solidFill>
            <a:schemeClr val="tx1">
              <a:lumMod val="85000"/>
              <a:lumOff val="1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r>
              <a:rPr lang="en-US" u="sng" dirty="0">
                <a:solidFill>
                  <a:schemeClr val="bg1"/>
                </a:solidFill>
                <a:effectLst>
                  <a:outerShdw blurRad="38100" dist="38100" dir="2700000" algn="tl">
                    <a:srgbClr val="000000">
                      <a:alpha val="43137"/>
                    </a:srgbClr>
                  </a:outerShdw>
                </a:effectLst>
              </a:rPr>
              <a:t>Cambio de </a:t>
            </a:r>
            <a:r>
              <a:rPr lang="en-US" u="sng" dirty="0" err="1">
                <a:solidFill>
                  <a:schemeClr val="bg1"/>
                </a:solidFill>
                <a:effectLst>
                  <a:outerShdw blurRad="38100" dist="38100" dir="2700000" algn="tl">
                    <a:srgbClr val="000000">
                      <a:alpha val="43137"/>
                    </a:srgbClr>
                  </a:outerShdw>
                </a:effectLst>
              </a:rPr>
              <a:t>Domicilio</a:t>
            </a:r>
            <a:r>
              <a:rPr lang="en-US" u="sng" dirty="0">
                <a:solidFill>
                  <a:schemeClr val="bg1"/>
                </a:solidFill>
                <a:effectLst>
                  <a:outerShdw blurRad="38100" dist="38100" dir="2700000" algn="tl">
                    <a:srgbClr val="000000">
                      <a:alpha val="43137"/>
                    </a:srgbClr>
                  </a:outerShdw>
                </a:effectLst>
              </a:rPr>
              <a:t> </a:t>
            </a:r>
          </a:p>
        </p:txBody>
      </p:sp>
      <p:sp>
        <p:nvSpPr>
          <p:cNvPr id="3" name="Marcador de contenido 2">
            <a:extLst>
              <a:ext uri="{FF2B5EF4-FFF2-40B4-BE49-F238E27FC236}">
                <a16:creationId xmlns:a16="http://schemas.microsoft.com/office/drawing/2014/main" id="{AC0E6D1C-FD68-42F3-8A9B-1C14ED5A100E}"/>
              </a:ext>
            </a:extLst>
          </p:cNvPr>
          <p:cNvSpPr>
            <a:spLocks noGrp="1"/>
          </p:cNvSpPr>
          <p:nvPr>
            <p:ph idx="1"/>
          </p:nvPr>
        </p:nvSpPr>
        <p:spPr>
          <a:xfrm>
            <a:off x="5389992" y="2294731"/>
            <a:ext cx="5765688" cy="3760891"/>
          </a:xfrm>
        </p:spPr>
        <p:txBody>
          <a:bodyPr/>
          <a:lstStyle/>
          <a:p>
            <a:pPr algn="just"/>
            <a:r>
              <a:rPr lang="es-ES" dirty="0"/>
              <a:t>Para que se pueda dar debe comunicarse a la autoridad administrativa del lugar que se abandona y comunicarle a la nueva autoridad. </a:t>
            </a:r>
          </a:p>
          <a:p>
            <a:pPr algn="just"/>
            <a:r>
              <a:rPr lang="es-ES" dirty="0"/>
              <a:t>La eficacia opera desde que se hace el traslado y manifiesta su intención de trasladarse. </a:t>
            </a:r>
          </a:p>
          <a:p>
            <a:pPr algn="just"/>
            <a:r>
              <a:rPr lang="es-ES" dirty="0"/>
              <a:t>Se exigen 2 requisitos esenciales: </a:t>
            </a:r>
          </a:p>
          <a:p>
            <a:pPr algn="just"/>
            <a:endParaRPr lang="es-ES" dirty="0"/>
          </a:p>
          <a:p>
            <a:pPr lvl="2" algn="just">
              <a:buFont typeface="Courier New" panose="02070309020205020404" pitchFamily="49" charset="0"/>
              <a:buChar char="o"/>
            </a:pPr>
            <a:r>
              <a:rPr lang="en-US" dirty="0"/>
              <a:t> </a:t>
            </a:r>
            <a:r>
              <a:rPr lang="en-US" sz="1600" dirty="0" err="1"/>
              <a:t>Intención</a:t>
            </a:r>
            <a:r>
              <a:rPr lang="en-US" sz="1600" dirty="0"/>
              <a:t> de </a:t>
            </a:r>
            <a:r>
              <a:rPr lang="en-US" sz="1600" dirty="0" err="1"/>
              <a:t>traslado</a:t>
            </a:r>
            <a:r>
              <a:rPr lang="en-US" sz="1600" dirty="0"/>
              <a:t> </a:t>
            </a:r>
          </a:p>
          <a:p>
            <a:pPr lvl="2" algn="just">
              <a:buFont typeface="Courier New" panose="02070309020205020404" pitchFamily="49" charset="0"/>
              <a:buChar char="o"/>
            </a:pPr>
            <a:r>
              <a:rPr lang="en-US" sz="1600" dirty="0" err="1"/>
              <a:t>Traslado</a:t>
            </a:r>
            <a:r>
              <a:rPr lang="en-US" sz="1600" dirty="0"/>
              <a:t> material </a:t>
            </a:r>
          </a:p>
          <a:p>
            <a:endParaRPr lang="en-US" dirty="0"/>
          </a:p>
        </p:txBody>
      </p:sp>
      <p:pic>
        <p:nvPicPr>
          <p:cNvPr id="4" name="Imagen 3">
            <a:extLst>
              <a:ext uri="{FF2B5EF4-FFF2-40B4-BE49-F238E27FC236}">
                <a16:creationId xmlns:a16="http://schemas.microsoft.com/office/drawing/2014/main" id="{526BA5FA-5792-4BEF-9B1F-7C289CCBE8C8}"/>
              </a:ext>
            </a:extLst>
          </p:cNvPr>
          <p:cNvPicPr>
            <a:picLocks noChangeAspect="1"/>
          </p:cNvPicPr>
          <p:nvPr/>
        </p:nvPicPr>
        <p:blipFill>
          <a:blip r:embed="rId2"/>
          <a:stretch>
            <a:fillRect/>
          </a:stretch>
        </p:blipFill>
        <p:spPr>
          <a:xfrm>
            <a:off x="703692" y="2481262"/>
            <a:ext cx="4307141" cy="3387830"/>
          </a:xfrm>
          <a:prstGeom prst="rect">
            <a:avLst/>
          </a:prstGeom>
        </p:spPr>
      </p:pic>
    </p:spTree>
    <p:extLst>
      <p:ext uri="{BB962C8B-B14F-4D97-AF65-F5344CB8AC3E}">
        <p14:creationId xmlns:p14="http://schemas.microsoft.com/office/powerpoint/2010/main" val="263461837"/>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EBB687-9126-4FC2-8A84-8CB47693F341}"/>
              </a:ext>
            </a:extLst>
          </p:cNvPr>
          <p:cNvSpPr>
            <a:spLocks noGrp="1"/>
          </p:cNvSpPr>
          <p:nvPr>
            <p:ph type="title"/>
          </p:nvPr>
        </p:nvSpPr>
        <p:spPr>
          <a:xfrm>
            <a:off x="1097280" y="988908"/>
            <a:ext cx="10058400" cy="748452"/>
          </a:xfr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br>
              <a:rPr lang="en-US" b="0" dirty="0"/>
            </a:br>
            <a:r>
              <a:rPr lang="en-US" u="sng" dirty="0" err="1">
                <a:solidFill>
                  <a:schemeClr val="bg1"/>
                </a:solidFill>
                <a:effectLst>
                  <a:outerShdw blurRad="38100" dist="38100" dir="2700000" algn="tl">
                    <a:srgbClr val="000000">
                      <a:alpha val="43137"/>
                    </a:srgbClr>
                  </a:outerShdw>
                </a:effectLst>
              </a:rPr>
              <a:t>Domicilio</a:t>
            </a:r>
            <a:r>
              <a:rPr lang="en-US" u="sng" dirty="0">
                <a:solidFill>
                  <a:schemeClr val="bg1"/>
                </a:solidFill>
                <a:effectLst>
                  <a:outerShdw blurRad="38100" dist="38100" dir="2700000" algn="tl">
                    <a:srgbClr val="000000">
                      <a:alpha val="43137"/>
                    </a:srgbClr>
                  </a:outerShdw>
                </a:effectLst>
              </a:rPr>
              <a:t> especial: </a:t>
            </a:r>
          </a:p>
        </p:txBody>
      </p:sp>
      <p:sp>
        <p:nvSpPr>
          <p:cNvPr id="3" name="Marcador de contenido 2">
            <a:extLst>
              <a:ext uri="{FF2B5EF4-FFF2-40B4-BE49-F238E27FC236}">
                <a16:creationId xmlns:a16="http://schemas.microsoft.com/office/drawing/2014/main" id="{543EC812-0CB3-4DCB-A270-77690BFC8918}"/>
              </a:ext>
            </a:extLst>
          </p:cNvPr>
          <p:cNvSpPr>
            <a:spLocks noGrp="1"/>
          </p:cNvSpPr>
          <p:nvPr>
            <p:ph idx="1"/>
          </p:nvPr>
        </p:nvSpPr>
        <p:spPr>
          <a:xfrm>
            <a:off x="1216548" y="2656841"/>
            <a:ext cx="4879452" cy="3760891"/>
          </a:xfrm>
        </p:spPr>
        <p:txBody>
          <a:bodyPr/>
          <a:lstStyle/>
          <a:p>
            <a:pPr algn="just"/>
            <a:r>
              <a:rPr lang="es-ES" dirty="0"/>
              <a:t>A pesar del principio de unidad del domicilio, puede darse la opción de que el derecho permita tener domicilios especiales para determinados fines.</a:t>
            </a:r>
          </a:p>
          <a:p>
            <a:pPr algn="just"/>
            <a:r>
              <a:rPr lang="es-ES" dirty="0"/>
              <a:t> La fijación se realiza </a:t>
            </a:r>
            <a:r>
              <a:rPr lang="es-ES" dirty="0" err="1"/>
              <a:t>negocialmente</a:t>
            </a:r>
            <a:r>
              <a:rPr lang="es-ES" dirty="0"/>
              <a:t> y para eficacia debe constar en documento público. </a:t>
            </a:r>
          </a:p>
          <a:p>
            <a:pPr algn="just"/>
            <a:r>
              <a:rPr lang="es-ES" dirty="0"/>
              <a:t>Únicamente tiene eficacia entre las personas contratantes. </a:t>
            </a:r>
            <a:endParaRPr lang="en-US" dirty="0"/>
          </a:p>
        </p:txBody>
      </p:sp>
      <p:pic>
        <p:nvPicPr>
          <p:cNvPr id="4" name="Imagen 3">
            <a:extLst>
              <a:ext uri="{FF2B5EF4-FFF2-40B4-BE49-F238E27FC236}">
                <a16:creationId xmlns:a16="http://schemas.microsoft.com/office/drawing/2014/main" id="{0F054000-DBD7-4C42-B1A7-0571EDAA93E6}"/>
              </a:ext>
            </a:extLst>
          </p:cNvPr>
          <p:cNvPicPr>
            <a:picLocks noChangeAspect="1"/>
          </p:cNvPicPr>
          <p:nvPr/>
        </p:nvPicPr>
        <p:blipFill>
          <a:blip r:embed="rId2"/>
          <a:stretch>
            <a:fillRect/>
          </a:stretch>
        </p:blipFill>
        <p:spPr>
          <a:xfrm>
            <a:off x="6856842" y="2656841"/>
            <a:ext cx="4118610" cy="2730818"/>
          </a:xfrm>
          <a:prstGeom prst="rect">
            <a:avLst/>
          </a:prstGeom>
        </p:spPr>
      </p:pic>
    </p:spTree>
    <p:extLst>
      <p:ext uri="{BB962C8B-B14F-4D97-AF65-F5344CB8AC3E}">
        <p14:creationId xmlns:p14="http://schemas.microsoft.com/office/powerpoint/2010/main" val="2695714999"/>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EEF2B9-68F9-4A13-B19C-2C72566A5F31}"/>
              </a:ext>
            </a:extLst>
          </p:cNvPr>
          <p:cNvSpPr>
            <a:spLocks noGrp="1"/>
          </p:cNvSpPr>
          <p:nvPr>
            <p:ph type="title"/>
          </p:nvPr>
        </p:nvSpPr>
        <p:spPr>
          <a:xfrm>
            <a:off x="1097280" y="988908"/>
            <a:ext cx="10058400" cy="748452"/>
          </a:xfrm>
          <a:solidFill>
            <a:schemeClr val="accent5">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r>
              <a:rPr lang="en-US" u="sng" dirty="0" err="1">
                <a:solidFill>
                  <a:schemeClr val="bg1"/>
                </a:solidFill>
                <a:effectLst>
                  <a:outerShdw blurRad="38100" dist="38100" dir="2700000" algn="tl">
                    <a:srgbClr val="000000">
                      <a:alpha val="43137"/>
                    </a:srgbClr>
                  </a:outerShdw>
                </a:effectLst>
              </a:rPr>
              <a:t>Renuncia</a:t>
            </a:r>
            <a:r>
              <a:rPr lang="en-US" u="sng" dirty="0">
                <a:solidFill>
                  <a:schemeClr val="bg1"/>
                </a:solidFill>
                <a:effectLst>
                  <a:outerShdw blurRad="38100" dist="38100" dir="2700000" algn="tl">
                    <a:srgbClr val="000000">
                      <a:alpha val="43137"/>
                    </a:srgbClr>
                  </a:outerShdw>
                </a:effectLst>
              </a:rPr>
              <a:t> al </a:t>
            </a:r>
            <a:r>
              <a:rPr lang="en-US" u="sng" dirty="0" err="1">
                <a:solidFill>
                  <a:schemeClr val="bg1"/>
                </a:solidFill>
                <a:effectLst>
                  <a:outerShdw blurRad="38100" dist="38100" dir="2700000" algn="tl">
                    <a:srgbClr val="000000">
                      <a:alpha val="43137"/>
                    </a:srgbClr>
                  </a:outerShdw>
                </a:effectLst>
              </a:rPr>
              <a:t>Domicilio</a:t>
            </a:r>
            <a:r>
              <a:rPr lang="en-US" u="sng" dirty="0">
                <a:solidFill>
                  <a:schemeClr val="bg1"/>
                </a:solidFill>
                <a:effectLst>
                  <a:outerShdw blurRad="38100" dist="38100" dir="2700000" algn="tl">
                    <a:srgbClr val="000000">
                      <a:alpha val="43137"/>
                    </a:srgbClr>
                  </a:outerShdw>
                </a:effectLst>
              </a:rPr>
              <a:t> </a:t>
            </a:r>
          </a:p>
        </p:txBody>
      </p:sp>
      <p:sp>
        <p:nvSpPr>
          <p:cNvPr id="3" name="Marcador de contenido 2">
            <a:extLst>
              <a:ext uri="{FF2B5EF4-FFF2-40B4-BE49-F238E27FC236}">
                <a16:creationId xmlns:a16="http://schemas.microsoft.com/office/drawing/2014/main" id="{A4FD4358-5203-4308-8107-C56E51320F0D}"/>
              </a:ext>
            </a:extLst>
          </p:cNvPr>
          <p:cNvSpPr>
            <a:spLocks noGrp="1"/>
          </p:cNvSpPr>
          <p:nvPr>
            <p:ph idx="1"/>
          </p:nvPr>
        </p:nvSpPr>
        <p:spPr>
          <a:xfrm>
            <a:off x="5870052" y="3429000"/>
            <a:ext cx="5697108" cy="1480819"/>
          </a:xfrm>
        </p:spPr>
        <p:txBody>
          <a:bodyPr/>
          <a:lstStyle/>
          <a:p>
            <a:r>
              <a:rPr lang="es-ES" dirty="0"/>
              <a:t>La renuncia no se acompañada de la elección de alguno en especial, autoriza a la otra parte para accionar en el domicilio que tenía el renunciante cuando se celebro el contrato. </a:t>
            </a:r>
            <a:endParaRPr lang="en-US" dirty="0"/>
          </a:p>
        </p:txBody>
      </p:sp>
      <p:pic>
        <p:nvPicPr>
          <p:cNvPr id="4" name="Imagen 3">
            <a:extLst>
              <a:ext uri="{FF2B5EF4-FFF2-40B4-BE49-F238E27FC236}">
                <a16:creationId xmlns:a16="http://schemas.microsoft.com/office/drawing/2014/main" id="{0DB46D6B-65AB-42B5-B8EF-D634608778C1}"/>
              </a:ext>
            </a:extLst>
          </p:cNvPr>
          <p:cNvPicPr>
            <a:picLocks noChangeAspect="1"/>
          </p:cNvPicPr>
          <p:nvPr/>
        </p:nvPicPr>
        <p:blipFill>
          <a:blip r:embed="rId2"/>
          <a:stretch>
            <a:fillRect/>
          </a:stretch>
        </p:blipFill>
        <p:spPr>
          <a:xfrm>
            <a:off x="624840" y="2548674"/>
            <a:ext cx="4671060" cy="3033598"/>
          </a:xfrm>
          <a:prstGeom prst="rect">
            <a:avLst/>
          </a:prstGeom>
        </p:spPr>
      </p:pic>
    </p:spTree>
    <p:extLst>
      <p:ext uri="{BB962C8B-B14F-4D97-AF65-F5344CB8AC3E}">
        <p14:creationId xmlns:p14="http://schemas.microsoft.com/office/powerpoint/2010/main" val="3705773710"/>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23D467-B214-4686-8E8D-6525115D95EB}"/>
              </a:ext>
            </a:extLst>
          </p:cNvPr>
          <p:cNvSpPr>
            <a:spLocks noGrp="1"/>
          </p:cNvSpPr>
          <p:nvPr>
            <p:ph type="title"/>
          </p:nvPr>
        </p:nvSpPr>
        <p:spPr>
          <a:xfrm>
            <a:off x="1066800" y="988908"/>
            <a:ext cx="10058400" cy="725378"/>
          </a:xfrm>
          <a:solidFill>
            <a:srgbClr val="FF3399"/>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r>
              <a:rPr lang="en-US" u="sng" dirty="0" err="1">
                <a:solidFill>
                  <a:schemeClr val="bg1"/>
                </a:solidFill>
                <a:effectLst>
                  <a:outerShdw blurRad="38100" dist="38100" dir="2700000" algn="tl">
                    <a:srgbClr val="000000">
                      <a:alpha val="43137"/>
                    </a:srgbClr>
                  </a:outerShdw>
                </a:effectLst>
              </a:rPr>
              <a:t>Reglas</a:t>
            </a:r>
            <a:r>
              <a:rPr lang="en-US" u="sng" dirty="0">
                <a:solidFill>
                  <a:schemeClr val="bg1"/>
                </a:solidFill>
                <a:effectLst>
                  <a:outerShdw blurRad="38100" dist="38100" dir="2700000" algn="tl">
                    <a:srgbClr val="000000">
                      <a:alpha val="43137"/>
                    </a:srgbClr>
                  </a:outerShdw>
                </a:effectLst>
              </a:rPr>
              <a:t> </a:t>
            </a:r>
            <a:r>
              <a:rPr lang="en-US" u="sng" dirty="0" err="1">
                <a:solidFill>
                  <a:schemeClr val="bg1"/>
                </a:solidFill>
                <a:effectLst>
                  <a:outerShdw blurRad="38100" dist="38100" dir="2700000" algn="tl">
                    <a:srgbClr val="000000">
                      <a:alpha val="43137"/>
                    </a:srgbClr>
                  </a:outerShdw>
                </a:effectLst>
              </a:rPr>
              <a:t>especiales</a:t>
            </a:r>
            <a:r>
              <a:rPr lang="en-US" u="sng" dirty="0">
                <a:solidFill>
                  <a:schemeClr val="bg1"/>
                </a:solidFill>
                <a:effectLst>
                  <a:outerShdw blurRad="38100" dist="38100" dir="2700000" algn="tl">
                    <a:srgbClr val="000000">
                      <a:alpha val="43137"/>
                    </a:srgbClr>
                  </a:outerShdw>
                </a:effectLst>
              </a:rPr>
              <a:t> </a:t>
            </a:r>
          </a:p>
        </p:txBody>
      </p:sp>
      <p:sp>
        <p:nvSpPr>
          <p:cNvPr id="3" name="Marcador de contenido 2">
            <a:extLst>
              <a:ext uri="{FF2B5EF4-FFF2-40B4-BE49-F238E27FC236}">
                <a16:creationId xmlns:a16="http://schemas.microsoft.com/office/drawing/2014/main" id="{8EA3053F-1CDD-4BE4-864A-D1531A8AC809}"/>
              </a:ext>
            </a:extLst>
          </p:cNvPr>
          <p:cNvSpPr>
            <a:spLocks noGrp="1"/>
          </p:cNvSpPr>
          <p:nvPr>
            <p:ph idx="1"/>
          </p:nvPr>
        </p:nvSpPr>
        <p:spPr>
          <a:xfrm>
            <a:off x="4173276" y="2490893"/>
            <a:ext cx="3845448" cy="3378199"/>
          </a:xfrm>
        </p:spPr>
        <p:txBody>
          <a:bodyPr>
            <a:normAutofit/>
          </a:bodyPr>
          <a:lstStyle/>
          <a:p>
            <a:pPr algn="just"/>
            <a:r>
              <a:rPr lang="es-ES" dirty="0"/>
              <a:t>En materia de sucesiones se utiliza el último domicilio del causante, con las personas jurídicas será el que fije el estatuto y en caso de no estar fijado será donde se encuentre la Junta Administrativa. </a:t>
            </a:r>
          </a:p>
          <a:p>
            <a:pPr algn="just"/>
            <a:r>
              <a:rPr lang="es-ES" dirty="0"/>
              <a:t>Las personas recluidas tendrán como domicilio el centro donde se encuentren. </a:t>
            </a:r>
            <a:endParaRPr lang="en-US" dirty="0"/>
          </a:p>
        </p:txBody>
      </p:sp>
      <p:pic>
        <p:nvPicPr>
          <p:cNvPr id="4" name="Imagen 3">
            <a:extLst>
              <a:ext uri="{FF2B5EF4-FFF2-40B4-BE49-F238E27FC236}">
                <a16:creationId xmlns:a16="http://schemas.microsoft.com/office/drawing/2014/main" id="{717CE2F2-2D07-4F42-858C-56303266411C}"/>
              </a:ext>
            </a:extLst>
          </p:cNvPr>
          <p:cNvPicPr>
            <a:picLocks noChangeAspect="1"/>
          </p:cNvPicPr>
          <p:nvPr/>
        </p:nvPicPr>
        <p:blipFill>
          <a:blip r:embed="rId2"/>
          <a:stretch>
            <a:fillRect/>
          </a:stretch>
        </p:blipFill>
        <p:spPr>
          <a:xfrm>
            <a:off x="307457" y="2749867"/>
            <a:ext cx="3647323" cy="2507933"/>
          </a:xfrm>
          <a:prstGeom prst="rect">
            <a:avLst/>
          </a:prstGeom>
        </p:spPr>
      </p:pic>
      <p:pic>
        <p:nvPicPr>
          <p:cNvPr id="5" name="Imagen 4">
            <a:extLst>
              <a:ext uri="{FF2B5EF4-FFF2-40B4-BE49-F238E27FC236}">
                <a16:creationId xmlns:a16="http://schemas.microsoft.com/office/drawing/2014/main" id="{5DE057FC-F6AE-4C89-94F8-D7954233EE38}"/>
              </a:ext>
            </a:extLst>
          </p:cNvPr>
          <p:cNvPicPr>
            <a:picLocks noChangeAspect="1"/>
          </p:cNvPicPr>
          <p:nvPr/>
        </p:nvPicPr>
        <p:blipFill>
          <a:blip r:embed="rId3"/>
          <a:stretch>
            <a:fillRect/>
          </a:stretch>
        </p:blipFill>
        <p:spPr>
          <a:xfrm>
            <a:off x="8237220" y="2749867"/>
            <a:ext cx="3647323" cy="2452482"/>
          </a:xfrm>
          <a:prstGeom prst="rect">
            <a:avLst/>
          </a:prstGeom>
        </p:spPr>
      </p:pic>
    </p:spTree>
    <p:extLst>
      <p:ext uri="{BB962C8B-B14F-4D97-AF65-F5344CB8AC3E}">
        <p14:creationId xmlns:p14="http://schemas.microsoft.com/office/powerpoint/2010/main" val="852810336"/>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805AB9-D404-4B96-9629-4B0AA9D575D3}"/>
              </a:ext>
            </a:extLst>
          </p:cNvPr>
          <p:cNvSpPr>
            <a:spLocks noGrp="1"/>
          </p:cNvSpPr>
          <p:nvPr>
            <p:ph type="title"/>
          </p:nvPr>
        </p:nvSpPr>
        <p:spPr>
          <a:xfrm>
            <a:off x="1097280" y="988908"/>
            <a:ext cx="10058400" cy="748452"/>
          </a:xfrm>
          <a:solidFill>
            <a:srgbClr val="FFC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r>
              <a:rPr lang="en-US" u="sng" dirty="0" err="1">
                <a:solidFill>
                  <a:schemeClr val="bg1"/>
                </a:solidFill>
                <a:effectLst>
                  <a:outerShdw blurRad="38100" dist="38100" dir="2700000" algn="tl">
                    <a:srgbClr val="000000">
                      <a:alpha val="43137"/>
                    </a:srgbClr>
                  </a:outerShdw>
                </a:effectLst>
              </a:rPr>
              <a:t>Ausencia</a:t>
            </a:r>
            <a:r>
              <a:rPr lang="en-US" dirty="0"/>
              <a:t> </a:t>
            </a:r>
          </a:p>
        </p:txBody>
      </p:sp>
      <p:sp>
        <p:nvSpPr>
          <p:cNvPr id="3" name="Marcador de contenido 2">
            <a:extLst>
              <a:ext uri="{FF2B5EF4-FFF2-40B4-BE49-F238E27FC236}">
                <a16:creationId xmlns:a16="http://schemas.microsoft.com/office/drawing/2014/main" id="{10B48D04-1BD4-4B8A-AD96-952C7FD04431}"/>
              </a:ext>
            </a:extLst>
          </p:cNvPr>
          <p:cNvSpPr>
            <a:spLocks noGrp="1"/>
          </p:cNvSpPr>
          <p:nvPr>
            <p:ph idx="1"/>
          </p:nvPr>
        </p:nvSpPr>
        <p:spPr>
          <a:xfrm>
            <a:off x="1097280" y="5674362"/>
            <a:ext cx="10058400" cy="748452"/>
          </a:xfrm>
        </p:spPr>
        <p:txBody>
          <a:bodyPr/>
          <a:lstStyle/>
          <a:p>
            <a:pPr algn="just"/>
            <a:r>
              <a:rPr lang="es-ES" dirty="0"/>
              <a:t>Se encuentran fuentes romanas y de la edad media que intentan regular la ausencia pero hasta el código civil francés que se logra regular. </a:t>
            </a:r>
            <a:endParaRPr lang="en-US" dirty="0"/>
          </a:p>
        </p:txBody>
      </p:sp>
      <p:pic>
        <p:nvPicPr>
          <p:cNvPr id="4" name="Imagen 3">
            <a:extLst>
              <a:ext uri="{FF2B5EF4-FFF2-40B4-BE49-F238E27FC236}">
                <a16:creationId xmlns:a16="http://schemas.microsoft.com/office/drawing/2014/main" id="{4F763C61-A882-4BC1-B64E-45339836DBBB}"/>
              </a:ext>
            </a:extLst>
          </p:cNvPr>
          <p:cNvPicPr>
            <a:picLocks noChangeAspect="1"/>
          </p:cNvPicPr>
          <p:nvPr/>
        </p:nvPicPr>
        <p:blipFill>
          <a:blip r:embed="rId2"/>
          <a:stretch>
            <a:fillRect/>
          </a:stretch>
        </p:blipFill>
        <p:spPr>
          <a:xfrm>
            <a:off x="3677126" y="2402441"/>
            <a:ext cx="4837748" cy="2718200"/>
          </a:xfrm>
          <a:prstGeom prst="rect">
            <a:avLst/>
          </a:prstGeom>
        </p:spPr>
      </p:pic>
    </p:spTree>
    <p:extLst>
      <p:ext uri="{BB962C8B-B14F-4D97-AF65-F5344CB8AC3E}">
        <p14:creationId xmlns:p14="http://schemas.microsoft.com/office/powerpoint/2010/main" val="2246503770"/>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58D4CF-4301-4C95-8B4C-1EC4B7A9532B}"/>
              </a:ext>
            </a:extLst>
          </p:cNvPr>
          <p:cNvSpPr>
            <a:spLocks noGrp="1"/>
          </p:cNvSpPr>
          <p:nvPr>
            <p:ph type="title"/>
          </p:nvPr>
        </p:nvSpPr>
        <p:spPr>
          <a:xfrm>
            <a:off x="1097280" y="988908"/>
            <a:ext cx="10058400" cy="748452"/>
          </a:xfrm>
          <a:solidFill>
            <a:schemeClr val="tx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r>
              <a:rPr lang="en-US" u="sng" dirty="0" err="1">
                <a:solidFill>
                  <a:schemeClr val="bg1"/>
                </a:solidFill>
                <a:effectLst>
                  <a:outerShdw blurRad="38100" dist="38100" dir="2700000" algn="tl">
                    <a:srgbClr val="000000">
                      <a:alpha val="43137"/>
                    </a:srgbClr>
                  </a:outerShdw>
                </a:effectLst>
              </a:rPr>
              <a:t>Ausencia</a:t>
            </a:r>
            <a:r>
              <a:rPr lang="en-US" u="sng" dirty="0">
                <a:solidFill>
                  <a:schemeClr val="bg1"/>
                </a:solidFill>
                <a:effectLst>
                  <a:outerShdw blurRad="38100" dist="38100" dir="2700000" algn="tl">
                    <a:srgbClr val="000000">
                      <a:alpha val="43137"/>
                    </a:srgbClr>
                  </a:outerShdw>
                </a:effectLst>
              </a:rPr>
              <a:t> </a:t>
            </a:r>
            <a:r>
              <a:rPr lang="en-US" u="sng" dirty="0" err="1">
                <a:solidFill>
                  <a:schemeClr val="bg1"/>
                </a:solidFill>
                <a:effectLst>
                  <a:outerShdw blurRad="38100" dist="38100" dir="2700000" algn="tl">
                    <a:srgbClr val="000000">
                      <a:alpha val="43137"/>
                    </a:srgbClr>
                  </a:outerShdw>
                </a:effectLst>
              </a:rPr>
              <a:t>en</a:t>
            </a:r>
            <a:r>
              <a:rPr lang="en-US" u="sng" dirty="0">
                <a:solidFill>
                  <a:schemeClr val="bg1"/>
                </a:solidFill>
                <a:effectLst>
                  <a:outerShdw blurRad="38100" dist="38100" dir="2700000" algn="tl">
                    <a:srgbClr val="000000">
                      <a:alpha val="43137"/>
                    </a:srgbClr>
                  </a:outerShdw>
                </a:effectLst>
              </a:rPr>
              <a:t> </a:t>
            </a:r>
            <a:r>
              <a:rPr lang="en-US" u="sng" dirty="0" err="1">
                <a:solidFill>
                  <a:schemeClr val="bg1"/>
                </a:solidFill>
                <a:effectLst>
                  <a:outerShdw blurRad="38100" dist="38100" dir="2700000" algn="tl">
                    <a:srgbClr val="000000">
                      <a:alpha val="43137"/>
                    </a:srgbClr>
                  </a:outerShdw>
                </a:effectLst>
              </a:rPr>
              <a:t>sentido</a:t>
            </a:r>
            <a:r>
              <a:rPr lang="en-US" u="sng" dirty="0">
                <a:solidFill>
                  <a:schemeClr val="bg1"/>
                </a:solidFill>
                <a:effectLst>
                  <a:outerShdw blurRad="38100" dist="38100" dir="2700000" algn="tl">
                    <a:srgbClr val="000000">
                      <a:alpha val="43137"/>
                    </a:srgbClr>
                  </a:outerShdw>
                </a:effectLst>
              </a:rPr>
              <a:t> </a:t>
            </a:r>
            <a:r>
              <a:rPr lang="en-US" u="sng" dirty="0" err="1">
                <a:solidFill>
                  <a:schemeClr val="bg1"/>
                </a:solidFill>
                <a:effectLst>
                  <a:outerShdw blurRad="38100" dist="38100" dir="2700000" algn="tl">
                    <a:srgbClr val="000000">
                      <a:alpha val="43137"/>
                    </a:srgbClr>
                  </a:outerShdw>
                </a:effectLst>
              </a:rPr>
              <a:t>técnico</a:t>
            </a:r>
            <a:r>
              <a:rPr lang="en-US" u="sng" dirty="0">
                <a:solidFill>
                  <a:schemeClr val="bg1"/>
                </a:solidFill>
                <a:effectLst>
                  <a:outerShdw blurRad="38100" dist="38100" dir="2700000" algn="tl">
                    <a:srgbClr val="000000">
                      <a:alpha val="43137"/>
                    </a:srgbClr>
                  </a:outerShdw>
                </a:effectLst>
              </a:rPr>
              <a:t> </a:t>
            </a:r>
          </a:p>
        </p:txBody>
      </p:sp>
      <p:sp>
        <p:nvSpPr>
          <p:cNvPr id="3" name="Marcador de contenido 2">
            <a:extLst>
              <a:ext uri="{FF2B5EF4-FFF2-40B4-BE49-F238E27FC236}">
                <a16:creationId xmlns:a16="http://schemas.microsoft.com/office/drawing/2014/main" id="{207BEE3C-CB85-465E-A36C-8E298026CA88}"/>
              </a:ext>
            </a:extLst>
          </p:cNvPr>
          <p:cNvSpPr>
            <a:spLocks noGrp="1"/>
          </p:cNvSpPr>
          <p:nvPr>
            <p:ph idx="1"/>
          </p:nvPr>
        </p:nvSpPr>
        <p:spPr>
          <a:xfrm>
            <a:off x="1097280" y="5120641"/>
            <a:ext cx="10058400" cy="932179"/>
          </a:xfrm>
        </p:spPr>
        <p:txBody>
          <a:bodyPr/>
          <a:lstStyle/>
          <a:p>
            <a:r>
              <a:rPr lang="es-ES" dirty="0"/>
              <a:t>Desaparición de una persona del lugar de domicilio sin que se tenga noticia de su paradero y presencia es incierta. </a:t>
            </a:r>
            <a:endParaRPr lang="en-US" dirty="0"/>
          </a:p>
        </p:txBody>
      </p:sp>
      <p:pic>
        <p:nvPicPr>
          <p:cNvPr id="4" name="Imagen 3">
            <a:extLst>
              <a:ext uri="{FF2B5EF4-FFF2-40B4-BE49-F238E27FC236}">
                <a16:creationId xmlns:a16="http://schemas.microsoft.com/office/drawing/2014/main" id="{E3A15628-FC85-44BE-9407-BA89A94F9E51}"/>
              </a:ext>
            </a:extLst>
          </p:cNvPr>
          <p:cNvPicPr>
            <a:picLocks noChangeAspect="1"/>
          </p:cNvPicPr>
          <p:nvPr/>
        </p:nvPicPr>
        <p:blipFill>
          <a:blip r:embed="rId2"/>
          <a:stretch>
            <a:fillRect/>
          </a:stretch>
        </p:blipFill>
        <p:spPr>
          <a:xfrm>
            <a:off x="4051458" y="2126605"/>
            <a:ext cx="4089083" cy="2604790"/>
          </a:xfrm>
          <a:prstGeom prst="rect">
            <a:avLst/>
          </a:prstGeom>
        </p:spPr>
      </p:pic>
    </p:spTree>
    <p:extLst>
      <p:ext uri="{BB962C8B-B14F-4D97-AF65-F5344CB8AC3E}">
        <p14:creationId xmlns:p14="http://schemas.microsoft.com/office/powerpoint/2010/main" val="2416784201"/>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43FC3D-4D51-476C-9E9D-95574BF917D9}"/>
              </a:ext>
            </a:extLst>
          </p:cNvPr>
          <p:cNvSpPr>
            <a:spLocks noGrp="1"/>
          </p:cNvSpPr>
          <p:nvPr>
            <p:ph type="title"/>
          </p:nvPr>
        </p:nvSpPr>
        <p:spPr>
          <a:xfrm>
            <a:off x="1097280" y="988908"/>
            <a:ext cx="10058400" cy="748452"/>
          </a:xfrm>
          <a:solidFill>
            <a:schemeClr val="accent4">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r>
              <a:rPr lang="en-US" u="sng">
                <a:solidFill>
                  <a:schemeClr val="bg1"/>
                </a:solidFill>
                <a:effectLst>
                  <a:outerShdw blurRad="38100" dist="38100" dir="2700000" algn="tl">
                    <a:srgbClr val="000000">
                      <a:alpha val="43137"/>
                    </a:srgbClr>
                  </a:outerShdw>
                </a:effectLst>
              </a:rPr>
              <a:t>Valor en juego </a:t>
            </a:r>
            <a:endParaRPr lang="en-US" u="sng" dirty="0">
              <a:solidFill>
                <a:schemeClr val="bg1"/>
              </a:solidFill>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894C7FC3-1BF4-4563-873F-B20AB139703F}"/>
              </a:ext>
            </a:extLst>
          </p:cNvPr>
          <p:cNvSpPr>
            <a:spLocks noGrp="1"/>
          </p:cNvSpPr>
          <p:nvPr>
            <p:ph idx="1"/>
          </p:nvPr>
        </p:nvSpPr>
        <p:spPr>
          <a:xfrm>
            <a:off x="1216548" y="5494866"/>
            <a:ext cx="10058400" cy="748452"/>
          </a:xfrm>
        </p:spPr>
        <p:txBody>
          <a:bodyPr>
            <a:normAutofit/>
          </a:bodyPr>
          <a:lstStyle/>
          <a:p>
            <a:r>
              <a:rPr lang="es-ES" dirty="0"/>
              <a:t>Se regula en aras de otorgar seguridad jurídica tanto a las situaciones activas como pasivas del sujeto. </a:t>
            </a:r>
            <a:endParaRPr lang="en-US" dirty="0"/>
          </a:p>
        </p:txBody>
      </p:sp>
      <p:pic>
        <p:nvPicPr>
          <p:cNvPr id="4" name="Imagen 3">
            <a:extLst>
              <a:ext uri="{FF2B5EF4-FFF2-40B4-BE49-F238E27FC236}">
                <a16:creationId xmlns:a16="http://schemas.microsoft.com/office/drawing/2014/main" id="{16F97202-CAB3-4502-9D41-47AE11D08DFF}"/>
              </a:ext>
            </a:extLst>
          </p:cNvPr>
          <p:cNvPicPr>
            <a:picLocks noChangeAspect="1"/>
          </p:cNvPicPr>
          <p:nvPr/>
        </p:nvPicPr>
        <p:blipFill>
          <a:blip r:embed="rId2"/>
          <a:stretch>
            <a:fillRect/>
          </a:stretch>
        </p:blipFill>
        <p:spPr>
          <a:xfrm>
            <a:off x="3985736" y="2211828"/>
            <a:ext cx="4220528" cy="2808570"/>
          </a:xfrm>
          <a:prstGeom prst="rect">
            <a:avLst/>
          </a:prstGeom>
        </p:spPr>
      </p:pic>
    </p:spTree>
    <p:extLst>
      <p:ext uri="{BB962C8B-B14F-4D97-AF65-F5344CB8AC3E}">
        <p14:creationId xmlns:p14="http://schemas.microsoft.com/office/powerpoint/2010/main" val="1930666797"/>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EB6514-7C59-4E4C-AA04-9EC5987049A0}"/>
              </a:ext>
            </a:extLst>
          </p:cNvPr>
          <p:cNvSpPr>
            <a:spLocks noGrp="1"/>
          </p:cNvSpPr>
          <p:nvPr>
            <p:ph type="title"/>
          </p:nvPr>
        </p:nvSpPr>
        <p:spPr>
          <a:xfrm>
            <a:off x="1097280" y="988908"/>
            <a:ext cx="10058400" cy="748452"/>
          </a:xfrm>
          <a:solidFill>
            <a:schemeClr val="accent1">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r>
              <a:rPr lang="en-US" u="sng" dirty="0" err="1">
                <a:solidFill>
                  <a:schemeClr val="bg1"/>
                </a:solidFill>
                <a:effectLst>
                  <a:outerShdw blurRad="38100" dist="38100" dir="2700000" algn="tl">
                    <a:srgbClr val="000000">
                      <a:alpha val="43137"/>
                    </a:srgbClr>
                  </a:outerShdw>
                </a:effectLst>
              </a:rPr>
              <a:t>Grados</a:t>
            </a:r>
            <a:r>
              <a:rPr lang="en-US" b="0" dirty="0">
                <a:solidFill>
                  <a:schemeClr val="bg1"/>
                </a:solidFill>
              </a:rPr>
              <a:t> </a:t>
            </a:r>
            <a:endParaRPr lang="en-US" dirty="0">
              <a:solidFill>
                <a:schemeClr val="bg1"/>
              </a:solidFill>
            </a:endParaRPr>
          </a:p>
        </p:txBody>
      </p:sp>
      <p:sp>
        <p:nvSpPr>
          <p:cNvPr id="3" name="Marcador de contenido 2">
            <a:extLst>
              <a:ext uri="{FF2B5EF4-FFF2-40B4-BE49-F238E27FC236}">
                <a16:creationId xmlns:a16="http://schemas.microsoft.com/office/drawing/2014/main" id="{6A12EB7B-7A74-493C-A317-31B6C9584AC0}"/>
              </a:ext>
            </a:extLst>
          </p:cNvPr>
          <p:cNvSpPr>
            <a:spLocks noGrp="1"/>
          </p:cNvSpPr>
          <p:nvPr>
            <p:ph idx="1"/>
          </p:nvPr>
        </p:nvSpPr>
        <p:spPr>
          <a:xfrm>
            <a:off x="1097280" y="2856653"/>
            <a:ext cx="5458572" cy="2623819"/>
          </a:xfrm>
        </p:spPr>
        <p:txBody>
          <a:bodyPr>
            <a:normAutofit/>
          </a:bodyPr>
          <a:lstStyle/>
          <a:p>
            <a:pPr marL="457200" indent="-457200">
              <a:buFont typeface="+mj-lt"/>
              <a:buAutoNum type="arabicParenR"/>
            </a:pPr>
            <a:r>
              <a:rPr lang="es-CR" sz="3200" dirty="0"/>
              <a:t>Medidas provisionales previas a la declaración de ausencia.</a:t>
            </a:r>
          </a:p>
          <a:p>
            <a:pPr marL="457200" indent="-457200">
              <a:buFont typeface="+mj-lt"/>
              <a:buAutoNum type="arabicParenR"/>
            </a:pPr>
            <a:r>
              <a:rPr lang="es-CR" sz="3200" dirty="0"/>
              <a:t>Declaración de ausencia.</a:t>
            </a:r>
          </a:p>
          <a:p>
            <a:pPr marL="457200" indent="-457200">
              <a:buFont typeface="+mj-lt"/>
              <a:buAutoNum type="arabicParenR"/>
            </a:pPr>
            <a:r>
              <a:rPr lang="es-CR" sz="3200" dirty="0"/>
              <a:t>Presunción de muerte.</a:t>
            </a:r>
            <a:endParaRPr lang="en-US" sz="3200" dirty="0"/>
          </a:p>
        </p:txBody>
      </p:sp>
      <p:pic>
        <p:nvPicPr>
          <p:cNvPr id="4" name="Imagen 3">
            <a:extLst>
              <a:ext uri="{FF2B5EF4-FFF2-40B4-BE49-F238E27FC236}">
                <a16:creationId xmlns:a16="http://schemas.microsoft.com/office/drawing/2014/main" id="{9EEC1455-52B5-4E10-97B1-24ADA5AEF639}"/>
              </a:ext>
            </a:extLst>
          </p:cNvPr>
          <p:cNvPicPr>
            <a:picLocks noChangeAspect="1"/>
          </p:cNvPicPr>
          <p:nvPr/>
        </p:nvPicPr>
        <p:blipFill>
          <a:blip r:embed="rId2"/>
          <a:stretch>
            <a:fillRect/>
          </a:stretch>
        </p:blipFill>
        <p:spPr>
          <a:xfrm>
            <a:off x="6930743" y="2559473"/>
            <a:ext cx="4163977" cy="2920999"/>
          </a:xfrm>
          <a:prstGeom prst="rect">
            <a:avLst/>
          </a:prstGeom>
        </p:spPr>
      </p:pic>
    </p:spTree>
    <p:extLst>
      <p:ext uri="{BB962C8B-B14F-4D97-AF65-F5344CB8AC3E}">
        <p14:creationId xmlns:p14="http://schemas.microsoft.com/office/powerpoint/2010/main" val="4073395040"/>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763AF1-A4A0-4E18-A8CA-C4F5D5FE24C3}"/>
              </a:ext>
            </a:extLst>
          </p:cNvPr>
          <p:cNvSpPr>
            <a:spLocks noGrp="1"/>
          </p:cNvSpPr>
          <p:nvPr>
            <p:ph type="title"/>
          </p:nvPr>
        </p:nvSpPr>
        <p:spPr>
          <a:solidFill>
            <a:srgbClr val="00206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br>
              <a:rPr lang="en-US" b="0" dirty="0"/>
            </a:br>
            <a:r>
              <a:rPr lang="es-ES" u="sng" dirty="0">
                <a:solidFill>
                  <a:schemeClr val="bg1"/>
                </a:solidFill>
                <a:effectLst>
                  <a:outerShdw blurRad="38100" dist="38100" dir="2700000" algn="tl">
                    <a:srgbClr val="000000">
                      <a:alpha val="43137"/>
                    </a:srgbClr>
                  </a:outerShdw>
                </a:effectLst>
              </a:rPr>
              <a:t>Medidas provisionales, previo a declaración de ausencia: </a:t>
            </a:r>
            <a:endParaRPr lang="en-US" u="sng" dirty="0">
              <a:solidFill>
                <a:schemeClr val="bg1"/>
              </a:solidFill>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99E67856-16E2-4431-9443-564A3C2075F0}"/>
              </a:ext>
            </a:extLst>
          </p:cNvPr>
          <p:cNvSpPr>
            <a:spLocks noGrp="1"/>
          </p:cNvSpPr>
          <p:nvPr>
            <p:ph idx="1"/>
          </p:nvPr>
        </p:nvSpPr>
        <p:spPr>
          <a:xfrm>
            <a:off x="1216548" y="2108201"/>
            <a:ext cx="7424532" cy="4463196"/>
          </a:xfrm>
        </p:spPr>
        <p:txBody>
          <a:bodyPr>
            <a:normAutofit fontScale="92500" lnSpcReduction="10000"/>
          </a:bodyPr>
          <a:lstStyle/>
          <a:p>
            <a:pPr algn="just"/>
            <a:r>
              <a:rPr lang="es-ES" dirty="0"/>
              <a:t>Supone que en algún momento el sujeto puede regresar. </a:t>
            </a:r>
          </a:p>
          <a:p>
            <a:pPr algn="just"/>
            <a:r>
              <a:rPr lang="es-ES" dirty="0"/>
              <a:t>La persona desaparece de su domicilio sin dejar noticias o apoderado. </a:t>
            </a:r>
          </a:p>
          <a:p>
            <a:pPr algn="just"/>
            <a:r>
              <a:rPr lang="es-ES" dirty="0"/>
              <a:t>En caso de urgencia para uno o varios negocios, se promueven estas medidas a solicitud de parte interesada. </a:t>
            </a:r>
          </a:p>
          <a:p>
            <a:pPr algn="just"/>
            <a:r>
              <a:rPr lang="es-ES" dirty="0"/>
              <a:t>En caso de necesidad será un juez quien nombre un curador y el cónyuge tendrá preferencia de escogencia salvo que se encuentren separados de hecho o derecho. </a:t>
            </a:r>
          </a:p>
          <a:p>
            <a:pPr algn="just"/>
            <a:r>
              <a:rPr lang="es-ES" dirty="0"/>
              <a:t>Si caduca el poder se aplican las medidas.</a:t>
            </a:r>
          </a:p>
          <a:p>
            <a:pPr algn="just"/>
            <a:r>
              <a:rPr lang="es-ES" dirty="0"/>
              <a:t>Se aplican las mismas reglas de la curatela en general. </a:t>
            </a:r>
          </a:p>
          <a:p>
            <a:pPr algn="just"/>
            <a:r>
              <a:rPr lang="es-ES" dirty="0"/>
              <a:t>Pasados 6 meses el PANI interviene.</a:t>
            </a:r>
          </a:p>
          <a:p>
            <a:pPr algn="just"/>
            <a:r>
              <a:rPr lang="es-ES" dirty="0"/>
              <a:t>Artículos 67 y 70 </a:t>
            </a:r>
            <a:r>
              <a:rPr lang="es-ES" dirty="0" err="1"/>
              <a:t>cc.</a:t>
            </a:r>
            <a:endParaRPr lang="en-US" dirty="0"/>
          </a:p>
        </p:txBody>
      </p:sp>
      <p:pic>
        <p:nvPicPr>
          <p:cNvPr id="4" name="Imagen 3">
            <a:extLst>
              <a:ext uri="{FF2B5EF4-FFF2-40B4-BE49-F238E27FC236}">
                <a16:creationId xmlns:a16="http://schemas.microsoft.com/office/drawing/2014/main" id="{54C8CD15-B4C7-4B1A-84D7-D376FFEAAC12}"/>
              </a:ext>
            </a:extLst>
          </p:cNvPr>
          <p:cNvPicPr>
            <a:picLocks noChangeAspect="1"/>
          </p:cNvPicPr>
          <p:nvPr/>
        </p:nvPicPr>
        <p:blipFill>
          <a:blip r:embed="rId2"/>
          <a:stretch>
            <a:fillRect/>
          </a:stretch>
        </p:blipFill>
        <p:spPr>
          <a:xfrm>
            <a:off x="9235440" y="2602439"/>
            <a:ext cx="2422207" cy="3474720"/>
          </a:xfrm>
          <a:prstGeom prst="rect">
            <a:avLst/>
          </a:prstGeom>
        </p:spPr>
      </p:pic>
    </p:spTree>
    <p:extLst>
      <p:ext uri="{BB962C8B-B14F-4D97-AF65-F5344CB8AC3E}">
        <p14:creationId xmlns:p14="http://schemas.microsoft.com/office/powerpoint/2010/main" val="3776932731"/>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3E7FAE0-FDDC-421D-97E8-5CCDBD4B96FE}"/>
              </a:ext>
            </a:extLst>
          </p:cNvPr>
          <p:cNvSpPr>
            <a:spLocks noGrp="1"/>
          </p:cNvSpPr>
          <p:nvPr>
            <p:ph type="title"/>
          </p:nvPr>
        </p:nvSpPr>
        <p:spPr>
          <a:xfrm>
            <a:off x="1097280" y="988908"/>
            <a:ext cx="10058400" cy="748452"/>
          </a:xfrm>
          <a:solidFill>
            <a:srgbClr val="00B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br>
              <a:rPr lang="en-US" b="0" dirty="0"/>
            </a:br>
            <a:r>
              <a:rPr lang="en-US" u="sng" dirty="0" err="1">
                <a:effectLst>
                  <a:outerShdw blurRad="38100" dist="38100" dir="2700000" algn="tl">
                    <a:srgbClr val="000000">
                      <a:alpha val="43137"/>
                    </a:srgbClr>
                  </a:outerShdw>
                </a:effectLst>
              </a:rPr>
              <a:t>Declaración</a:t>
            </a:r>
            <a:r>
              <a:rPr lang="en-US" u="sng" dirty="0">
                <a:effectLst>
                  <a:outerShdw blurRad="38100" dist="38100" dir="2700000" algn="tl">
                    <a:srgbClr val="000000">
                      <a:alpha val="43137"/>
                    </a:srgbClr>
                  </a:outerShdw>
                </a:effectLst>
              </a:rPr>
              <a:t> de </a:t>
            </a:r>
            <a:r>
              <a:rPr lang="en-US" u="sng" dirty="0" err="1">
                <a:effectLst>
                  <a:outerShdw blurRad="38100" dist="38100" dir="2700000" algn="tl">
                    <a:srgbClr val="000000">
                      <a:alpha val="43137"/>
                    </a:srgbClr>
                  </a:outerShdw>
                </a:effectLst>
              </a:rPr>
              <a:t>ausencia</a:t>
            </a:r>
            <a:r>
              <a:rPr lang="en-US" u="sng" dirty="0">
                <a:effectLst>
                  <a:outerShdw blurRad="38100" dist="38100" dir="2700000" algn="tl">
                    <a:srgbClr val="000000">
                      <a:alpha val="43137"/>
                    </a:srgbClr>
                  </a:outerShdw>
                </a:effectLst>
              </a:rPr>
              <a:t>: </a:t>
            </a:r>
          </a:p>
        </p:txBody>
      </p:sp>
      <p:sp>
        <p:nvSpPr>
          <p:cNvPr id="3" name="Marcador de contenido 2">
            <a:extLst>
              <a:ext uri="{FF2B5EF4-FFF2-40B4-BE49-F238E27FC236}">
                <a16:creationId xmlns:a16="http://schemas.microsoft.com/office/drawing/2014/main" id="{AC9A477D-806F-4B1F-9D9E-6D0F9C10C31F}"/>
              </a:ext>
            </a:extLst>
          </p:cNvPr>
          <p:cNvSpPr>
            <a:spLocks noGrp="1"/>
          </p:cNvSpPr>
          <p:nvPr>
            <p:ph idx="1"/>
          </p:nvPr>
        </p:nvSpPr>
        <p:spPr>
          <a:xfrm>
            <a:off x="1097280" y="2268221"/>
            <a:ext cx="5138532" cy="4155439"/>
          </a:xfrm>
        </p:spPr>
        <p:txBody>
          <a:bodyPr>
            <a:normAutofit/>
          </a:bodyPr>
          <a:lstStyle/>
          <a:p>
            <a:pPr algn="just"/>
            <a:r>
              <a:rPr lang="es-ES" dirty="0"/>
              <a:t>Las probabilidades de regreso se han disminuido por el transcurso del tiempo. </a:t>
            </a:r>
          </a:p>
          <a:p>
            <a:pPr algn="just"/>
            <a:r>
              <a:rPr lang="es-ES" dirty="0"/>
              <a:t>Dos años luego de su desaparición se puede solicitar la declaración de ausencia.</a:t>
            </a:r>
          </a:p>
          <a:p>
            <a:pPr algn="just"/>
            <a:r>
              <a:rPr lang="es-ES" dirty="0"/>
              <a:t>Si tiene apoderado, se tiene que esperar 10 años.</a:t>
            </a:r>
          </a:p>
          <a:p>
            <a:pPr algn="just"/>
            <a:r>
              <a:rPr lang="es-ES" dirty="0"/>
              <a:t>Los plazos se reducen a la mitad si se encontraba enfermo o en peligro de muerte.</a:t>
            </a:r>
          </a:p>
          <a:p>
            <a:pPr algn="just"/>
            <a:r>
              <a:rPr lang="es-ES" dirty="0"/>
              <a:t>Los bienes se ponen en posesión provisional de los herederos, legatarios, donatarios.</a:t>
            </a:r>
          </a:p>
          <a:p>
            <a:pPr algn="just"/>
            <a:endParaRPr lang="es-ES" dirty="0"/>
          </a:p>
        </p:txBody>
      </p:sp>
      <p:pic>
        <p:nvPicPr>
          <p:cNvPr id="4" name="Imagen 3">
            <a:extLst>
              <a:ext uri="{FF2B5EF4-FFF2-40B4-BE49-F238E27FC236}">
                <a16:creationId xmlns:a16="http://schemas.microsoft.com/office/drawing/2014/main" id="{4EEBDF6E-0063-4DF0-9D4B-71F77B13D8E4}"/>
              </a:ext>
            </a:extLst>
          </p:cNvPr>
          <p:cNvPicPr>
            <a:picLocks noChangeAspect="1"/>
          </p:cNvPicPr>
          <p:nvPr/>
        </p:nvPicPr>
        <p:blipFill>
          <a:blip r:embed="rId2"/>
          <a:stretch>
            <a:fillRect/>
          </a:stretch>
        </p:blipFill>
        <p:spPr>
          <a:xfrm>
            <a:off x="6968490" y="2998044"/>
            <a:ext cx="4126230" cy="2750820"/>
          </a:xfrm>
          <a:prstGeom prst="rect">
            <a:avLst/>
          </a:prstGeom>
        </p:spPr>
      </p:pic>
    </p:spTree>
    <p:extLst>
      <p:ext uri="{BB962C8B-B14F-4D97-AF65-F5344CB8AC3E}">
        <p14:creationId xmlns:p14="http://schemas.microsoft.com/office/powerpoint/2010/main" val="4274525769"/>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003AD6F-43E8-4CCA-9443-CEC2DA1CC106}"/>
              </a:ext>
            </a:extLst>
          </p:cNvPr>
          <p:cNvSpPr>
            <a:spLocks noGrp="1"/>
          </p:cNvSpPr>
          <p:nvPr>
            <p:ph idx="1"/>
          </p:nvPr>
        </p:nvSpPr>
        <p:spPr>
          <a:xfrm>
            <a:off x="4554108" y="542924"/>
            <a:ext cx="7127352" cy="5772150"/>
          </a:xfrm>
        </p:spPr>
        <p:txBody>
          <a:bodyPr>
            <a:normAutofit/>
          </a:bodyPr>
          <a:lstStyle/>
          <a:p>
            <a:r>
              <a:rPr lang="es-ES" dirty="0"/>
              <a:t>Deben rendir fianza o garantía.</a:t>
            </a:r>
          </a:p>
          <a:p>
            <a:r>
              <a:rPr lang="es-ES" dirty="0"/>
              <a:t>Se disuelven las sociedades  que terminarían con el fallecimiento del ausente.</a:t>
            </a:r>
          </a:p>
          <a:p>
            <a:r>
              <a:rPr lang="es-ES" dirty="0"/>
              <a:t>Los herederos son administradores frente al ausente y herederos frente a terceros.</a:t>
            </a:r>
          </a:p>
          <a:p>
            <a:r>
              <a:rPr lang="en-US" dirty="0"/>
              <a:t>Si </a:t>
            </a:r>
            <a:r>
              <a:rPr lang="en-US" dirty="0" err="1"/>
              <a:t>reaparece</a:t>
            </a:r>
            <a:r>
              <a:rPr lang="en-US" dirty="0"/>
              <a:t> el </a:t>
            </a:r>
            <a:r>
              <a:rPr lang="en-US" dirty="0" err="1"/>
              <a:t>ausente</a:t>
            </a:r>
            <a:r>
              <a:rPr lang="en-US" dirty="0"/>
              <a:t> se </a:t>
            </a:r>
            <a:r>
              <a:rPr lang="en-US" dirty="0" err="1"/>
              <a:t>deben</a:t>
            </a:r>
            <a:r>
              <a:rPr lang="en-US" dirty="0"/>
              <a:t> </a:t>
            </a:r>
            <a:r>
              <a:rPr lang="en-US" dirty="0" err="1"/>
              <a:t>seguir</a:t>
            </a:r>
            <a:r>
              <a:rPr lang="en-US" dirty="0"/>
              <a:t> las </a:t>
            </a:r>
            <a:r>
              <a:rPr lang="en-US" dirty="0" err="1"/>
              <a:t>siguientes</a:t>
            </a:r>
            <a:r>
              <a:rPr lang="en-US" dirty="0"/>
              <a:t> </a:t>
            </a:r>
            <a:r>
              <a:rPr lang="en-US" dirty="0" err="1"/>
              <a:t>reglas</a:t>
            </a:r>
            <a:r>
              <a:rPr lang="en-US" dirty="0"/>
              <a:t>:</a:t>
            </a:r>
          </a:p>
          <a:p>
            <a:pPr lvl="7"/>
            <a:endParaRPr lang="en-US" dirty="0"/>
          </a:p>
          <a:p>
            <a:pPr lvl="7"/>
            <a:r>
              <a:rPr lang="en-US" dirty="0"/>
              <a:t>Si </a:t>
            </a:r>
            <a:r>
              <a:rPr lang="en-US" dirty="0" err="1"/>
              <a:t>regresa</a:t>
            </a:r>
            <a:r>
              <a:rPr lang="en-US" dirty="0"/>
              <a:t> </a:t>
            </a:r>
            <a:r>
              <a:rPr lang="en-US" dirty="0" err="1"/>
              <a:t>en</a:t>
            </a:r>
            <a:r>
              <a:rPr lang="en-US" dirty="0"/>
              <a:t> los </a:t>
            </a:r>
            <a:r>
              <a:rPr lang="en-US" dirty="0" err="1"/>
              <a:t>primeros</a:t>
            </a:r>
            <a:r>
              <a:rPr lang="en-US" dirty="0"/>
              <a:t> 5 </a:t>
            </a:r>
            <a:r>
              <a:rPr lang="en-US" dirty="0" err="1"/>
              <a:t>años</a:t>
            </a:r>
            <a:r>
              <a:rPr lang="en-US" dirty="0"/>
              <a:t> se </a:t>
            </a:r>
            <a:r>
              <a:rPr lang="en-US" dirty="0" err="1"/>
              <a:t>deben</a:t>
            </a:r>
            <a:r>
              <a:rPr lang="en-US" dirty="0"/>
              <a:t> </a:t>
            </a:r>
            <a:r>
              <a:rPr lang="en-US" dirty="0" err="1"/>
              <a:t>devolver</a:t>
            </a:r>
            <a:r>
              <a:rPr lang="en-US" dirty="0"/>
              <a:t> los </a:t>
            </a:r>
            <a:r>
              <a:rPr lang="en-US" dirty="0" err="1"/>
              <a:t>bienes</a:t>
            </a:r>
            <a:r>
              <a:rPr lang="en-US" dirty="0"/>
              <a:t> y un quinto de los </a:t>
            </a:r>
            <a:r>
              <a:rPr lang="en-US" dirty="0" err="1"/>
              <a:t>frutos</a:t>
            </a:r>
            <a:r>
              <a:rPr lang="en-US" dirty="0"/>
              <a:t>.</a:t>
            </a:r>
          </a:p>
          <a:p>
            <a:pPr lvl="7"/>
            <a:r>
              <a:rPr lang="en-US" dirty="0"/>
              <a:t>Si </a:t>
            </a:r>
            <a:r>
              <a:rPr lang="en-US" dirty="0" err="1"/>
              <a:t>regresa</a:t>
            </a:r>
            <a:r>
              <a:rPr lang="en-US" dirty="0"/>
              <a:t> entre los  5 </a:t>
            </a:r>
            <a:r>
              <a:rPr lang="en-US" dirty="0" err="1"/>
              <a:t>años</a:t>
            </a:r>
            <a:r>
              <a:rPr lang="en-US" dirty="0"/>
              <a:t> y 10 </a:t>
            </a:r>
            <a:r>
              <a:rPr lang="en-US" dirty="0" err="1"/>
              <a:t>años</a:t>
            </a:r>
            <a:r>
              <a:rPr lang="en-US" dirty="0"/>
              <a:t> </a:t>
            </a:r>
            <a:r>
              <a:rPr lang="en-US" dirty="0" err="1"/>
              <a:t>deberá</a:t>
            </a:r>
            <a:r>
              <a:rPr lang="en-US" dirty="0"/>
              <a:t> </a:t>
            </a:r>
            <a:r>
              <a:rPr lang="en-US" dirty="0" err="1"/>
              <a:t>devolver</a:t>
            </a:r>
            <a:r>
              <a:rPr lang="en-US" dirty="0"/>
              <a:t> los </a:t>
            </a:r>
            <a:r>
              <a:rPr lang="en-US" dirty="0" err="1"/>
              <a:t>bienes</a:t>
            </a:r>
            <a:r>
              <a:rPr lang="en-US" dirty="0"/>
              <a:t> y un decimo de los </a:t>
            </a:r>
            <a:r>
              <a:rPr lang="en-US" dirty="0" err="1"/>
              <a:t>frutos</a:t>
            </a:r>
            <a:r>
              <a:rPr lang="en-US" dirty="0"/>
              <a:t>.</a:t>
            </a:r>
          </a:p>
          <a:p>
            <a:pPr lvl="7"/>
            <a:r>
              <a:rPr lang="en-US" dirty="0"/>
              <a:t>Si </a:t>
            </a:r>
            <a:r>
              <a:rPr lang="en-US" dirty="0" err="1"/>
              <a:t>regresa</a:t>
            </a:r>
            <a:r>
              <a:rPr lang="en-US" dirty="0"/>
              <a:t> </a:t>
            </a:r>
            <a:r>
              <a:rPr lang="en-US" dirty="0" err="1"/>
              <a:t>después</a:t>
            </a:r>
            <a:r>
              <a:rPr lang="en-US" dirty="0"/>
              <a:t> de los </a:t>
            </a:r>
            <a:r>
              <a:rPr lang="en-US" dirty="0" err="1"/>
              <a:t>diez</a:t>
            </a:r>
            <a:r>
              <a:rPr lang="en-US" dirty="0"/>
              <a:t> </a:t>
            </a:r>
            <a:r>
              <a:rPr lang="en-US" dirty="0" err="1"/>
              <a:t>años</a:t>
            </a:r>
            <a:r>
              <a:rPr lang="en-US" dirty="0"/>
              <a:t>, se </a:t>
            </a:r>
            <a:r>
              <a:rPr lang="en-US" dirty="0" err="1"/>
              <a:t>devuelven</a:t>
            </a:r>
            <a:r>
              <a:rPr lang="en-US" dirty="0"/>
              <a:t> los </a:t>
            </a:r>
            <a:r>
              <a:rPr lang="en-US" dirty="0" err="1"/>
              <a:t>bienes</a:t>
            </a:r>
            <a:r>
              <a:rPr lang="en-US" dirty="0"/>
              <a:t> sin </a:t>
            </a:r>
            <a:r>
              <a:rPr lang="en-US" dirty="0" err="1"/>
              <a:t>frutos</a:t>
            </a:r>
            <a:r>
              <a:rPr lang="en-US" dirty="0"/>
              <a:t>.</a:t>
            </a:r>
          </a:p>
          <a:p>
            <a:r>
              <a:rPr lang="en-US" dirty="0" err="1"/>
              <a:t>Disposición</a:t>
            </a:r>
            <a:r>
              <a:rPr lang="en-US" dirty="0"/>
              <a:t> de </a:t>
            </a:r>
            <a:r>
              <a:rPr lang="en-US" dirty="0" err="1"/>
              <a:t>bienes</a:t>
            </a:r>
            <a:r>
              <a:rPr lang="en-US" dirty="0"/>
              <a:t> solamente por medio de diligencias de </a:t>
            </a:r>
            <a:r>
              <a:rPr lang="en-US" dirty="0" err="1"/>
              <a:t>utilidad</a:t>
            </a:r>
            <a:r>
              <a:rPr lang="en-US" dirty="0"/>
              <a:t> y </a:t>
            </a:r>
            <a:r>
              <a:rPr lang="en-US" dirty="0" err="1"/>
              <a:t>necesidad</a:t>
            </a:r>
            <a:r>
              <a:rPr lang="en-US" dirty="0"/>
              <a:t>.</a:t>
            </a:r>
          </a:p>
          <a:p>
            <a:r>
              <a:rPr lang="en-US" dirty="0"/>
              <a:t>Con la </a:t>
            </a:r>
            <a:r>
              <a:rPr lang="en-US" dirty="0" err="1"/>
              <a:t>declaración</a:t>
            </a:r>
            <a:r>
              <a:rPr lang="en-US" dirty="0"/>
              <a:t> de </a:t>
            </a:r>
            <a:r>
              <a:rPr lang="en-US" dirty="0" err="1"/>
              <a:t>ausencia</a:t>
            </a:r>
            <a:r>
              <a:rPr lang="en-US" dirty="0"/>
              <a:t>, la pareja del </a:t>
            </a:r>
            <a:r>
              <a:rPr lang="en-US" dirty="0" err="1"/>
              <a:t>ausente</a:t>
            </a:r>
            <a:r>
              <a:rPr lang="en-US" dirty="0"/>
              <a:t> puede </a:t>
            </a:r>
            <a:r>
              <a:rPr lang="en-US" dirty="0" err="1"/>
              <a:t>pedir</a:t>
            </a:r>
            <a:r>
              <a:rPr lang="en-US" dirty="0"/>
              <a:t> el </a:t>
            </a:r>
            <a:r>
              <a:rPr lang="en-US" dirty="0" err="1"/>
              <a:t>divorcio</a:t>
            </a:r>
            <a:r>
              <a:rPr lang="en-US" dirty="0"/>
              <a:t>.</a:t>
            </a:r>
          </a:p>
        </p:txBody>
      </p:sp>
      <p:pic>
        <p:nvPicPr>
          <p:cNvPr id="4" name="Imagen 3">
            <a:extLst>
              <a:ext uri="{FF2B5EF4-FFF2-40B4-BE49-F238E27FC236}">
                <a16:creationId xmlns:a16="http://schemas.microsoft.com/office/drawing/2014/main" id="{A9AD2728-AEFA-4DDE-86BA-D4EB0F74E46C}"/>
              </a:ext>
            </a:extLst>
          </p:cNvPr>
          <p:cNvPicPr>
            <a:picLocks noChangeAspect="1"/>
          </p:cNvPicPr>
          <p:nvPr/>
        </p:nvPicPr>
        <p:blipFill>
          <a:blip r:embed="rId2"/>
          <a:stretch>
            <a:fillRect/>
          </a:stretch>
        </p:blipFill>
        <p:spPr>
          <a:xfrm>
            <a:off x="1177290" y="1897380"/>
            <a:ext cx="2705100" cy="3063239"/>
          </a:xfrm>
          <a:prstGeom prst="rect">
            <a:avLst/>
          </a:prstGeom>
        </p:spPr>
      </p:pic>
    </p:spTree>
    <p:extLst>
      <p:ext uri="{BB962C8B-B14F-4D97-AF65-F5344CB8AC3E}">
        <p14:creationId xmlns:p14="http://schemas.microsoft.com/office/powerpoint/2010/main" val="2301976574"/>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3D2409-D498-4CF2-B18F-0B8A2877BA9E}"/>
              </a:ext>
            </a:extLst>
          </p:cNvPr>
          <p:cNvSpPr>
            <a:spLocks noGrp="1"/>
          </p:cNvSpPr>
          <p:nvPr>
            <p:ph type="title"/>
          </p:nvPr>
        </p:nvSpPr>
        <p:spPr>
          <a:xfrm>
            <a:off x="1097280" y="988908"/>
            <a:ext cx="10058400" cy="748452"/>
          </a:xfrm>
          <a:solidFill>
            <a:schemeClr val="accent6">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br>
              <a:rPr lang="en-US" b="0" dirty="0"/>
            </a:br>
            <a:r>
              <a:rPr lang="en-US" u="sng" dirty="0" err="1">
                <a:solidFill>
                  <a:schemeClr val="bg1"/>
                </a:solidFill>
                <a:effectLst>
                  <a:outerShdw blurRad="38100" dist="38100" dir="2700000" algn="tl">
                    <a:srgbClr val="000000">
                      <a:alpha val="43137"/>
                    </a:srgbClr>
                  </a:outerShdw>
                </a:effectLst>
              </a:rPr>
              <a:t>Presunción</a:t>
            </a:r>
            <a:r>
              <a:rPr lang="en-US" u="sng" dirty="0">
                <a:solidFill>
                  <a:schemeClr val="bg1"/>
                </a:solidFill>
                <a:effectLst>
                  <a:outerShdw blurRad="38100" dist="38100" dir="2700000" algn="tl">
                    <a:srgbClr val="000000">
                      <a:alpha val="43137"/>
                    </a:srgbClr>
                  </a:outerShdw>
                </a:effectLst>
              </a:rPr>
              <a:t> de </a:t>
            </a:r>
            <a:r>
              <a:rPr lang="en-US" u="sng" dirty="0" err="1">
                <a:solidFill>
                  <a:schemeClr val="bg1"/>
                </a:solidFill>
                <a:effectLst>
                  <a:outerShdw blurRad="38100" dist="38100" dir="2700000" algn="tl">
                    <a:srgbClr val="000000">
                      <a:alpha val="43137"/>
                    </a:srgbClr>
                  </a:outerShdw>
                </a:effectLst>
              </a:rPr>
              <a:t>muerte</a:t>
            </a:r>
            <a:r>
              <a:rPr lang="en-US" u="sng" dirty="0">
                <a:solidFill>
                  <a:schemeClr val="bg1"/>
                </a:solidFill>
                <a:effectLst>
                  <a:outerShdw blurRad="38100" dist="38100" dir="2700000" algn="tl">
                    <a:srgbClr val="000000">
                      <a:alpha val="43137"/>
                    </a:srgbClr>
                  </a:outerShdw>
                </a:effectLst>
              </a:rPr>
              <a:t>: </a:t>
            </a:r>
          </a:p>
        </p:txBody>
      </p:sp>
      <p:sp>
        <p:nvSpPr>
          <p:cNvPr id="3" name="Marcador de contenido 2">
            <a:extLst>
              <a:ext uri="{FF2B5EF4-FFF2-40B4-BE49-F238E27FC236}">
                <a16:creationId xmlns:a16="http://schemas.microsoft.com/office/drawing/2014/main" id="{B5248BDB-8D76-456B-A83A-39CE35ECCF5D}"/>
              </a:ext>
            </a:extLst>
          </p:cNvPr>
          <p:cNvSpPr>
            <a:spLocks noGrp="1"/>
          </p:cNvSpPr>
          <p:nvPr>
            <p:ph idx="1"/>
          </p:nvPr>
        </p:nvSpPr>
        <p:spPr>
          <a:xfrm>
            <a:off x="608191" y="1974565"/>
            <a:ext cx="6429956" cy="4438373"/>
          </a:xfrm>
        </p:spPr>
        <p:txBody>
          <a:bodyPr>
            <a:normAutofit lnSpcReduction="10000"/>
          </a:bodyPr>
          <a:lstStyle/>
          <a:p>
            <a:pPr algn="just"/>
            <a:r>
              <a:rPr lang="es-ES" dirty="0"/>
              <a:t>Las probabilidades de regreso son nulas, por lo que se presume la persona como muerta.</a:t>
            </a:r>
          </a:p>
          <a:p>
            <a:pPr algn="just"/>
            <a:r>
              <a:rPr lang="es-ES" dirty="0"/>
              <a:t>Si la ausencia se prolonga por 20 años desde la desaparición, o 10 años de tener noticias de que la persona se encuentra grave o en peligro, o si han pasado 80 años desde la fecha de nacimiento de desaparecido se declarará a instancia de parte interesada la presunción de muerte.  </a:t>
            </a:r>
          </a:p>
          <a:p>
            <a:pPr algn="just"/>
            <a:r>
              <a:rPr lang="es-ES" dirty="0"/>
              <a:t>Las medidas se tornan definitivas salvo que la persona aparezca y retome posesión de sus bienes. </a:t>
            </a:r>
          </a:p>
          <a:p>
            <a:pPr algn="just"/>
            <a:r>
              <a:rPr lang="es-ES" dirty="0"/>
              <a:t>Si la persona aparece, se siguen las reglas de devolución dichas para la ausencia.</a:t>
            </a:r>
          </a:p>
          <a:p>
            <a:pPr algn="just"/>
            <a:r>
              <a:rPr lang="es-ES" dirty="0"/>
              <a:t>Quedan canceladas las garantías dadas para la posesión provisional. </a:t>
            </a:r>
            <a:endParaRPr lang="en-US" dirty="0"/>
          </a:p>
        </p:txBody>
      </p:sp>
      <p:pic>
        <p:nvPicPr>
          <p:cNvPr id="4" name="Imagen 3">
            <a:extLst>
              <a:ext uri="{FF2B5EF4-FFF2-40B4-BE49-F238E27FC236}">
                <a16:creationId xmlns:a16="http://schemas.microsoft.com/office/drawing/2014/main" id="{8AB316E3-3D6A-4A50-B8C9-3AF80B872135}"/>
              </a:ext>
            </a:extLst>
          </p:cNvPr>
          <p:cNvPicPr>
            <a:picLocks noChangeAspect="1"/>
          </p:cNvPicPr>
          <p:nvPr/>
        </p:nvPicPr>
        <p:blipFill>
          <a:blip r:embed="rId2"/>
          <a:stretch>
            <a:fillRect/>
          </a:stretch>
        </p:blipFill>
        <p:spPr>
          <a:xfrm>
            <a:off x="7407594" y="2720340"/>
            <a:ext cx="4371022" cy="2689860"/>
          </a:xfrm>
          <a:prstGeom prst="rect">
            <a:avLst/>
          </a:prstGeom>
        </p:spPr>
      </p:pic>
    </p:spTree>
    <p:extLst>
      <p:ext uri="{BB962C8B-B14F-4D97-AF65-F5344CB8AC3E}">
        <p14:creationId xmlns:p14="http://schemas.microsoft.com/office/powerpoint/2010/main" val="622540431"/>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1831539353"/>
              </p:ext>
            </p:extLst>
          </p:nvPr>
        </p:nvGraphicFramePr>
        <p:xfrm>
          <a:off x="1097280" y="1071547"/>
          <a:ext cx="101727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R" b="1" dirty="0">
                <a:solidFill>
                  <a:schemeClr val="bg1"/>
                </a:solidFill>
              </a:rPr>
              <a:t>El objeto (diversos sentidos jurídicos)</a:t>
            </a:r>
          </a:p>
        </p:txBody>
      </p:sp>
      <p:graphicFrame>
        <p:nvGraphicFramePr>
          <p:cNvPr id="6" name="5 Marcador de contenido"/>
          <p:cNvGraphicFramePr>
            <a:graphicFrameLocks noGrp="1"/>
          </p:cNvGraphicFramePr>
          <p:nvPr>
            <p:ph idx="1"/>
            <p:extLst>
              <p:ext uri="{D42A27DB-BD31-4B8C-83A1-F6EECF244321}">
                <p14:modId xmlns:p14="http://schemas.microsoft.com/office/powerpoint/2010/main" val="3480437592"/>
              </p:ext>
            </p:extLst>
          </p:nvPr>
        </p:nvGraphicFramePr>
        <p:xfrm>
          <a:off x="1981200" y="1149141"/>
          <a:ext cx="8229600" cy="49971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6" grpId="0">
        <p:bldAsOne/>
      </p:bldGraphic>
    </p:bld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CR" b="1" u="sng" dirty="0">
                <a:solidFill>
                  <a:schemeClr val="accent2">
                    <a:lumMod val="50000"/>
                  </a:schemeClr>
                </a:solidFill>
                <a:effectLst>
                  <a:outerShdw blurRad="38100" dist="38100" dir="2700000" algn="tl">
                    <a:srgbClr val="000000">
                      <a:alpha val="43137"/>
                    </a:srgbClr>
                  </a:outerShdw>
                </a:effectLst>
              </a:rPr>
              <a:t>En el Derecho Privado se habla del objeto de…</a:t>
            </a: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321869838"/>
              </p:ext>
            </p:extLst>
          </p:nvPr>
        </p:nvGraphicFramePr>
        <p:xfrm>
          <a:off x="2011680" y="2045434"/>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66800" y="2702561"/>
            <a:ext cx="10058400" cy="3760891"/>
          </a:xfrm>
        </p:spPr>
        <p:txBody>
          <a:bodyPr>
            <a:normAutofit/>
          </a:bodyPr>
          <a:lstStyle/>
          <a:p>
            <a:pPr algn="just"/>
            <a:r>
              <a:rPr lang="es-CR" sz="3200" dirty="0">
                <a:solidFill>
                  <a:schemeClr val="tx1"/>
                </a:solidFill>
              </a:rPr>
              <a:t>Como se ve, el uso indiscriminado de la expresión plantea la necesidad de una reconstrucción </a:t>
            </a:r>
            <a:r>
              <a:rPr lang="es-CR" sz="3200" b="1" u="sng" dirty="0">
                <a:solidFill>
                  <a:schemeClr val="accent1">
                    <a:lumMod val="50000"/>
                  </a:schemeClr>
                </a:solidFill>
                <a:effectLst>
                  <a:outerShdw blurRad="38100" dist="38100" dir="2700000" algn="tl">
                    <a:srgbClr val="000000">
                      <a:alpha val="43137"/>
                    </a:srgbClr>
                  </a:outerShdw>
                </a:effectLst>
              </a:rPr>
              <a:t>teórico – general </a:t>
            </a:r>
            <a:r>
              <a:rPr lang="es-CR" sz="3200" dirty="0">
                <a:solidFill>
                  <a:schemeClr val="tx1"/>
                </a:solidFill>
              </a:rPr>
              <a:t>del concepto.</a:t>
            </a:r>
          </a:p>
          <a:p>
            <a:pPr algn="just"/>
            <a:r>
              <a:rPr lang="es-CR" sz="3200" dirty="0">
                <a:solidFill>
                  <a:schemeClr val="tx1"/>
                </a:solidFill>
              </a:rPr>
              <a:t>Cuadrinomio fundamental de la fenomenología jurídica.</a:t>
            </a:r>
          </a:p>
          <a:p>
            <a:pPr algn="just"/>
            <a:r>
              <a:rPr lang="es-CR" sz="3200" b="1" u="sng" dirty="0">
                <a:solidFill>
                  <a:srgbClr val="C00000"/>
                </a:solidFill>
                <a:effectLst>
                  <a:outerShdw blurRad="38100" dist="38100" dir="2700000" algn="tl">
                    <a:srgbClr val="000000">
                      <a:alpha val="43137"/>
                    </a:srgbClr>
                  </a:outerShdw>
                </a:effectLst>
              </a:rPr>
              <a:t>Sentido fenomenológico:</a:t>
            </a:r>
            <a:r>
              <a:rPr lang="es-CR" sz="3200" dirty="0">
                <a:solidFill>
                  <a:srgbClr val="C00000"/>
                </a:solidFill>
              </a:rPr>
              <a:t> </a:t>
            </a:r>
            <a:r>
              <a:rPr lang="es-CR" sz="3200" dirty="0">
                <a:solidFill>
                  <a:schemeClr val="tx1"/>
                </a:solidFill>
              </a:rPr>
              <a:t>indica espacialidad y materialidad subjetiva de una situación jurídica.</a:t>
            </a:r>
          </a:p>
        </p:txBody>
      </p:sp>
      <p:pic>
        <p:nvPicPr>
          <p:cNvPr id="2" name="Imagen 1">
            <a:extLst>
              <a:ext uri="{FF2B5EF4-FFF2-40B4-BE49-F238E27FC236}">
                <a16:creationId xmlns:a16="http://schemas.microsoft.com/office/drawing/2014/main" id="{8EF0D8B8-20CC-4D1A-B173-1AFAB4983F7A}"/>
              </a:ext>
            </a:extLst>
          </p:cNvPr>
          <p:cNvPicPr>
            <a:picLocks noChangeAspect="1"/>
          </p:cNvPicPr>
          <p:nvPr/>
        </p:nvPicPr>
        <p:blipFill>
          <a:blip r:embed="rId2"/>
          <a:stretch>
            <a:fillRect/>
          </a:stretch>
        </p:blipFill>
        <p:spPr>
          <a:xfrm>
            <a:off x="4294346" y="304723"/>
            <a:ext cx="3603308" cy="239783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2000"/>
                                        <p:tgtEl>
                                          <p:spTgt spid="3">
                                            <p:txEl>
                                              <p:pRg st="1" end="1"/>
                                            </p:txEl>
                                          </p:spTgt>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R" b="1" dirty="0">
                <a:solidFill>
                  <a:schemeClr val="tx1"/>
                </a:solidFill>
              </a:rPr>
              <a:t>En fin…</a:t>
            </a:r>
          </a:p>
        </p:txBody>
      </p:sp>
      <p:sp>
        <p:nvSpPr>
          <p:cNvPr id="3" name="2 Marcador de contenido"/>
          <p:cNvSpPr>
            <a:spLocks noGrp="1"/>
          </p:cNvSpPr>
          <p:nvPr>
            <p:ph idx="1"/>
          </p:nvPr>
        </p:nvSpPr>
        <p:spPr>
          <a:xfrm>
            <a:off x="1881158" y="2071679"/>
            <a:ext cx="4999702" cy="4499717"/>
          </a:xfrm>
        </p:spPr>
        <p:txBody>
          <a:bodyPr>
            <a:normAutofit/>
          </a:bodyPr>
          <a:lstStyle/>
          <a:p>
            <a:pPr algn="just"/>
            <a:r>
              <a:rPr lang="es-CR" sz="3200" dirty="0">
                <a:solidFill>
                  <a:schemeClr val="tx1"/>
                </a:solidFill>
              </a:rPr>
              <a:t>Lo que interesa es que una parte de la realidad asume la configuración de unidad objetiva por la cual, llegando ser </a:t>
            </a:r>
            <a:r>
              <a:rPr lang="es-CR" sz="3200" b="1" u="sng" dirty="0">
                <a:solidFill>
                  <a:schemeClr val="accent4">
                    <a:lumMod val="50000"/>
                  </a:schemeClr>
                </a:solidFill>
                <a:effectLst>
                  <a:outerShdw blurRad="38100" dist="38100" dir="2700000" algn="tl">
                    <a:srgbClr val="000000">
                      <a:alpha val="43137"/>
                    </a:srgbClr>
                  </a:outerShdw>
                </a:effectLst>
              </a:rPr>
              <a:t>centro de intereses</a:t>
            </a:r>
            <a:r>
              <a:rPr lang="es-CR" sz="3200" dirty="0">
                <a:solidFill>
                  <a:schemeClr val="tx1"/>
                </a:solidFill>
              </a:rPr>
              <a:t> (en virtud de la tutela de tales intereses) da lugar a un </a:t>
            </a:r>
            <a:r>
              <a:rPr lang="es-CR" sz="3200" b="1" u="sng" dirty="0">
                <a:solidFill>
                  <a:srgbClr val="FFC000"/>
                </a:solidFill>
                <a:effectLst>
                  <a:outerShdw blurRad="38100" dist="38100" dir="2700000" algn="tl">
                    <a:srgbClr val="000000">
                      <a:alpha val="43137"/>
                    </a:srgbClr>
                  </a:outerShdw>
                </a:effectLst>
              </a:rPr>
              <a:t>bien</a:t>
            </a:r>
            <a:r>
              <a:rPr lang="es-CR" sz="3200" dirty="0">
                <a:solidFill>
                  <a:schemeClr val="tx1"/>
                </a:solidFill>
              </a:rPr>
              <a:t> en </a:t>
            </a:r>
            <a:r>
              <a:rPr lang="es-CR" sz="3200" b="1" u="sng" dirty="0">
                <a:solidFill>
                  <a:schemeClr val="tx1"/>
                </a:solidFill>
                <a:effectLst>
                  <a:outerShdw blurRad="38100" dist="38100" dir="2700000" algn="tl">
                    <a:srgbClr val="000000">
                      <a:alpha val="43137"/>
                    </a:srgbClr>
                  </a:outerShdw>
                </a:effectLst>
              </a:rPr>
              <a:t>sentido jurídico</a:t>
            </a:r>
            <a:r>
              <a:rPr lang="es-CR" sz="3200" b="1" dirty="0">
                <a:solidFill>
                  <a:schemeClr val="tx1"/>
                </a:solidFill>
                <a:effectLst>
                  <a:outerShdw blurRad="38100" dist="38100" dir="2700000" algn="tl">
                    <a:srgbClr val="000000">
                      <a:alpha val="43137"/>
                    </a:srgbClr>
                  </a:outerShdw>
                </a:effectLst>
              </a:rPr>
              <a:t>.</a:t>
            </a:r>
          </a:p>
        </p:txBody>
      </p:sp>
      <p:pic>
        <p:nvPicPr>
          <p:cNvPr id="4" name="Imagen 3">
            <a:extLst>
              <a:ext uri="{FF2B5EF4-FFF2-40B4-BE49-F238E27FC236}">
                <a16:creationId xmlns:a16="http://schemas.microsoft.com/office/drawing/2014/main" id="{59CEAFA8-9641-477C-A13B-E9D2CC662CCF}"/>
              </a:ext>
            </a:extLst>
          </p:cNvPr>
          <p:cNvPicPr>
            <a:picLocks noChangeAspect="1"/>
          </p:cNvPicPr>
          <p:nvPr/>
        </p:nvPicPr>
        <p:blipFill>
          <a:blip r:embed="rId2"/>
          <a:stretch>
            <a:fillRect/>
          </a:stretch>
        </p:blipFill>
        <p:spPr>
          <a:xfrm>
            <a:off x="8089583" y="2630516"/>
            <a:ext cx="3066097" cy="310734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741016" y="2057559"/>
            <a:ext cx="7099964" cy="2742882"/>
          </a:xfrm>
        </p:spPr>
        <p:txBody>
          <a:bodyPr>
            <a:normAutofit/>
          </a:bodyPr>
          <a:lstStyle/>
          <a:p>
            <a:pPr algn="just"/>
            <a:r>
              <a:rPr lang="es-CR" sz="3600" dirty="0">
                <a:solidFill>
                  <a:schemeClr val="tx1"/>
                </a:solidFill>
              </a:rPr>
              <a:t>Entonces, la unidad no es tal desde un perfil jurídico, sino en función de los </a:t>
            </a:r>
            <a:r>
              <a:rPr lang="es-CR" sz="3600" b="1" dirty="0">
                <a:solidFill>
                  <a:schemeClr val="accent1">
                    <a:lumMod val="50000"/>
                  </a:schemeClr>
                </a:solidFill>
                <a:effectLst>
                  <a:outerShdw blurRad="38100" dist="38100" dir="2700000" algn="tl">
                    <a:srgbClr val="000000">
                      <a:alpha val="43137"/>
                    </a:srgbClr>
                  </a:outerShdw>
                </a:effectLst>
              </a:rPr>
              <a:t>intereses </a:t>
            </a:r>
            <a:r>
              <a:rPr lang="es-CR" sz="3600" dirty="0">
                <a:solidFill>
                  <a:schemeClr val="tx1"/>
                </a:solidFill>
              </a:rPr>
              <a:t>que se le ligan y de la correlativa </a:t>
            </a:r>
            <a:r>
              <a:rPr lang="es-CR" sz="3600" b="1" dirty="0">
                <a:solidFill>
                  <a:srgbClr val="FFFF00"/>
                </a:solidFill>
                <a:effectLst>
                  <a:outerShdw blurRad="38100" dist="38100" dir="2700000" algn="tl">
                    <a:srgbClr val="000000">
                      <a:alpha val="43137"/>
                    </a:srgbClr>
                  </a:outerShdw>
                </a:effectLst>
              </a:rPr>
              <a:t>tutela jurídica.</a:t>
            </a:r>
          </a:p>
        </p:txBody>
      </p:sp>
      <p:pic>
        <p:nvPicPr>
          <p:cNvPr id="2" name="Imagen 1">
            <a:extLst>
              <a:ext uri="{FF2B5EF4-FFF2-40B4-BE49-F238E27FC236}">
                <a16:creationId xmlns:a16="http://schemas.microsoft.com/office/drawing/2014/main" id="{DC5D0E3C-CBD4-4DD2-BE72-47009791BA40}"/>
              </a:ext>
            </a:extLst>
          </p:cNvPr>
          <p:cNvPicPr>
            <a:picLocks noChangeAspect="1"/>
          </p:cNvPicPr>
          <p:nvPr/>
        </p:nvPicPr>
        <p:blipFill>
          <a:blip r:embed="rId2"/>
          <a:stretch>
            <a:fillRect/>
          </a:stretch>
        </p:blipFill>
        <p:spPr>
          <a:xfrm>
            <a:off x="8322076" y="2057559"/>
            <a:ext cx="3311788" cy="225250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R" b="1" dirty="0">
                <a:solidFill>
                  <a:schemeClr val="bg1"/>
                </a:solidFill>
              </a:rPr>
              <a:t>Las cosas</a:t>
            </a:r>
          </a:p>
        </p:txBody>
      </p:sp>
      <p:sp>
        <p:nvSpPr>
          <p:cNvPr id="3" name="2 Marcador de contenido"/>
          <p:cNvSpPr>
            <a:spLocks noGrp="1"/>
          </p:cNvSpPr>
          <p:nvPr>
            <p:ph idx="1"/>
          </p:nvPr>
        </p:nvSpPr>
        <p:spPr>
          <a:xfrm>
            <a:off x="6034336" y="2022734"/>
            <a:ext cx="5121344" cy="3520122"/>
          </a:xfrm>
        </p:spPr>
        <p:txBody>
          <a:bodyPr>
            <a:normAutofit/>
          </a:bodyPr>
          <a:lstStyle/>
          <a:p>
            <a:pPr algn="just"/>
            <a:r>
              <a:rPr lang="es-CR" sz="2800" dirty="0">
                <a:solidFill>
                  <a:schemeClr val="tx1"/>
                </a:solidFill>
              </a:rPr>
              <a:t>También la expresión “cosa” tiene diversas acepciones en el Derecho.</a:t>
            </a:r>
          </a:p>
          <a:p>
            <a:pPr algn="just"/>
            <a:r>
              <a:rPr lang="es-CR" sz="2800" dirty="0">
                <a:solidFill>
                  <a:schemeClr val="tx1"/>
                </a:solidFill>
              </a:rPr>
              <a:t>Por ejemplo, se habla de la “</a:t>
            </a:r>
            <a:r>
              <a:rPr lang="es-CR" sz="2800" b="1" dirty="0">
                <a:solidFill>
                  <a:schemeClr val="accent2">
                    <a:lumMod val="75000"/>
                  </a:schemeClr>
                </a:solidFill>
                <a:effectLst>
                  <a:outerShdw blurRad="38100" dist="38100" dir="2700000" algn="tl">
                    <a:srgbClr val="000000">
                      <a:alpha val="43137"/>
                    </a:srgbClr>
                  </a:outerShdw>
                </a:effectLst>
              </a:rPr>
              <a:t>cosa juzgada</a:t>
            </a:r>
            <a:r>
              <a:rPr lang="es-CR" sz="2800" dirty="0">
                <a:solidFill>
                  <a:schemeClr val="tx1"/>
                </a:solidFill>
              </a:rPr>
              <a:t>” para hacer referencia a la cuestión ya decidida con </a:t>
            </a:r>
            <a:r>
              <a:rPr lang="es-CR" sz="2800" b="1" dirty="0">
                <a:solidFill>
                  <a:schemeClr val="accent5">
                    <a:lumMod val="75000"/>
                  </a:schemeClr>
                </a:solidFill>
                <a:effectLst>
                  <a:outerShdw blurRad="38100" dist="38100" dir="2700000" algn="tl">
                    <a:srgbClr val="000000">
                      <a:alpha val="43137"/>
                    </a:srgbClr>
                  </a:outerShdw>
                </a:effectLst>
              </a:rPr>
              <a:t>efectos </a:t>
            </a:r>
            <a:r>
              <a:rPr lang="es-CR" sz="2800" b="1" dirty="0" err="1">
                <a:solidFill>
                  <a:schemeClr val="accent5">
                    <a:lumMod val="75000"/>
                  </a:schemeClr>
                </a:solidFill>
                <a:effectLst>
                  <a:outerShdw blurRad="38100" dist="38100" dir="2700000" algn="tl">
                    <a:srgbClr val="000000">
                      <a:alpha val="43137"/>
                    </a:srgbClr>
                  </a:outerShdw>
                </a:effectLst>
              </a:rPr>
              <a:t>preclusivos</a:t>
            </a:r>
            <a:r>
              <a:rPr lang="es-CR" sz="2800" b="1" dirty="0">
                <a:solidFill>
                  <a:schemeClr val="accent5">
                    <a:lumMod val="75000"/>
                  </a:schemeClr>
                </a:solidFill>
                <a:effectLst>
                  <a:outerShdw blurRad="38100" dist="38100" dir="2700000" algn="tl">
                    <a:srgbClr val="000000">
                      <a:alpha val="43137"/>
                    </a:srgbClr>
                  </a:outerShdw>
                </a:effectLst>
              </a:rPr>
              <a:t>.</a:t>
            </a:r>
          </a:p>
          <a:p>
            <a:endParaRPr lang="es-CR" dirty="0"/>
          </a:p>
        </p:txBody>
      </p:sp>
      <p:pic>
        <p:nvPicPr>
          <p:cNvPr id="4" name="Imagen 3">
            <a:extLst>
              <a:ext uri="{FF2B5EF4-FFF2-40B4-BE49-F238E27FC236}">
                <a16:creationId xmlns:a16="http://schemas.microsoft.com/office/drawing/2014/main" id="{178D4B20-32DA-487D-9986-0474A498CE68}"/>
              </a:ext>
            </a:extLst>
          </p:cNvPr>
          <p:cNvPicPr>
            <a:picLocks noChangeAspect="1"/>
          </p:cNvPicPr>
          <p:nvPr/>
        </p:nvPicPr>
        <p:blipFill>
          <a:blip r:embed="rId2"/>
          <a:stretch>
            <a:fillRect/>
          </a:stretch>
        </p:blipFill>
        <p:spPr>
          <a:xfrm>
            <a:off x="396240" y="2285008"/>
            <a:ext cx="5331407" cy="299557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2000"/>
                                        <p:tgtEl>
                                          <p:spTgt spid="3">
                                            <p:txEl>
                                              <p:pRg st="0" end="0"/>
                                            </p:txEl>
                                          </p:spTgt>
                                        </p:tgtEl>
                                      </p:cBhvr>
                                    </p:animEffect>
                                  </p:childTnLst>
                                </p:cTn>
                              </p:par>
                            </p:childTnLst>
                          </p:cTn>
                        </p:par>
                        <p:par>
                          <p:cTn id="12" fill="hold">
                            <p:stCondLst>
                              <p:cond delay="3000"/>
                            </p:stCondLst>
                            <p:childTnLst>
                              <p:par>
                                <p:cTn id="13" presetID="10" presetClass="entr" presetSubtype="0" fill="hold"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81200" y="754698"/>
            <a:ext cx="8229600" cy="2674302"/>
          </a:xfrm>
        </p:spPr>
        <p:txBody>
          <a:bodyPr>
            <a:normAutofit/>
          </a:bodyPr>
          <a:lstStyle/>
          <a:p>
            <a:pPr algn="just"/>
            <a:r>
              <a:rPr lang="es-CR" sz="3600" dirty="0">
                <a:solidFill>
                  <a:schemeClr val="tx1"/>
                </a:solidFill>
              </a:rPr>
              <a:t>Las cosas pueden ser objeto de </a:t>
            </a:r>
            <a:r>
              <a:rPr lang="es-CR" sz="3600" b="1" dirty="0">
                <a:solidFill>
                  <a:schemeClr val="tx1"/>
                </a:solidFill>
                <a:effectLst>
                  <a:outerShdw blurRad="38100" dist="38100" dir="2700000" algn="tl">
                    <a:srgbClr val="000000">
                      <a:alpha val="43137"/>
                    </a:srgbClr>
                  </a:outerShdw>
                </a:effectLst>
              </a:rPr>
              <a:t>situaciones jurídicas.</a:t>
            </a:r>
          </a:p>
          <a:p>
            <a:pPr algn="just"/>
            <a:r>
              <a:rPr lang="es-CR" sz="3600" dirty="0">
                <a:solidFill>
                  <a:schemeClr val="tx1"/>
                </a:solidFill>
              </a:rPr>
              <a:t>Cuando asumen este carácter pasan a ser </a:t>
            </a:r>
            <a:r>
              <a:rPr lang="es-CR" sz="3600" u="sng" dirty="0">
                <a:solidFill>
                  <a:schemeClr val="accent1">
                    <a:lumMod val="75000"/>
                  </a:schemeClr>
                </a:solidFill>
                <a:effectLst>
                  <a:outerShdw blurRad="38100" dist="38100" dir="2700000" algn="tl">
                    <a:srgbClr val="000000">
                      <a:alpha val="43137"/>
                    </a:srgbClr>
                  </a:outerShdw>
                </a:effectLst>
              </a:rPr>
              <a:t>bienes</a:t>
            </a:r>
            <a:r>
              <a:rPr lang="es-CR" sz="3600" dirty="0">
                <a:solidFill>
                  <a:schemeClr val="accent1">
                    <a:lumMod val="75000"/>
                  </a:schemeClr>
                </a:solidFill>
                <a:effectLst>
                  <a:outerShdw blurRad="38100" dist="38100" dir="2700000" algn="tl">
                    <a:srgbClr val="000000">
                      <a:alpha val="43137"/>
                    </a:srgbClr>
                  </a:outerShdw>
                </a:effectLst>
              </a:rPr>
              <a:t>.</a:t>
            </a:r>
          </a:p>
        </p:txBody>
      </p:sp>
      <p:pic>
        <p:nvPicPr>
          <p:cNvPr id="2" name="Imagen 1">
            <a:extLst>
              <a:ext uri="{FF2B5EF4-FFF2-40B4-BE49-F238E27FC236}">
                <a16:creationId xmlns:a16="http://schemas.microsoft.com/office/drawing/2014/main" id="{8E20CB4C-7850-4306-BD38-CB64CCB1D928}"/>
              </a:ext>
            </a:extLst>
          </p:cNvPr>
          <p:cNvPicPr>
            <a:picLocks noChangeAspect="1"/>
          </p:cNvPicPr>
          <p:nvPr/>
        </p:nvPicPr>
        <p:blipFill>
          <a:blip r:embed="rId2"/>
          <a:stretch>
            <a:fillRect/>
          </a:stretch>
        </p:blipFill>
        <p:spPr>
          <a:xfrm>
            <a:off x="4601166" y="3429000"/>
            <a:ext cx="2989668" cy="267430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R" b="1" dirty="0">
                <a:solidFill>
                  <a:schemeClr val="tx1"/>
                </a:solidFill>
              </a:rPr>
              <a:t>En síntesis….</a:t>
            </a:r>
          </a:p>
        </p:txBody>
      </p:sp>
      <p:graphicFrame>
        <p:nvGraphicFramePr>
          <p:cNvPr id="4" name="3 Marcador de contenido"/>
          <p:cNvGraphicFramePr>
            <a:graphicFrameLocks noGrp="1"/>
          </p:cNvGraphicFramePr>
          <p:nvPr>
            <p:ph idx="1"/>
          </p:nvPr>
        </p:nvGraphicFramePr>
        <p:xfrm>
          <a:off x="1981200" y="1600201"/>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81200" y="3429000"/>
            <a:ext cx="8229600" cy="2880042"/>
          </a:xfrm>
        </p:spPr>
        <p:txBody>
          <a:bodyPr>
            <a:normAutofit/>
          </a:bodyPr>
          <a:lstStyle/>
          <a:p>
            <a:pPr algn="just"/>
            <a:r>
              <a:rPr lang="es-CR" sz="3600" dirty="0">
                <a:solidFill>
                  <a:schemeClr val="tx1"/>
                </a:solidFill>
              </a:rPr>
              <a:t>Los bienes tienen, entonces, dos elementos básicos.</a:t>
            </a:r>
          </a:p>
          <a:p>
            <a:pPr algn="just"/>
            <a:r>
              <a:rPr lang="es-CR" sz="3600" dirty="0">
                <a:solidFill>
                  <a:schemeClr val="tx1"/>
                </a:solidFill>
              </a:rPr>
              <a:t>Uno </a:t>
            </a:r>
            <a:r>
              <a:rPr lang="es-CR" sz="3600" b="1" dirty="0">
                <a:solidFill>
                  <a:srgbClr val="C00000"/>
                </a:solidFill>
                <a:effectLst>
                  <a:outerShdw blurRad="38100" dist="38100" dir="2700000" algn="tl">
                    <a:srgbClr val="000000">
                      <a:alpha val="43137"/>
                    </a:srgbClr>
                  </a:outerShdw>
                </a:effectLst>
              </a:rPr>
              <a:t>material</a:t>
            </a:r>
            <a:r>
              <a:rPr lang="es-CR" sz="3600" dirty="0">
                <a:solidFill>
                  <a:schemeClr val="tx1"/>
                </a:solidFill>
              </a:rPr>
              <a:t> (entidad espacial).</a:t>
            </a:r>
          </a:p>
          <a:p>
            <a:pPr algn="just"/>
            <a:r>
              <a:rPr lang="es-CR" sz="3600" dirty="0">
                <a:solidFill>
                  <a:schemeClr val="tx1"/>
                </a:solidFill>
              </a:rPr>
              <a:t>Otro </a:t>
            </a:r>
            <a:r>
              <a:rPr lang="es-CR" sz="3600" b="1" dirty="0">
                <a:solidFill>
                  <a:schemeClr val="accent4">
                    <a:lumMod val="50000"/>
                  </a:schemeClr>
                </a:solidFill>
                <a:effectLst>
                  <a:outerShdw blurRad="38100" dist="38100" dir="2700000" algn="tl">
                    <a:srgbClr val="000000">
                      <a:alpha val="43137"/>
                    </a:srgbClr>
                  </a:outerShdw>
                </a:effectLst>
              </a:rPr>
              <a:t>formal</a:t>
            </a:r>
            <a:r>
              <a:rPr lang="es-CR" sz="3600" dirty="0">
                <a:solidFill>
                  <a:schemeClr val="tx1"/>
                </a:solidFill>
              </a:rPr>
              <a:t> (calificación jurídica).</a:t>
            </a:r>
          </a:p>
        </p:txBody>
      </p:sp>
      <p:pic>
        <p:nvPicPr>
          <p:cNvPr id="2" name="Imagen 1">
            <a:extLst>
              <a:ext uri="{FF2B5EF4-FFF2-40B4-BE49-F238E27FC236}">
                <a16:creationId xmlns:a16="http://schemas.microsoft.com/office/drawing/2014/main" id="{35ABB0BB-944A-4FF1-9E6C-E3337E70720D}"/>
              </a:ext>
            </a:extLst>
          </p:cNvPr>
          <p:cNvPicPr>
            <a:picLocks noChangeAspect="1"/>
          </p:cNvPicPr>
          <p:nvPr/>
        </p:nvPicPr>
        <p:blipFill>
          <a:blip r:embed="rId2"/>
          <a:stretch>
            <a:fillRect/>
          </a:stretch>
        </p:blipFill>
        <p:spPr>
          <a:xfrm>
            <a:off x="3810284" y="548958"/>
            <a:ext cx="4571432" cy="256000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2000"/>
                                        <p:tgtEl>
                                          <p:spTgt spid="3">
                                            <p:txEl>
                                              <p:pRg st="1" end="1"/>
                                            </p:txEl>
                                          </p:spTgt>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97280" y="1007165"/>
            <a:ext cx="10058400" cy="730195"/>
          </a:xfrm>
          <a:solidFill>
            <a:srgbClr val="FFC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r>
              <a:rPr lang="es-CR" b="1" dirty="0">
                <a:solidFill>
                  <a:schemeClr val="bg1"/>
                </a:solidFill>
                <a:effectLst>
                  <a:outerShdw blurRad="38100" dist="38100" dir="2700000" algn="tl">
                    <a:srgbClr val="000000">
                      <a:alpha val="43137"/>
                    </a:srgbClr>
                  </a:outerShdw>
                </a:effectLst>
              </a:rPr>
              <a:t>Clasificación de las cosas</a:t>
            </a:r>
          </a:p>
        </p:txBody>
      </p:sp>
      <p:sp>
        <p:nvSpPr>
          <p:cNvPr id="3" name="2 Marcador de contenido"/>
          <p:cNvSpPr>
            <a:spLocks noGrp="1"/>
          </p:cNvSpPr>
          <p:nvPr>
            <p:ph idx="1"/>
          </p:nvPr>
        </p:nvSpPr>
        <p:spPr>
          <a:xfrm>
            <a:off x="1243052" y="2012035"/>
            <a:ext cx="10058400" cy="4834038"/>
          </a:xfrm>
        </p:spPr>
        <p:txBody>
          <a:bodyPr>
            <a:normAutofit fontScale="77500" lnSpcReduction="20000"/>
          </a:bodyPr>
          <a:lstStyle/>
          <a:p>
            <a:pPr algn="just"/>
            <a:r>
              <a:rPr lang="es-CR" sz="3200" dirty="0">
                <a:solidFill>
                  <a:schemeClr val="tx1"/>
                </a:solidFill>
              </a:rPr>
              <a:t>Según su materialidad.</a:t>
            </a:r>
          </a:p>
          <a:p>
            <a:pPr algn="just"/>
            <a:r>
              <a:rPr lang="es-CR" sz="3200" dirty="0">
                <a:solidFill>
                  <a:schemeClr val="tx1"/>
                </a:solidFill>
              </a:rPr>
              <a:t>Según el dominio sobre ellas.</a:t>
            </a:r>
          </a:p>
          <a:p>
            <a:pPr algn="just"/>
            <a:r>
              <a:rPr lang="es-CR" sz="3200" dirty="0">
                <a:solidFill>
                  <a:schemeClr val="tx1"/>
                </a:solidFill>
              </a:rPr>
              <a:t>Según su comerciabilidad.</a:t>
            </a:r>
          </a:p>
          <a:p>
            <a:pPr algn="just"/>
            <a:r>
              <a:rPr lang="es-CR" sz="3200" dirty="0">
                <a:solidFill>
                  <a:schemeClr val="tx1"/>
                </a:solidFill>
              </a:rPr>
              <a:t>Según al sujeto a quien pertenezcan.</a:t>
            </a:r>
          </a:p>
          <a:p>
            <a:pPr algn="just"/>
            <a:r>
              <a:rPr lang="es-CR" sz="3200" dirty="0">
                <a:solidFill>
                  <a:schemeClr val="tx1"/>
                </a:solidFill>
              </a:rPr>
              <a:t>Según la consideración social de las cosas.</a:t>
            </a:r>
          </a:p>
          <a:p>
            <a:pPr algn="just"/>
            <a:r>
              <a:rPr lang="es-CR" sz="3200" dirty="0">
                <a:solidFill>
                  <a:schemeClr val="tx1"/>
                </a:solidFill>
              </a:rPr>
              <a:t>Según su resistencia a la utilización.</a:t>
            </a:r>
          </a:p>
          <a:p>
            <a:pPr algn="just"/>
            <a:r>
              <a:rPr lang="es-CR" sz="3200" dirty="0">
                <a:solidFill>
                  <a:schemeClr val="tx1"/>
                </a:solidFill>
              </a:rPr>
              <a:t>Según su divisibilidad.</a:t>
            </a:r>
          </a:p>
          <a:p>
            <a:pPr algn="just"/>
            <a:r>
              <a:rPr lang="es-CR" sz="3200" dirty="0">
                <a:solidFill>
                  <a:schemeClr val="tx1"/>
                </a:solidFill>
              </a:rPr>
              <a:t>Según razones históricas de orden socio – económico.</a:t>
            </a:r>
          </a:p>
          <a:p>
            <a:pPr algn="just"/>
            <a:r>
              <a:rPr lang="es-CR" sz="3200" dirty="0">
                <a:solidFill>
                  <a:schemeClr val="tx1"/>
                </a:solidFill>
              </a:rPr>
              <a:t>Según su </a:t>
            </a:r>
            <a:r>
              <a:rPr lang="es-CR" sz="3200" dirty="0" err="1">
                <a:solidFill>
                  <a:schemeClr val="tx1"/>
                </a:solidFill>
              </a:rPr>
              <a:t>registrabilidad</a:t>
            </a:r>
            <a:r>
              <a:rPr lang="es-CR" sz="3200" dirty="0">
                <a:solidFill>
                  <a:schemeClr val="tx1"/>
                </a:solidFill>
              </a:rPr>
              <a:t>.</a:t>
            </a:r>
          </a:p>
          <a:p>
            <a:pPr algn="just"/>
            <a:r>
              <a:rPr lang="es-CR" sz="3200" dirty="0">
                <a:solidFill>
                  <a:schemeClr val="tx1"/>
                </a:solidFill>
              </a:rPr>
              <a:t>Universalidades</a:t>
            </a:r>
          </a:p>
        </p:txBody>
      </p:sp>
      <p:pic>
        <p:nvPicPr>
          <p:cNvPr id="4" name="Imagen 3">
            <a:extLst>
              <a:ext uri="{FF2B5EF4-FFF2-40B4-BE49-F238E27FC236}">
                <a16:creationId xmlns:a16="http://schemas.microsoft.com/office/drawing/2014/main" id="{1B29A1FB-12A7-4E7E-9559-8AD4FD9073AA}"/>
              </a:ext>
            </a:extLst>
          </p:cNvPr>
          <p:cNvPicPr>
            <a:picLocks noChangeAspect="1"/>
          </p:cNvPicPr>
          <p:nvPr/>
        </p:nvPicPr>
        <p:blipFill>
          <a:blip r:embed="rId2"/>
          <a:stretch>
            <a:fillRect/>
          </a:stretch>
        </p:blipFill>
        <p:spPr>
          <a:xfrm>
            <a:off x="7550428" y="2316033"/>
            <a:ext cx="3398520" cy="284366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childTnLst>
                          </p:cTn>
                        </p:par>
                        <p:par>
                          <p:cTn id="24" fill="hold">
                            <p:stCondLst>
                              <p:cond delay="3000"/>
                            </p:stCondLst>
                            <p:childTnLst>
                              <p:par>
                                <p:cTn id="25" presetID="10" presetClass="entr" presetSubtype="0" fill="hold"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par>
                          <p:cTn id="28" fill="hold">
                            <p:stCondLst>
                              <p:cond delay="3500"/>
                            </p:stCondLst>
                            <p:childTnLst>
                              <p:par>
                                <p:cTn id="29" presetID="10" presetClass="entr" presetSubtype="0" fill="hold" nodeType="after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500"/>
                                        <p:tgtEl>
                                          <p:spTgt spid="3">
                                            <p:txEl>
                                              <p:pRg st="5" end="5"/>
                                            </p:txEl>
                                          </p:spTgt>
                                        </p:tgtEl>
                                      </p:cBhvr>
                                    </p:animEffect>
                                  </p:childTnLst>
                                </p:cTn>
                              </p:par>
                            </p:childTnLst>
                          </p:cTn>
                        </p:par>
                        <p:par>
                          <p:cTn id="32" fill="hold">
                            <p:stCondLst>
                              <p:cond delay="4000"/>
                            </p:stCondLst>
                            <p:childTnLst>
                              <p:par>
                                <p:cTn id="33" presetID="10" presetClass="entr" presetSubtype="0" fill="hold" nodeType="after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500"/>
                                        <p:tgtEl>
                                          <p:spTgt spid="3">
                                            <p:txEl>
                                              <p:pRg st="6" end="6"/>
                                            </p:txEl>
                                          </p:spTgt>
                                        </p:tgtEl>
                                      </p:cBhvr>
                                    </p:animEffect>
                                  </p:childTnLst>
                                </p:cTn>
                              </p:par>
                            </p:childTnLst>
                          </p:cTn>
                        </p:par>
                        <p:par>
                          <p:cTn id="36" fill="hold">
                            <p:stCondLst>
                              <p:cond delay="4500"/>
                            </p:stCondLst>
                            <p:childTnLst>
                              <p:par>
                                <p:cTn id="37" presetID="10" presetClass="entr" presetSubtype="0" fill="hold" nodeType="after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Effect transition="in" filter="fade">
                                      <p:cBhvr>
                                        <p:cTn id="39" dur="500"/>
                                        <p:tgtEl>
                                          <p:spTgt spid="3">
                                            <p:txEl>
                                              <p:pRg st="7" end="7"/>
                                            </p:txEl>
                                          </p:spTgt>
                                        </p:tgtEl>
                                      </p:cBhvr>
                                    </p:animEffect>
                                  </p:childTnLst>
                                </p:cTn>
                              </p:par>
                            </p:childTnLst>
                          </p:cTn>
                        </p:par>
                        <p:par>
                          <p:cTn id="40" fill="hold">
                            <p:stCondLst>
                              <p:cond delay="5000"/>
                            </p:stCondLst>
                            <p:childTnLst>
                              <p:par>
                                <p:cTn id="41" presetID="10" presetClass="entr" presetSubtype="0" fill="hold" nodeType="after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Effect transition="in" filter="fade">
                                      <p:cBhvr>
                                        <p:cTn id="43" dur="500"/>
                                        <p:tgtEl>
                                          <p:spTgt spid="3">
                                            <p:txEl>
                                              <p:pRg st="8" end="8"/>
                                            </p:txEl>
                                          </p:spTgt>
                                        </p:tgtEl>
                                      </p:cBhvr>
                                    </p:animEffect>
                                  </p:childTnLst>
                                </p:cTn>
                              </p:par>
                            </p:childTnLst>
                          </p:cTn>
                        </p:par>
                        <p:par>
                          <p:cTn id="44" fill="hold">
                            <p:stCondLst>
                              <p:cond delay="5500"/>
                            </p:stCondLst>
                            <p:childTnLst>
                              <p:par>
                                <p:cTn id="45" presetID="10" presetClass="entr" presetSubtype="0" fill="hold" nodeType="after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fade">
                                      <p:cBhvr>
                                        <p:cTn id="4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tx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pPr algn="ctr"/>
            <a:r>
              <a:rPr lang="es-CR" b="1" dirty="0">
                <a:solidFill>
                  <a:schemeClr val="bg1"/>
                </a:solidFill>
              </a:rPr>
              <a:t>Según su materialidad (Cosas materiales e inmateriales)</a:t>
            </a:r>
          </a:p>
        </p:txBody>
      </p:sp>
      <p:sp>
        <p:nvSpPr>
          <p:cNvPr id="3" name="2 Marcador de contenido"/>
          <p:cNvSpPr>
            <a:spLocks noGrp="1"/>
          </p:cNvSpPr>
          <p:nvPr>
            <p:ph idx="1"/>
          </p:nvPr>
        </p:nvSpPr>
        <p:spPr>
          <a:xfrm>
            <a:off x="5692140" y="2014527"/>
            <a:ext cx="5875020" cy="4556870"/>
          </a:xfrm>
        </p:spPr>
        <p:txBody>
          <a:bodyPr>
            <a:normAutofit fontScale="92500" lnSpcReduction="20000"/>
          </a:bodyPr>
          <a:lstStyle/>
          <a:p>
            <a:pPr algn="just"/>
            <a:r>
              <a:rPr lang="es-CR" sz="3200" dirty="0">
                <a:solidFill>
                  <a:schemeClr val="tx1"/>
                </a:solidFill>
              </a:rPr>
              <a:t>Esta clasificación es terminológicamente coincidente con la clasificación de las cosas en corpóreas  o corporales y cosas incorporales.</a:t>
            </a:r>
          </a:p>
          <a:p>
            <a:pPr algn="just"/>
            <a:r>
              <a:rPr lang="es-CR" sz="3200" dirty="0">
                <a:solidFill>
                  <a:schemeClr val="tx1"/>
                </a:solidFill>
              </a:rPr>
              <a:t>Tradicionalmente las primeras han sido caracterizadas por ser perceptibles con los </a:t>
            </a:r>
            <a:r>
              <a:rPr lang="es-CR" sz="3200" b="1" dirty="0">
                <a:solidFill>
                  <a:srgbClr val="C00000"/>
                </a:solidFill>
                <a:effectLst>
                  <a:outerShdw blurRad="38100" dist="38100" dir="2700000" algn="tl">
                    <a:srgbClr val="000000">
                      <a:alpha val="43137"/>
                    </a:srgbClr>
                  </a:outerShdw>
                </a:effectLst>
              </a:rPr>
              <a:t>sentidos,</a:t>
            </a:r>
            <a:r>
              <a:rPr lang="es-CR" sz="3200" dirty="0">
                <a:solidFill>
                  <a:schemeClr val="tx1"/>
                </a:solidFill>
              </a:rPr>
              <a:t> mientras que las segundas (se dice) sólo pueden ser percibidas con el </a:t>
            </a:r>
            <a:r>
              <a:rPr lang="es-CR" sz="3200" b="1" dirty="0">
                <a:solidFill>
                  <a:srgbClr val="0070C0"/>
                </a:solidFill>
                <a:effectLst>
                  <a:outerShdw blurRad="38100" dist="38100" dir="2700000" algn="tl">
                    <a:srgbClr val="000000">
                      <a:alpha val="43137"/>
                    </a:srgbClr>
                  </a:outerShdw>
                </a:effectLst>
              </a:rPr>
              <a:t>intelecto.</a:t>
            </a:r>
          </a:p>
        </p:txBody>
      </p:sp>
      <p:pic>
        <p:nvPicPr>
          <p:cNvPr id="4" name="Imagen 3">
            <a:extLst>
              <a:ext uri="{FF2B5EF4-FFF2-40B4-BE49-F238E27FC236}">
                <a16:creationId xmlns:a16="http://schemas.microsoft.com/office/drawing/2014/main" id="{D8D2A6AD-2200-4210-A4E2-164DC587761A}"/>
              </a:ext>
            </a:extLst>
          </p:cNvPr>
          <p:cNvPicPr>
            <a:picLocks noChangeAspect="1"/>
          </p:cNvPicPr>
          <p:nvPr/>
        </p:nvPicPr>
        <p:blipFill>
          <a:blip r:embed="rId2"/>
          <a:stretch>
            <a:fillRect/>
          </a:stretch>
        </p:blipFill>
        <p:spPr>
          <a:xfrm>
            <a:off x="1097280" y="2571750"/>
            <a:ext cx="3179696" cy="328041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2000"/>
                                        <p:tgtEl>
                                          <p:spTgt spid="3">
                                            <p:txEl>
                                              <p:pRg st="0" end="0"/>
                                            </p:txEl>
                                          </p:spTgt>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81200" y="3094663"/>
            <a:ext cx="8229600" cy="3763337"/>
          </a:xfrm>
        </p:spPr>
        <p:txBody>
          <a:bodyPr>
            <a:normAutofit/>
          </a:bodyPr>
          <a:lstStyle/>
          <a:p>
            <a:pPr algn="just"/>
            <a:r>
              <a:rPr lang="es-CR" sz="3600" dirty="0">
                <a:solidFill>
                  <a:schemeClr val="tx1"/>
                </a:solidFill>
              </a:rPr>
              <a:t>Tal distinción ha sido criticada pues hay cosas concebibles sólo intelectualmente que son siempre cosas corporales.</a:t>
            </a:r>
          </a:p>
          <a:p>
            <a:pPr algn="just"/>
            <a:r>
              <a:rPr lang="es-CR" sz="3600" dirty="0">
                <a:solidFill>
                  <a:schemeClr val="tx1"/>
                </a:solidFill>
              </a:rPr>
              <a:t>Es más atinado hablar de </a:t>
            </a:r>
            <a:r>
              <a:rPr lang="es-CR" sz="3600" b="1" dirty="0">
                <a:solidFill>
                  <a:schemeClr val="accent3">
                    <a:lumMod val="75000"/>
                  </a:schemeClr>
                </a:solidFill>
                <a:effectLst>
                  <a:outerShdw blurRad="38100" dist="38100" dir="2700000" algn="tl">
                    <a:srgbClr val="000000">
                      <a:alpha val="43137"/>
                    </a:srgbClr>
                  </a:outerShdw>
                </a:effectLst>
              </a:rPr>
              <a:t>cosas inmateriales</a:t>
            </a:r>
            <a:r>
              <a:rPr lang="es-CR" sz="3600" dirty="0">
                <a:solidFill>
                  <a:schemeClr val="tx1"/>
                </a:solidFill>
              </a:rPr>
              <a:t> con referencia a las llamadas </a:t>
            </a:r>
            <a:r>
              <a:rPr lang="es-CR" sz="3600" b="1" dirty="0">
                <a:solidFill>
                  <a:schemeClr val="bg2">
                    <a:lumMod val="50000"/>
                  </a:schemeClr>
                </a:solidFill>
                <a:effectLst>
                  <a:outerShdw blurRad="38100" dist="38100" dir="2700000" algn="tl">
                    <a:srgbClr val="000000">
                      <a:alpha val="43137"/>
                    </a:srgbClr>
                  </a:outerShdw>
                </a:effectLst>
              </a:rPr>
              <a:t>“obras del ingenio humano”.</a:t>
            </a:r>
          </a:p>
        </p:txBody>
      </p:sp>
      <p:pic>
        <p:nvPicPr>
          <p:cNvPr id="2" name="Imagen 1">
            <a:extLst>
              <a:ext uri="{FF2B5EF4-FFF2-40B4-BE49-F238E27FC236}">
                <a16:creationId xmlns:a16="http://schemas.microsoft.com/office/drawing/2014/main" id="{5EE8A60F-A134-449B-8458-0D8ED301483D}"/>
              </a:ext>
            </a:extLst>
          </p:cNvPr>
          <p:cNvPicPr>
            <a:picLocks noChangeAspect="1"/>
          </p:cNvPicPr>
          <p:nvPr/>
        </p:nvPicPr>
        <p:blipFill>
          <a:blip r:embed="rId2"/>
          <a:stretch>
            <a:fillRect/>
          </a:stretch>
        </p:blipFill>
        <p:spPr>
          <a:xfrm>
            <a:off x="4231005" y="316230"/>
            <a:ext cx="3729990" cy="261656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3129" y="1314435"/>
            <a:ext cx="4186808" cy="4525963"/>
          </a:xfrm>
        </p:spPr>
        <p:txBody>
          <a:bodyPr>
            <a:normAutofit fontScale="85000" lnSpcReduction="10000"/>
          </a:bodyPr>
          <a:lstStyle/>
          <a:p>
            <a:pPr algn="just"/>
            <a:r>
              <a:rPr lang="es-CR" sz="2800" dirty="0">
                <a:solidFill>
                  <a:schemeClr val="tx1"/>
                </a:solidFill>
              </a:rPr>
              <a:t>Toda </a:t>
            </a:r>
            <a:r>
              <a:rPr lang="es-CR" sz="2800" b="1" dirty="0">
                <a:solidFill>
                  <a:srgbClr val="FFC000"/>
                </a:solidFill>
                <a:effectLst>
                  <a:outerShdw blurRad="38100" dist="38100" dir="2700000" algn="tl">
                    <a:srgbClr val="000000">
                      <a:alpha val="43137"/>
                    </a:srgbClr>
                  </a:outerShdw>
                </a:effectLst>
              </a:rPr>
              <a:t>creación intelectual</a:t>
            </a:r>
            <a:r>
              <a:rPr lang="es-CR" sz="2800" dirty="0">
                <a:solidFill>
                  <a:schemeClr val="tx1"/>
                </a:solidFill>
              </a:rPr>
              <a:t> en cualquier campo (literario, artístico, científico) es considerada como </a:t>
            </a:r>
            <a:r>
              <a:rPr lang="es-CR" sz="2800" b="1" dirty="0">
                <a:solidFill>
                  <a:srgbClr val="C00000"/>
                </a:solidFill>
                <a:effectLst>
                  <a:outerShdw blurRad="38100" dist="38100" dir="2700000" algn="tl">
                    <a:srgbClr val="000000">
                      <a:alpha val="43137"/>
                    </a:srgbClr>
                  </a:outerShdw>
                </a:effectLst>
              </a:rPr>
              <a:t>bien</a:t>
            </a:r>
            <a:r>
              <a:rPr lang="es-CR" sz="2800" dirty="0">
                <a:solidFill>
                  <a:schemeClr val="tx1"/>
                </a:solidFill>
              </a:rPr>
              <a:t>. </a:t>
            </a:r>
          </a:p>
          <a:p>
            <a:pPr algn="just"/>
            <a:r>
              <a:rPr lang="es-CR" sz="2800" dirty="0">
                <a:solidFill>
                  <a:schemeClr val="tx1"/>
                </a:solidFill>
              </a:rPr>
              <a:t>Tales creaciones son </a:t>
            </a:r>
            <a:r>
              <a:rPr lang="es-CR" sz="2800" b="1" dirty="0">
                <a:solidFill>
                  <a:schemeClr val="accent2"/>
                </a:solidFill>
                <a:effectLst>
                  <a:outerShdw blurRad="38100" dist="38100" dir="2700000" algn="tl">
                    <a:srgbClr val="000000">
                      <a:alpha val="43137"/>
                    </a:srgbClr>
                  </a:outerShdw>
                </a:effectLst>
              </a:rPr>
              <a:t>bienes inmateriales,</a:t>
            </a:r>
            <a:r>
              <a:rPr lang="es-CR" sz="2800" dirty="0">
                <a:solidFill>
                  <a:schemeClr val="tx1"/>
                </a:solidFill>
              </a:rPr>
              <a:t> aun manifestándose en cosas materiales.</a:t>
            </a:r>
          </a:p>
          <a:p>
            <a:pPr algn="just"/>
            <a:r>
              <a:rPr lang="es-CR" sz="2800" dirty="0">
                <a:solidFill>
                  <a:schemeClr val="tx1"/>
                </a:solidFill>
              </a:rPr>
              <a:t>La creación como idea puede tener existencia independientemente del medio material </a:t>
            </a:r>
            <a:r>
              <a:rPr lang="es-CR" sz="3000" dirty="0">
                <a:solidFill>
                  <a:schemeClr val="tx1"/>
                </a:solidFill>
              </a:rPr>
              <a:t>que la transmite.</a:t>
            </a:r>
          </a:p>
        </p:txBody>
      </p:sp>
      <p:pic>
        <p:nvPicPr>
          <p:cNvPr id="1026" name="Picture 2" descr="C:\Users\San Ibo y Asociados\Desktop\Cortazar-785294.jpg"/>
          <p:cNvPicPr>
            <a:picLocks noChangeAspect="1" noChangeArrowheads="1"/>
          </p:cNvPicPr>
          <p:nvPr/>
        </p:nvPicPr>
        <p:blipFill>
          <a:blip r:embed="rId2" cstate="print"/>
          <a:srcRect/>
          <a:stretch>
            <a:fillRect/>
          </a:stretch>
        </p:blipFill>
        <p:spPr bwMode="auto">
          <a:xfrm>
            <a:off x="6600056" y="1772816"/>
            <a:ext cx="3741316" cy="3568700"/>
          </a:xfrm>
          <a:prstGeom prst="rect">
            <a:avLst/>
          </a:prstGeom>
          <a:noFill/>
        </p:spPr>
      </p:pic>
      <p:sp>
        <p:nvSpPr>
          <p:cNvPr id="4" name="3 CuadroTexto"/>
          <p:cNvSpPr txBox="1"/>
          <p:nvPr/>
        </p:nvSpPr>
        <p:spPr>
          <a:xfrm>
            <a:off x="6672065" y="5517232"/>
            <a:ext cx="3744416" cy="646331"/>
          </a:xfrm>
          <a:prstGeom prst="rect">
            <a:avLst/>
          </a:prstGeom>
          <a:noFill/>
        </p:spPr>
        <p:txBody>
          <a:bodyPr wrap="square" rtlCol="0">
            <a:spAutoFit/>
          </a:bodyPr>
          <a:lstStyle/>
          <a:p>
            <a:pPr algn="ctr"/>
            <a:r>
              <a:rPr lang="es-CR" b="1" dirty="0"/>
              <a:t>Julio Cortázar</a:t>
            </a:r>
          </a:p>
          <a:p>
            <a:pPr algn="ctr"/>
            <a:r>
              <a:rPr lang="es-CR" b="1" dirty="0"/>
              <a:t>(1914 – 1984)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2000"/>
                                        <p:tgtEl>
                                          <p:spTgt spid="3">
                                            <p:txEl>
                                              <p:pRg st="1" end="1"/>
                                            </p:txEl>
                                          </p:spTgt>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1026"/>
                                        </p:tgtEl>
                                        <p:attrNameLst>
                                          <p:attrName>style.visibility</p:attrName>
                                        </p:attrNameLst>
                                      </p:cBhvr>
                                      <p:to>
                                        <p:strVal val="visible"/>
                                      </p:to>
                                    </p:set>
                                    <p:animEffect transition="in" filter="fade">
                                      <p:cBhvr>
                                        <p:cTn id="19" dur="2000"/>
                                        <p:tgtEl>
                                          <p:spTgt spid="1026"/>
                                        </p:tgtEl>
                                      </p:cBhvr>
                                    </p:animEffect>
                                  </p:childTnLst>
                                </p:cTn>
                              </p:par>
                            </p:childTnLst>
                          </p:cTn>
                        </p:par>
                        <p:par>
                          <p:cTn id="20" fill="hold">
                            <p:stCondLst>
                              <p:cond delay="8000"/>
                            </p:stCondLst>
                            <p:childTnLst>
                              <p:par>
                                <p:cTn id="21" presetID="10"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732020" y="1200150"/>
            <a:ext cx="6634368" cy="4457699"/>
          </a:xfrm>
        </p:spPr>
        <p:txBody>
          <a:bodyPr>
            <a:normAutofit/>
          </a:bodyPr>
          <a:lstStyle/>
          <a:p>
            <a:pPr algn="just"/>
            <a:r>
              <a:rPr lang="es-CR" sz="3200" dirty="0">
                <a:solidFill>
                  <a:schemeClr val="tx1"/>
                </a:solidFill>
              </a:rPr>
              <a:t>La </a:t>
            </a:r>
            <a:r>
              <a:rPr lang="es-CR" sz="3200" b="1" dirty="0">
                <a:solidFill>
                  <a:schemeClr val="accent5">
                    <a:lumMod val="50000"/>
                  </a:schemeClr>
                </a:solidFill>
                <a:effectLst>
                  <a:outerShdw blurRad="38100" dist="38100" dir="2700000" algn="tl">
                    <a:srgbClr val="000000">
                      <a:alpha val="43137"/>
                    </a:srgbClr>
                  </a:outerShdw>
                </a:effectLst>
              </a:rPr>
              <a:t>propiedad intelectual </a:t>
            </a:r>
            <a:r>
              <a:rPr lang="es-CR" sz="3200" dirty="0">
                <a:solidFill>
                  <a:schemeClr val="tx1"/>
                </a:solidFill>
              </a:rPr>
              <a:t>no tiene por objeto la realidad material que sirve de soporte a la obra del ingenio, sino al </a:t>
            </a:r>
            <a:r>
              <a:rPr lang="es-CR" sz="3200" b="1" dirty="0">
                <a:solidFill>
                  <a:schemeClr val="accent2">
                    <a:lumMod val="75000"/>
                  </a:schemeClr>
                </a:solidFill>
                <a:effectLst>
                  <a:outerShdw blurRad="38100" dist="38100" dir="2700000" algn="tl">
                    <a:srgbClr val="000000">
                      <a:alpha val="43137"/>
                    </a:srgbClr>
                  </a:outerShdw>
                </a:effectLst>
              </a:rPr>
              <a:t>producto inmaterial </a:t>
            </a:r>
            <a:r>
              <a:rPr lang="es-CR" sz="3200" dirty="0">
                <a:solidFill>
                  <a:schemeClr val="tx1"/>
                </a:solidFill>
              </a:rPr>
              <a:t>en cuanto tal.</a:t>
            </a:r>
          </a:p>
          <a:p>
            <a:pPr algn="just"/>
            <a:r>
              <a:rPr lang="es-CR" sz="3200" dirty="0">
                <a:solidFill>
                  <a:schemeClr val="tx1"/>
                </a:solidFill>
              </a:rPr>
              <a:t>El bien, en sentido jurídico, no es el derecho de autor sino la creación intelectual en cuanto tal sobre la que se ejercita ese derecho.</a:t>
            </a:r>
          </a:p>
        </p:txBody>
      </p:sp>
      <p:pic>
        <p:nvPicPr>
          <p:cNvPr id="2" name="Imagen 1">
            <a:extLst>
              <a:ext uri="{FF2B5EF4-FFF2-40B4-BE49-F238E27FC236}">
                <a16:creationId xmlns:a16="http://schemas.microsoft.com/office/drawing/2014/main" id="{3CB14D65-F663-4C45-92A8-D32783A5E0A4}"/>
              </a:ext>
            </a:extLst>
          </p:cNvPr>
          <p:cNvPicPr>
            <a:picLocks noChangeAspect="1"/>
          </p:cNvPicPr>
          <p:nvPr/>
        </p:nvPicPr>
        <p:blipFill>
          <a:blip r:embed="rId2"/>
          <a:stretch>
            <a:fillRect/>
          </a:stretch>
        </p:blipFill>
        <p:spPr>
          <a:xfrm>
            <a:off x="1007744" y="1752600"/>
            <a:ext cx="3040251" cy="335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66800" y="1033669"/>
            <a:ext cx="10058400" cy="663934"/>
          </a:xfrm>
          <a:solidFill>
            <a:schemeClr val="accent3">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r>
              <a:rPr lang="es-CR" b="1" u="sng" dirty="0">
                <a:solidFill>
                  <a:schemeClr val="bg1"/>
                </a:solidFill>
                <a:effectLst>
                  <a:outerShdw blurRad="38100" dist="38100" dir="2700000" algn="tl">
                    <a:srgbClr val="000000">
                      <a:alpha val="43137"/>
                    </a:srgbClr>
                  </a:outerShdw>
                </a:effectLst>
              </a:rPr>
              <a:t>Según el dominio sobre ellas</a:t>
            </a: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1760106468"/>
              </p:ext>
            </p:extLst>
          </p:nvPr>
        </p:nvGraphicFramePr>
        <p:xfrm>
          <a:off x="1981200" y="1860848"/>
          <a:ext cx="8229600" cy="49971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Graphic spid="4" grpId="0">
        <p:bldAsOne/>
      </p:bldGraphic>
    </p:bld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97280" y="1007165"/>
            <a:ext cx="10058400" cy="730195"/>
          </a:xfrm>
          <a:solidFill>
            <a:schemeClr val="accent4">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r>
              <a:rPr lang="es-CR" b="1" u="sng" dirty="0">
                <a:solidFill>
                  <a:schemeClr val="bg1"/>
                </a:solidFill>
                <a:effectLst>
                  <a:outerShdw blurRad="38100" dist="38100" dir="2700000" algn="tl">
                    <a:srgbClr val="000000">
                      <a:alpha val="43137"/>
                    </a:srgbClr>
                  </a:outerShdw>
                </a:effectLst>
              </a:rPr>
              <a:t>Según su comerciabilidad</a:t>
            </a: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1892892271"/>
              </p:ext>
            </p:extLst>
          </p:nvPr>
        </p:nvGraphicFramePr>
        <p:xfrm>
          <a:off x="1981200" y="2117036"/>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Graphic spid="4" grpId="0">
        <p:bldAsOne/>
      </p:bldGraphic>
    </p:bld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97280" y="1007165"/>
            <a:ext cx="10058400" cy="730195"/>
          </a:xfr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r>
              <a:rPr lang="es-CR" b="1" u="sng" dirty="0">
                <a:solidFill>
                  <a:schemeClr val="bg1"/>
                </a:solidFill>
                <a:effectLst>
                  <a:outerShdw blurRad="38100" dist="38100" dir="2700000" algn="tl">
                    <a:srgbClr val="000000">
                      <a:alpha val="43137"/>
                    </a:srgbClr>
                  </a:outerShdw>
                </a:effectLst>
              </a:rPr>
              <a:t>Según al sujeto que pertenezcan</a:t>
            </a: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2845860111"/>
              </p:ext>
            </p:extLst>
          </p:nvPr>
        </p:nvGraphicFramePr>
        <p:xfrm>
          <a:off x="1981200" y="207728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Graphic spid="4" grpId="0">
        <p:bldAsOne/>
      </p:bldGraphic>
    </p:bld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bg1">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pPr algn="ctr"/>
            <a:r>
              <a:rPr lang="es-CR" b="1" u="sng" dirty="0">
                <a:solidFill>
                  <a:schemeClr val="bg1"/>
                </a:solidFill>
                <a:effectLst>
                  <a:outerShdw blurRad="38100" dist="38100" dir="2700000" algn="tl">
                    <a:srgbClr val="000000">
                      <a:alpha val="43137"/>
                    </a:srgbClr>
                  </a:outerShdw>
                </a:effectLst>
              </a:rPr>
              <a:t>Según la consideración social de las cosas</a:t>
            </a: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3944444956"/>
              </p:ext>
            </p:extLst>
          </p:nvPr>
        </p:nvGraphicFramePr>
        <p:xfrm>
          <a:off x="2011680" y="2045434"/>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Graphic spid="4" grpId="0">
        <p:bldAsOne/>
      </p:bldGraphic>
    </p:bld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97280" y="1007165"/>
            <a:ext cx="10058400" cy="730195"/>
          </a:xfrm>
          <a:solidFill>
            <a:schemeClr val="accent5">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r>
              <a:rPr lang="es-CR" b="1" u="sng" dirty="0">
                <a:solidFill>
                  <a:schemeClr val="bg1"/>
                </a:solidFill>
                <a:effectLst>
                  <a:outerShdw blurRad="38100" dist="38100" dir="2700000" algn="tl">
                    <a:srgbClr val="000000">
                      <a:alpha val="43137"/>
                    </a:srgbClr>
                  </a:outerShdw>
                </a:effectLst>
              </a:rPr>
              <a:t>Según su resistencia a la utilización</a:t>
            </a: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1198900588"/>
              </p:ext>
            </p:extLst>
          </p:nvPr>
        </p:nvGraphicFramePr>
        <p:xfrm>
          <a:off x="1981200" y="214354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Graphic spid="4" grpId="0">
        <p:bldAsOne/>
      </p:bldGraphic>
    </p:bld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216548" y="1202018"/>
            <a:ext cx="5668346" cy="4453964"/>
          </a:xfrm>
        </p:spPr>
        <p:txBody>
          <a:bodyPr>
            <a:normAutofit/>
          </a:bodyPr>
          <a:lstStyle/>
          <a:p>
            <a:pPr algn="just"/>
            <a:r>
              <a:rPr lang="es-CR" sz="2800" dirty="0">
                <a:solidFill>
                  <a:schemeClr val="tx1"/>
                </a:solidFill>
              </a:rPr>
              <a:t>La noción de </a:t>
            </a:r>
            <a:r>
              <a:rPr lang="es-CR" sz="2800" dirty="0" err="1">
                <a:solidFill>
                  <a:schemeClr val="tx1"/>
                </a:solidFill>
              </a:rPr>
              <a:t>consumibilidad</a:t>
            </a:r>
            <a:r>
              <a:rPr lang="es-CR" sz="2800" dirty="0">
                <a:solidFill>
                  <a:schemeClr val="tx1"/>
                </a:solidFill>
              </a:rPr>
              <a:t> se debe entender no en un sentido físico, sino en un sentido técnico – jurídico.</a:t>
            </a:r>
          </a:p>
          <a:p>
            <a:pPr algn="just"/>
            <a:r>
              <a:rPr lang="es-CR" sz="2800" dirty="0">
                <a:solidFill>
                  <a:schemeClr val="tx1"/>
                </a:solidFill>
              </a:rPr>
              <a:t>La </a:t>
            </a:r>
            <a:r>
              <a:rPr lang="es-CR" sz="2800" dirty="0" err="1">
                <a:solidFill>
                  <a:schemeClr val="tx1"/>
                </a:solidFill>
              </a:rPr>
              <a:t>consumibilidad</a:t>
            </a:r>
            <a:r>
              <a:rPr lang="es-CR" sz="2800" dirty="0">
                <a:solidFill>
                  <a:schemeClr val="tx1"/>
                </a:solidFill>
              </a:rPr>
              <a:t> física no coincide con la jurídica.</a:t>
            </a:r>
          </a:p>
          <a:p>
            <a:pPr algn="just"/>
            <a:r>
              <a:rPr lang="es-CR" sz="2800" dirty="0">
                <a:solidFill>
                  <a:schemeClr val="tx1"/>
                </a:solidFill>
              </a:rPr>
              <a:t>Consunción jurídica no quiere decir destrucción de la materia, ya que físicamente la materia nunca se destruye: se transforma.</a:t>
            </a:r>
          </a:p>
        </p:txBody>
      </p:sp>
      <p:pic>
        <p:nvPicPr>
          <p:cNvPr id="2" name="Imagen 1">
            <a:extLst>
              <a:ext uri="{FF2B5EF4-FFF2-40B4-BE49-F238E27FC236}">
                <a16:creationId xmlns:a16="http://schemas.microsoft.com/office/drawing/2014/main" id="{5BBEF70B-C520-467E-9940-B9DC8EE5372E}"/>
              </a:ext>
            </a:extLst>
          </p:cNvPr>
          <p:cNvPicPr>
            <a:picLocks noChangeAspect="1"/>
          </p:cNvPicPr>
          <p:nvPr/>
        </p:nvPicPr>
        <p:blipFill>
          <a:blip r:embed="rId2"/>
          <a:stretch>
            <a:fillRect/>
          </a:stretch>
        </p:blipFill>
        <p:spPr>
          <a:xfrm>
            <a:off x="7255808" y="1948142"/>
            <a:ext cx="4936192" cy="296171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2000"/>
                                        <p:tgtEl>
                                          <p:spTgt spid="3">
                                            <p:txEl>
                                              <p:pRg st="1" end="1"/>
                                            </p:txEl>
                                          </p:spTgt>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52681" y="790389"/>
            <a:ext cx="6460901" cy="5475940"/>
          </a:xfrm>
        </p:spPr>
        <p:txBody>
          <a:bodyPr>
            <a:normAutofit/>
          </a:bodyPr>
          <a:lstStyle/>
          <a:p>
            <a:pPr algn="just"/>
            <a:r>
              <a:rPr lang="es-CR" sz="3200" dirty="0">
                <a:solidFill>
                  <a:schemeClr val="tx1"/>
                </a:solidFill>
              </a:rPr>
              <a:t>Se habla entonces de una transformación en la función económico – social de la cosa.</a:t>
            </a:r>
          </a:p>
          <a:p>
            <a:pPr algn="just"/>
            <a:r>
              <a:rPr lang="es-CR" sz="3200" dirty="0">
                <a:solidFill>
                  <a:schemeClr val="tx1"/>
                </a:solidFill>
              </a:rPr>
              <a:t>Por ejemplo, cuando se quema leña ésta se ha transformado físicamente, pero no se ha destruido materia alguna.</a:t>
            </a:r>
          </a:p>
          <a:p>
            <a:pPr algn="just"/>
            <a:r>
              <a:rPr lang="es-CR" sz="3200" dirty="0">
                <a:solidFill>
                  <a:schemeClr val="tx1"/>
                </a:solidFill>
              </a:rPr>
              <a:t>Jurídicamente se ha destruido aquella entidad que antes era leña y que ahora ya no lo es.</a:t>
            </a:r>
          </a:p>
        </p:txBody>
      </p:sp>
      <p:pic>
        <p:nvPicPr>
          <p:cNvPr id="2" name="Imagen 1">
            <a:extLst>
              <a:ext uri="{FF2B5EF4-FFF2-40B4-BE49-F238E27FC236}">
                <a16:creationId xmlns:a16="http://schemas.microsoft.com/office/drawing/2014/main" id="{24B5BB07-B7EC-4DE7-A196-78C7EC4A28D0}"/>
              </a:ext>
            </a:extLst>
          </p:cNvPr>
          <p:cNvPicPr>
            <a:picLocks noChangeAspect="1"/>
          </p:cNvPicPr>
          <p:nvPr/>
        </p:nvPicPr>
        <p:blipFill>
          <a:blip r:embed="rId2"/>
          <a:stretch>
            <a:fillRect/>
          </a:stretch>
        </p:blipFill>
        <p:spPr>
          <a:xfrm>
            <a:off x="232802" y="2388814"/>
            <a:ext cx="4212863" cy="227909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2000"/>
                                        <p:tgtEl>
                                          <p:spTgt spid="3">
                                            <p:txEl>
                                              <p:pRg st="1" end="1"/>
                                            </p:txEl>
                                          </p:spTgt>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81200" y="1600201"/>
            <a:ext cx="4186238" cy="4525963"/>
          </a:xfrm>
        </p:spPr>
        <p:txBody>
          <a:bodyPr>
            <a:normAutofit fontScale="85000" lnSpcReduction="10000"/>
          </a:bodyPr>
          <a:lstStyle/>
          <a:p>
            <a:pPr algn="just"/>
            <a:r>
              <a:rPr lang="es-CR" sz="2800" dirty="0">
                <a:solidFill>
                  <a:schemeClr val="tx1"/>
                </a:solidFill>
              </a:rPr>
              <a:t>La noción jurídica de </a:t>
            </a:r>
            <a:r>
              <a:rPr lang="es-CR" sz="2800" dirty="0" err="1">
                <a:solidFill>
                  <a:schemeClr val="tx1"/>
                </a:solidFill>
              </a:rPr>
              <a:t>consumibilidad</a:t>
            </a:r>
            <a:r>
              <a:rPr lang="es-CR" sz="2800" dirty="0">
                <a:solidFill>
                  <a:schemeClr val="tx1"/>
                </a:solidFill>
              </a:rPr>
              <a:t> tampoco coincide con la física bajo otro aspecto.</a:t>
            </a:r>
          </a:p>
          <a:p>
            <a:pPr algn="just"/>
            <a:r>
              <a:rPr lang="es-CR" sz="2800" dirty="0">
                <a:solidFill>
                  <a:schemeClr val="tx1"/>
                </a:solidFill>
              </a:rPr>
              <a:t>Jurídicamente es posible que una cosa se consuma aun permaneciendo físicamente inalterada.</a:t>
            </a:r>
          </a:p>
          <a:p>
            <a:pPr algn="just"/>
            <a:r>
              <a:rPr lang="es-CR" sz="2800" dirty="0">
                <a:solidFill>
                  <a:schemeClr val="tx1"/>
                </a:solidFill>
              </a:rPr>
              <a:t>La </a:t>
            </a:r>
            <a:r>
              <a:rPr lang="es-CR" sz="2800" u="sng" dirty="0">
                <a:solidFill>
                  <a:schemeClr val="tx1"/>
                </a:solidFill>
              </a:rPr>
              <a:t>moneda</a:t>
            </a:r>
            <a:r>
              <a:rPr lang="es-CR" sz="2800" dirty="0">
                <a:solidFill>
                  <a:schemeClr val="tx1"/>
                </a:solidFill>
              </a:rPr>
              <a:t>, por ejemplo, que para el Derecho es una cosa consumible, no obstante poder permanecer inalterada por </a:t>
            </a:r>
            <a:r>
              <a:rPr lang="es-CR" dirty="0">
                <a:solidFill>
                  <a:schemeClr val="bg1"/>
                </a:solidFill>
              </a:rPr>
              <a:t>años.</a:t>
            </a:r>
          </a:p>
        </p:txBody>
      </p:sp>
      <p:pic>
        <p:nvPicPr>
          <p:cNvPr id="1026" name="Picture 2" descr="C:\Users\Agua\Desktop\500-colones-costa-rica-reverso-hi.jpg"/>
          <p:cNvPicPr>
            <a:picLocks noChangeAspect="1" noChangeArrowheads="1"/>
          </p:cNvPicPr>
          <p:nvPr/>
        </p:nvPicPr>
        <p:blipFill>
          <a:blip r:embed="rId2" cstate="print"/>
          <a:srcRect/>
          <a:stretch>
            <a:fillRect/>
          </a:stretch>
        </p:blipFill>
        <p:spPr bwMode="auto">
          <a:xfrm>
            <a:off x="7259174" y="1862918"/>
            <a:ext cx="3643338" cy="400052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2000"/>
                                        <p:tgtEl>
                                          <p:spTgt spid="3">
                                            <p:txEl>
                                              <p:pRg st="1" end="1"/>
                                            </p:txEl>
                                          </p:spTgt>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1026"/>
                                        </p:tgtEl>
                                        <p:attrNameLst>
                                          <p:attrName>style.visibility</p:attrName>
                                        </p:attrNameLst>
                                      </p:cBhvr>
                                      <p:to>
                                        <p:strVal val="visible"/>
                                      </p:to>
                                    </p:set>
                                    <p:animEffect transition="in" filter="fade">
                                      <p:cBhvr>
                                        <p:cTn id="19"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97280" y="286603"/>
            <a:ext cx="10058400" cy="712203"/>
          </a:xfrm>
          <a:solidFill>
            <a:schemeClr val="accent5">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r>
              <a:rPr lang="es-CR" b="1" u="sng" dirty="0">
                <a:solidFill>
                  <a:schemeClr val="bg1"/>
                </a:solidFill>
                <a:effectLst>
                  <a:outerShdw blurRad="38100" dist="38100" dir="2700000" algn="tl">
                    <a:srgbClr val="000000">
                      <a:alpha val="43137"/>
                    </a:srgbClr>
                  </a:outerShdw>
                </a:effectLst>
              </a:rPr>
              <a:t>Según su divisibilidad</a:t>
            </a:r>
          </a:p>
        </p:txBody>
      </p:sp>
      <p:graphicFrame>
        <p:nvGraphicFramePr>
          <p:cNvPr id="4" name="3 Marcador de contenido"/>
          <p:cNvGraphicFramePr>
            <a:graphicFrameLocks noGrp="1"/>
          </p:cNvGraphicFramePr>
          <p:nvPr>
            <p:ph idx="1"/>
          </p:nvPr>
        </p:nvGraphicFramePr>
        <p:xfrm>
          <a:off x="1981200" y="1600201"/>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Graphic spid="4" grpId="0">
        <p:bldAsOne/>
      </p:bldGraphic>
    </p:bld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4">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pPr algn="ctr"/>
            <a:r>
              <a:rPr lang="es-CR" b="1" u="sng" dirty="0">
                <a:solidFill>
                  <a:schemeClr val="bg1"/>
                </a:solidFill>
                <a:effectLst>
                  <a:outerShdw blurRad="38100" dist="38100" dir="2700000" algn="tl">
                    <a:srgbClr val="000000">
                      <a:alpha val="43137"/>
                    </a:srgbClr>
                  </a:outerShdw>
                </a:effectLst>
              </a:rPr>
              <a:t>Según razones históricas de orden </a:t>
            </a:r>
            <a:br>
              <a:rPr lang="es-CR" b="1" u="sng" dirty="0">
                <a:solidFill>
                  <a:schemeClr val="bg1"/>
                </a:solidFill>
                <a:effectLst>
                  <a:outerShdw blurRad="38100" dist="38100" dir="2700000" algn="tl">
                    <a:srgbClr val="000000">
                      <a:alpha val="43137"/>
                    </a:srgbClr>
                  </a:outerShdw>
                </a:effectLst>
              </a:rPr>
            </a:br>
            <a:r>
              <a:rPr lang="es-CR" b="1" u="sng" dirty="0">
                <a:solidFill>
                  <a:schemeClr val="bg1"/>
                </a:solidFill>
                <a:effectLst>
                  <a:outerShdw blurRad="38100" dist="38100" dir="2700000" algn="tl">
                    <a:srgbClr val="000000">
                      <a:alpha val="43137"/>
                    </a:srgbClr>
                  </a:outerShdw>
                </a:effectLst>
              </a:rPr>
              <a:t>socio - económico</a:t>
            </a: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1512517026"/>
              </p:ext>
            </p:extLst>
          </p:nvPr>
        </p:nvGraphicFramePr>
        <p:xfrm>
          <a:off x="1981200" y="1600201"/>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Graphic spid="4" grpId="0">
        <p:bldAsOne/>
      </p:bldGraphic>
    </p:bld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97280" y="286603"/>
            <a:ext cx="10058400" cy="977421"/>
          </a:xfrm>
          <a:solidFill>
            <a:schemeClr val="tx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es-CR" b="1" dirty="0">
                <a:solidFill>
                  <a:schemeClr val="tx1"/>
                </a:solidFill>
              </a:rPr>
              <a:t>Según</a:t>
            </a:r>
            <a:r>
              <a:rPr lang="es-CR" b="1" dirty="0">
                <a:solidFill>
                  <a:schemeClr val="bg1"/>
                </a:solidFill>
              </a:rPr>
              <a:t> </a:t>
            </a:r>
            <a:r>
              <a:rPr lang="es-CR" b="1" dirty="0">
                <a:solidFill>
                  <a:schemeClr val="tx1"/>
                </a:solidFill>
              </a:rPr>
              <a:t>su</a:t>
            </a:r>
            <a:r>
              <a:rPr lang="es-CR" b="1" dirty="0">
                <a:solidFill>
                  <a:schemeClr val="bg1"/>
                </a:solidFill>
              </a:rPr>
              <a:t> </a:t>
            </a:r>
            <a:r>
              <a:rPr lang="es-CR" b="1" dirty="0" err="1">
                <a:solidFill>
                  <a:schemeClr val="tx1"/>
                </a:solidFill>
              </a:rPr>
              <a:t>registrabilidad</a:t>
            </a:r>
            <a:endParaRPr lang="es-CR" b="1" dirty="0">
              <a:solidFill>
                <a:schemeClr val="tx1"/>
              </a:solidFill>
            </a:endParaRPr>
          </a:p>
        </p:txBody>
      </p:sp>
      <p:sp>
        <p:nvSpPr>
          <p:cNvPr id="5" name="4 Marcador de contenido"/>
          <p:cNvSpPr>
            <a:spLocks noGrp="1"/>
          </p:cNvSpPr>
          <p:nvPr>
            <p:ph idx="1"/>
          </p:nvPr>
        </p:nvSpPr>
        <p:spPr>
          <a:xfrm>
            <a:off x="1372980" y="1900206"/>
            <a:ext cx="6345632" cy="4525963"/>
          </a:xfrm>
        </p:spPr>
        <p:txBody>
          <a:bodyPr>
            <a:normAutofit lnSpcReduction="10000"/>
          </a:bodyPr>
          <a:lstStyle/>
          <a:p>
            <a:pPr algn="just"/>
            <a:r>
              <a:rPr lang="es-CR" sz="3200" dirty="0">
                <a:solidFill>
                  <a:schemeClr val="tx1"/>
                </a:solidFill>
              </a:rPr>
              <a:t>El Registro de la Propiedad, originalmente, tenía por objeto la inscripción de los actos y contratos referentes al dominio y demás derechos reales.</a:t>
            </a:r>
          </a:p>
          <a:p>
            <a:pPr algn="just"/>
            <a:r>
              <a:rPr lang="es-CR" sz="3200" dirty="0">
                <a:solidFill>
                  <a:schemeClr val="tx1"/>
                </a:solidFill>
              </a:rPr>
              <a:t>Además de otros actos como arrendamientos de bienes inmuebles y ciertas resoluciones judiciales en materia de capacidad.</a:t>
            </a:r>
          </a:p>
        </p:txBody>
      </p:sp>
      <p:pic>
        <p:nvPicPr>
          <p:cNvPr id="3" name="Imagen 2">
            <a:extLst>
              <a:ext uri="{FF2B5EF4-FFF2-40B4-BE49-F238E27FC236}">
                <a16:creationId xmlns:a16="http://schemas.microsoft.com/office/drawing/2014/main" id="{F96501AE-2D7E-4C50-91E5-CB0F3AAF52F4}"/>
              </a:ext>
            </a:extLst>
          </p:cNvPr>
          <p:cNvPicPr>
            <a:picLocks noChangeAspect="1"/>
          </p:cNvPicPr>
          <p:nvPr/>
        </p:nvPicPr>
        <p:blipFill>
          <a:blip r:embed="rId2"/>
          <a:stretch>
            <a:fillRect/>
          </a:stretch>
        </p:blipFill>
        <p:spPr>
          <a:xfrm>
            <a:off x="7873803" y="2141293"/>
            <a:ext cx="3592025" cy="257541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2000"/>
                                        <p:tgtEl>
                                          <p:spTgt spid="5">
                                            <p:txEl>
                                              <p:pRg st="0" end="0"/>
                                            </p:txEl>
                                          </p:spTgt>
                                        </p:tgtEl>
                                      </p:cBhvr>
                                    </p:animEffect>
                                  </p:childTnLst>
                                </p:cTn>
                              </p:par>
                            </p:childTnLst>
                          </p:cTn>
                        </p:par>
                        <p:par>
                          <p:cTn id="12" fill="hold">
                            <p:stCondLst>
                              <p:cond delay="3000"/>
                            </p:stCondLst>
                            <p:childTnLst>
                              <p:par>
                                <p:cTn id="13" presetID="10" presetClass="entr" presetSubtype="0" fill="hold" nodeType="after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Effect transition="in" filter="fade">
                                      <p:cBhvr>
                                        <p:cTn id="15" dur="20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66800" y="2995707"/>
            <a:ext cx="10058400" cy="3351305"/>
          </a:xfrm>
        </p:spPr>
        <p:txBody>
          <a:bodyPr>
            <a:normAutofit lnSpcReduction="10000"/>
          </a:bodyPr>
          <a:lstStyle/>
          <a:p>
            <a:pPr algn="just"/>
            <a:r>
              <a:rPr lang="es-CR" sz="3200" dirty="0">
                <a:solidFill>
                  <a:schemeClr val="tx1"/>
                </a:solidFill>
              </a:rPr>
              <a:t>No obstante lo anterior, la propiedad inmobiliaria ha dejado de ser el principal tipo de riqueza.</a:t>
            </a:r>
          </a:p>
          <a:p>
            <a:pPr algn="just"/>
            <a:r>
              <a:rPr lang="es-CR" sz="3200" dirty="0">
                <a:solidFill>
                  <a:schemeClr val="tx1"/>
                </a:solidFill>
              </a:rPr>
              <a:t>Existen determinados bienes muebles que, por sus características son fácilmente identificables.</a:t>
            </a:r>
          </a:p>
          <a:p>
            <a:pPr algn="just"/>
            <a:r>
              <a:rPr lang="es-CR" sz="3200" dirty="0">
                <a:solidFill>
                  <a:schemeClr val="tx1"/>
                </a:solidFill>
              </a:rPr>
              <a:t>Eso hace posible extender a su tráfico jurídico algún tipo de protección registral.</a:t>
            </a:r>
          </a:p>
        </p:txBody>
      </p:sp>
      <p:pic>
        <p:nvPicPr>
          <p:cNvPr id="2" name="Imagen 1">
            <a:extLst>
              <a:ext uri="{FF2B5EF4-FFF2-40B4-BE49-F238E27FC236}">
                <a16:creationId xmlns:a16="http://schemas.microsoft.com/office/drawing/2014/main" id="{5D8470A3-8089-47CA-A860-EE0FB8F6F9A5}"/>
              </a:ext>
            </a:extLst>
          </p:cNvPr>
          <p:cNvPicPr>
            <a:picLocks noChangeAspect="1"/>
          </p:cNvPicPr>
          <p:nvPr/>
        </p:nvPicPr>
        <p:blipFill>
          <a:blip r:embed="rId2"/>
          <a:stretch>
            <a:fillRect/>
          </a:stretch>
        </p:blipFill>
        <p:spPr>
          <a:xfrm>
            <a:off x="4060171" y="295835"/>
            <a:ext cx="4071658" cy="236820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2000"/>
                                        <p:tgtEl>
                                          <p:spTgt spid="3">
                                            <p:txEl>
                                              <p:pRg st="1" end="1"/>
                                            </p:txEl>
                                          </p:spTgt>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66799" y="3097109"/>
            <a:ext cx="10058400" cy="3760891"/>
          </a:xfrm>
        </p:spPr>
        <p:txBody>
          <a:bodyPr>
            <a:normAutofit/>
          </a:bodyPr>
          <a:lstStyle/>
          <a:p>
            <a:pPr algn="just"/>
            <a:r>
              <a:rPr lang="es-CR" sz="3200" dirty="0">
                <a:solidFill>
                  <a:schemeClr val="tx1"/>
                </a:solidFill>
              </a:rPr>
              <a:t>Es por eso que, más que la distinción entre bienes muebles e inmuebles, se usa la clasificación entre cosas registrables y no registrables, centrándola en las normas de la publicidad.</a:t>
            </a:r>
          </a:p>
          <a:p>
            <a:pPr algn="just"/>
            <a:r>
              <a:rPr lang="es-CR" sz="3200" dirty="0">
                <a:solidFill>
                  <a:schemeClr val="tx1"/>
                </a:solidFill>
              </a:rPr>
              <a:t>Así, determinadas cosas susceptibles de identificación reciben el beneficio de la publicidad registral, pudiendo así construirse sobre ellas un sistema de garantía.</a:t>
            </a:r>
          </a:p>
        </p:txBody>
      </p:sp>
      <p:pic>
        <p:nvPicPr>
          <p:cNvPr id="2" name="Imagen 1">
            <a:extLst>
              <a:ext uri="{FF2B5EF4-FFF2-40B4-BE49-F238E27FC236}">
                <a16:creationId xmlns:a16="http://schemas.microsoft.com/office/drawing/2014/main" id="{3C072DB5-6827-4FCE-8AE0-19C4D6FFDF5B}"/>
              </a:ext>
            </a:extLst>
          </p:cNvPr>
          <p:cNvPicPr>
            <a:picLocks noChangeAspect="1"/>
          </p:cNvPicPr>
          <p:nvPr/>
        </p:nvPicPr>
        <p:blipFill>
          <a:blip r:embed="rId3"/>
          <a:stretch>
            <a:fillRect/>
          </a:stretch>
        </p:blipFill>
        <p:spPr>
          <a:xfrm>
            <a:off x="3856784" y="311926"/>
            <a:ext cx="4478431" cy="24148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97280" y="548640"/>
            <a:ext cx="10058400" cy="715384"/>
          </a:xfrm>
          <a:solidFill>
            <a:schemeClr val="accent5">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pPr algn="ctr"/>
            <a:r>
              <a:rPr lang="es-CR" b="1" u="sng" dirty="0">
                <a:solidFill>
                  <a:schemeClr val="bg1"/>
                </a:solidFill>
                <a:effectLst>
                  <a:outerShdw blurRad="38100" dist="38100" dir="2700000" algn="tl">
                    <a:srgbClr val="000000">
                      <a:alpha val="43137"/>
                    </a:srgbClr>
                  </a:outerShdw>
                </a:effectLst>
              </a:rPr>
              <a:t>Universalidades</a:t>
            </a:r>
          </a:p>
        </p:txBody>
      </p:sp>
      <p:sp>
        <p:nvSpPr>
          <p:cNvPr id="3" name="2 Marcador de contenido"/>
          <p:cNvSpPr>
            <a:spLocks noGrp="1"/>
          </p:cNvSpPr>
          <p:nvPr>
            <p:ph idx="1"/>
          </p:nvPr>
        </p:nvSpPr>
        <p:spPr>
          <a:xfrm>
            <a:off x="1097280" y="1746992"/>
            <a:ext cx="5991076" cy="4463196"/>
          </a:xfrm>
        </p:spPr>
        <p:txBody>
          <a:bodyPr>
            <a:normAutofit fontScale="92500" lnSpcReduction="10000"/>
          </a:bodyPr>
          <a:lstStyle/>
          <a:p>
            <a:pPr algn="just"/>
            <a:r>
              <a:rPr lang="es-CR" sz="3200" dirty="0">
                <a:solidFill>
                  <a:schemeClr val="tx1"/>
                </a:solidFill>
              </a:rPr>
              <a:t>Cuando se constata que un conjunto de elementos que tiene una determinada destinación  satisface un interés diverso o autónomamente relevante, se hace necesaria la protección jurídica del interés ligado al conjunto.</a:t>
            </a:r>
          </a:p>
          <a:p>
            <a:pPr algn="just"/>
            <a:r>
              <a:rPr lang="es-CR" sz="3200" dirty="0">
                <a:solidFill>
                  <a:schemeClr val="tx1"/>
                </a:solidFill>
              </a:rPr>
              <a:t>V.gr:  un rebaño, un hato, colecciones de museos, las herencias…</a:t>
            </a:r>
          </a:p>
        </p:txBody>
      </p:sp>
      <p:pic>
        <p:nvPicPr>
          <p:cNvPr id="4" name="Imagen 3">
            <a:extLst>
              <a:ext uri="{FF2B5EF4-FFF2-40B4-BE49-F238E27FC236}">
                <a16:creationId xmlns:a16="http://schemas.microsoft.com/office/drawing/2014/main" id="{8512C800-F2E3-48EC-B967-5F8F939F877B}"/>
              </a:ext>
            </a:extLst>
          </p:cNvPr>
          <p:cNvPicPr>
            <a:picLocks noChangeAspect="1"/>
          </p:cNvPicPr>
          <p:nvPr/>
        </p:nvPicPr>
        <p:blipFill>
          <a:blip r:embed="rId2"/>
          <a:stretch>
            <a:fillRect/>
          </a:stretch>
        </p:blipFill>
        <p:spPr>
          <a:xfrm>
            <a:off x="7478497" y="2188276"/>
            <a:ext cx="3616223" cy="248144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2000"/>
                                        <p:tgtEl>
                                          <p:spTgt spid="3">
                                            <p:txEl>
                                              <p:pRg st="0" end="0"/>
                                            </p:txEl>
                                          </p:spTgt>
                                        </p:tgtEl>
                                      </p:cBhvr>
                                    </p:animEffect>
                                  </p:childTnLst>
                                </p:cTn>
                              </p:par>
                            </p:childTnLst>
                          </p:cTn>
                        </p:par>
                        <p:par>
                          <p:cTn id="12" fill="hold">
                            <p:stCondLst>
                              <p:cond delay="3000"/>
                            </p:stCondLst>
                            <p:childTnLst>
                              <p:par>
                                <p:cTn id="13" presetID="10" presetClass="entr" presetSubtype="0" fill="hold"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RetrospectVTI">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Office_42167616_TF33476885.potx" id="{708EA76C-9E4E-427F-92B4-885A41DA5F95}" vid="{FA8C29E4-7913-4A71-888E-42326687ED15}"/>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la oficin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8118FC9615CFF44692E0CF64B019F0BF" ma:contentTypeVersion="12" ma:contentTypeDescription="Crear nuevo documento." ma:contentTypeScope="" ma:versionID="0708de5227be600db058c8c73656f4cf">
  <xsd:schema xmlns:xsd="http://www.w3.org/2001/XMLSchema" xmlns:xs="http://www.w3.org/2001/XMLSchema" xmlns:p="http://schemas.microsoft.com/office/2006/metadata/properties" xmlns:ns2="2c8da538-01c1-493b-aa14-bc4defba99bf" xmlns:ns3="243fdc6c-0b66-4a01-9ef6-39d08f814d91" targetNamespace="http://schemas.microsoft.com/office/2006/metadata/properties" ma:root="true" ma:fieldsID="38996452282f15a4067f413280760a5b" ns2:_="" ns3:_="">
    <xsd:import namespace="2c8da538-01c1-493b-aa14-bc4defba99bf"/>
    <xsd:import namespace="243fdc6c-0b66-4a01-9ef6-39d08f814d9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8da538-01c1-493b-aa14-bc4defba99b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Etiquetas de imagen" ma:readOnly="false" ma:fieldId="{5cf76f15-5ced-4ddc-b409-7134ff3c332f}" ma:taxonomyMulti="true" ma:sspId="f10330dd-4343-4ed7-b73a-c95d9dc0e647"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43fdc6c-0b66-4a01-9ef6-39d08f814d91" elementFormDefault="qualified">
    <xsd:import namespace="http://schemas.microsoft.com/office/2006/documentManagement/types"/>
    <xsd:import namespace="http://schemas.microsoft.com/office/infopath/2007/PartnerControls"/>
    <xsd:element name="SharedWithUsers" ma:index="12"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Detalles de uso compartido" ma:internalName="SharedWithDetails" ma:readOnly="true">
      <xsd:simpleType>
        <xsd:restriction base="dms:Note">
          <xsd:maxLength value="255"/>
        </xsd:restriction>
      </xsd:simpleType>
    </xsd:element>
    <xsd:element name="TaxCatchAll" ma:index="16" nillable="true" ma:displayName="Taxonomy Catch All Column" ma:hidden="true" ma:list="{83767ed6-91d9-4a81-bf30-55a78cf70956}" ma:internalName="TaxCatchAll" ma:showField="CatchAllData" ma:web="243fdc6c-0b66-4a01-9ef6-39d08f814d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243fdc6c-0b66-4a01-9ef6-39d08f814d91" xsi:nil="true"/>
    <lcf76f155ced4ddcb4097134ff3c332f xmlns="2c8da538-01c1-493b-aa14-bc4defba99bf">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141C4DD-59E9-445F-803F-713B41CE462B}"/>
</file>

<file path=customXml/itemProps2.xml><?xml version="1.0" encoding="utf-8"?>
<ds:datastoreItem xmlns:ds="http://schemas.openxmlformats.org/officeDocument/2006/customXml" ds:itemID="{A4E879E6-8FFE-4154-8F2A-F7518B89B376}">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7E0A2CB4-6869-426F-8BC4-A32C90CBE26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14250</Words>
  <Application>Microsoft Macintosh PowerPoint</Application>
  <PresentationFormat>Panorámica</PresentationFormat>
  <Paragraphs>1131</Paragraphs>
  <Slides>278</Slides>
  <Notes>1</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278</vt:i4>
      </vt:variant>
    </vt:vector>
  </HeadingPairs>
  <TitlesOfParts>
    <vt:vector size="286" baseType="lpstr">
      <vt:lpstr>arial</vt:lpstr>
      <vt:lpstr>Calibri</vt:lpstr>
      <vt:lpstr>Calibri Light</vt:lpstr>
      <vt:lpstr>Courier New</vt:lpstr>
      <vt:lpstr>Open Sans</vt:lpstr>
      <vt:lpstr>Verdana</vt:lpstr>
      <vt:lpstr>Wingdings</vt:lpstr>
      <vt:lpstr>RetrospectVTI</vt:lpstr>
      <vt:lpstr>ORDENAMIENTO JURIDICO</vt:lpstr>
      <vt:lpstr>CONCEPTOS BASICOS DEL DERECHO PRIVADO COSTARRICENSE (TITULO PRELIMINAR DEL CODIGO CIVIL).</vt:lpstr>
      <vt:lpstr>Campo de Aplicación</vt:lpstr>
      <vt:lpstr>Ideales Legislativos del Título Preliminar</vt:lpstr>
      <vt:lpstr>Interpretación y aplicación de normas jurídicas (Art. 10 del Cód. Civil)</vt:lpstr>
      <vt:lpstr>Principio de libertad de interpretación (Art. 10 del Cód. Civil)</vt:lpstr>
      <vt:lpstr>Presentación de PowerPoint</vt:lpstr>
      <vt:lpstr>Sobre los elementos de interpretación del artículo 10.</vt:lpstr>
      <vt:lpstr>Aportes para una nueva disciplina legal de la técnica de aplicación.</vt:lpstr>
      <vt:lpstr>Equidad artículo 11.</vt:lpstr>
      <vt:lpstr>Equidad como criterio de interpretación:</vt:lpstr>
      <vt:lpstr>Equidad como fuente de derecho</vt:lpstr>
      <vt:lpstr>Analogía</vt:lpstr>
      <vt:lpstr>Variables de la analogía</vt:lpstr>
      <vt:lpstr>Límites de la analogía</vt:lpstr>
      <vt:lpstr>Supletoriedad del código civil</vt:lpstr>
      <vt:lpstr>Eficacia general de las normas jurídicas</vt:lpstr>
      <vt:lpstr>El ordenamiento jurídico admite supuestos donde se puede alegar desconocimiento:</vt:lpstr>
      <vt:lpstr>a. Error de derecho:</vt:lpstr>
      <vt:lpstr>b. Exclusión voluntaria de la ley:</vt:lpstr>
      <vt:lpstr>Renuncia al derecho reconocidos por ley:</vt:lpstr>
      <vt:lpstr>Los tres supuestos anteriores tienen como límite:</vt:lpstr>
      <vt:lpstr>Fraude de ley:</vt:lpstr>
      <vt:lpstr>Normativa sobre plazos </vt:lpstr>
      <vt:lpstr>La publicación de leyes</vt:lpstr>
      <vt:lpstr>Fuentes del derecho y grados del ordenamiento jurídico:</vt:lpstr>
      <vt:lpstr>Artículo 1 del Código Civil.</vt:lpstr>
      <vt:lpstr> Fuentes Escritas.</vt:lpstr>
      <vt:lpstr>Jerarquía de las fuentes escritas.</vt:lpstr>
      <vt:lpstr>Fuentes no escritas.</vt:lpstr>
      <vt:lpstr>Jerarquía de las fuentes no escritas</vt:lpstr>
      <vt:lpstr>Presentación de PowerPoint</vt:lpstr>
      <vt:lpstr>La Constitución Política.</vt:lpstr>
      <vt:lpstr>Presentación de PowerPoint</vt:lpstr>
      <vt:lpstr>Presentación de PowerPoint</vt:lpstr>
      <vt:lpstr>Tipos de Constitución: </vt:lpstr>
      <vt:lpstr>Los Tratados Internacionales.</vt:lpstr>
      <vt:lpstr>Presentación de PowerPoint</vt:lpstr>
      <vt:lpstr>La Ley.</vt:lpstr>
      <vt:lpstr>CARACTERISTICAS DE LA LEY</vt:lpstr>
      <vt:lpstr>Límites de la actividad creadora de normas:</vt:lpstr>
      <vt:lpstr>Costumbre.</vt:lpstr>
      <vt:lpstr>Presentación de PowerPoint</vt:lpstr>
      <vt:lpstr>Los requisitos de la costumbre</vt:lpstr>
      <vt:lpstr>Usos. </vt:lpstr>
      <vt:lpstr>Presentación de PowerPoint</vt:lpstr>
      <vt:lpstr>La doctrina.</vt:lpstr>
      <vt:lpstr>Principios Generales del Derecho.</vt:lpstr>
      <vt:lpstr>Presentación de PowerPoint</vt:lpstr>
      <vt:lpstr>Jurisprudencia.</vt:lpstr>
      <vt:lpstr>Características de la Jurisprudencia.</vt:lpstr>
      <vt:lpstr>Seguridad Jurídica.</vt:lpstr>
      <vt:lpstr>Seguridad Jurídica.</vt:lpstr>
      <vt:lpstr>Seguridad Jurídica.</vt:lpstr>
      <vt:lpstr>Importancia de la Jurisprudencia.</vt:lpstr>
      <vt:lpstr>Jurisprudencia.</vt:lpstr>
      <vt:lpstr>Presentación de PowerPoint</vt:lpstr>
      <vt:lpstr>Insuficiencia normativa.</vt:lpstr>
      <vt:lpstr>Ausencia normativa.</vt:lpstr>
      <vt:lpstr>Jurisprudencia.</vt:lpstr>
      <vt:lpstr>Miguel Reale.</vt:lpstr>
      <vt:lpstr>La interpretación jurídica y equidad:</vt:lpstr>
      <vt:lpstr>Interpretación:</vt:lpstr>
      <vt:lpstr>Interpretación jurídica:</vt:lpstr>
      <vt:lpstr>Tipos de interpretación:</vt:lpstr>
      <vt:lpstr>Histórica:</vt:lpstr>
      <vt:lpstr>Operativa:</vt:lpstr>
      <vt:lpstr>Judicial:</vt:lpstr>
      <vt:lpstr>Doctrinal:</vt:lpstr>
      <vt:lpstr>Auténtica:</vt:lpstr>
      <vt:lpstr>Declarativa:</vt:lpstr>
      <vt:lpstr>Restrictiva o extensiva:</vt:lpstr>
      <vt:lpstr>Abrogante: (proviene del abrogar que es abolir, dejar sin valor)</vt:lpstr>
      <vt:lpstr>¿Que es equidad?</vt:lpstr>
      <vt:lpstr>Principio de la conservación de normas:</vt:lpstr>
      <vt:lpstr>Coherencia del ordenamiento jurídico y problemas de las antinomias</vt:lpstr>
      <vt:lpstr>Relaciones posibles de compatibilidad e incompatibilidad:</vt:lpstr>
      <vt:lpstr>Antinomia.</vt:lpstr>
      <vt:lpstr>Criterios para resolver las antinomias:</vt:lpstr>
      <vt:lpstr>Plenitud del Ordenamiento Jurídico y problemas de lagunas.</vt:lpstr>
      <vt:lpstr>Norma General Excluyente:</vt:lpstr>
      <vt:lpstr>Analogía:</vt:lpstr>
      <vt:lpstr>Tipos de analogía:</vt:lpstr>
      <vt:lpstr>Diferencia con la interpretación extensiva:</vt:lpstr>
      <vt:lpstr>Pluralidad de ordenamientos jurídicos.</vt:lpstr>
      <vt:lpstr>PRINCIPIOS GENERALES DEL DERECHO PRIVADO</vt:lpstr>
      <vt:lpstr>División entre derecho civil y mercantil</vt:lpstr>
      <vt:lpstr>Contenido del derecho civil y mercantil:</vt:lpstr>
      <vt:lpstr>Principios en común  del derecho civil y mercantil:</vt:lpstr>
      <vt:lpstr>Principios propios del derecho civil:</vt:lpstr>
      <vt:lpstr>Principios propios del derecho mercantil:</vt:lpstr>
      <vt:lpstr>DISTINCION ENTRE DERECHO PUBLICO DERECHO PRIVADO</vt:lpstr>
      <vt:lpstr>Aproximación: </vt:lpstr>
      <vt:lpstr>Antecedentes</vt:lpstr>
      <vt:lpstr>Fuentes complementarias:</vt:lpstr>
      <vt:lpstr>El derecho de orden público</vt:lpstr>
      <vt:lpstr>Aspectos teóricos</vt:lpstr>
      <vt:lpstr>Criterios de distinción:</vt:lpstr>
      <vt:lpstr>El criterio del ente regulado:</vt:lpstr>
      <vt:lpstr>Criterio de las Potestades de Imperio:</vt:lpstr>
      <vt:lpstr>Criterio de los intereses en juego:</vt:lpstr>
      <vt:lpstr>Criterio del Origen:</vt:lpstr>
      <vt:lpstr>Criterio de la vinculación de los fines:</vt:lpstr>
      <vt:lpstr>Criterio del Régimen Jurídico:</vt:lpstr>
      <vt:lpstr>Concepción ideal-formal a la distinción entre público y privado</vt:lpstr>
      <vt:lpstr>Distinción ¨público privado¨ frente al cuadrinomio fundamental:</vt:lpstr>
      <vt:lpstr>Conclusión</vt:lpstr>
      <vt:lpstr>EFICACIA JURIDICA</vt:lpstr>
      <vt:lpstr>Eficacia Jurídica.</vt:lpstr>
      <vt:lpstr>La teoría de la eficacia pretende resolver: </vt:lpstr>
      <vt:lpstr>Presentación de PowerPoint</vt:lpstr>
      <vt:lpstr>Parte Histórica</vt:lpstr>
      <vt:lpstr>Presentación de PowerPoint</vt:lpstr>
      <vt:lpstr>Presentación de PowerPoint</vt:lpstr>
      <vt:lpstr>Presentación de PowerPoint</vt:lpstr>
      <vt:lpstr>1. Causalista:</vt:lpstr>
      <vt:lpstr>2. Psicológica: </vt:lpstr>
      <vt:lpstr>3. Lógica: </vt:lpstr>
      <vt:lpstr>Parte Metodológica  Premisas y Metodología propuesta:</vt:lpstr>
      <vt:lpstr>No se debe confundir eficacia con efectividad.</vt:lpstr>
      <vt:lpstr>La existencia esencialmente jurídica del efecto jurídico.</vt:lpstr>
      <vt:lpstr>Presentación de PowerPoint</vt:lpstr>
      <vt:lpstr>Presentación de PowerPoint</vt:lpstr>
      <vt:lpstr>Presentación de PowerPoint</vt:lpstr>
      <vt:lpstr>Concepciones del Derecho como Valor</vt:lpstr>
      <vt:lpstr>Concepción Ideal - formal:</vt:lpstr>
      <vt:lpstr>Concepción Ideal - sustancial:</vt:lpstr>
      <vt:lpstr>Concepción Real Subjetiva:</vt:lpstr>
      <vt:lpstr>Concepción Real - Objetiva:</vt:lpstr>
      <vt:lpstr>Consecuencias metodológicas de la concepción real objetiva</vt:lpstr>
      <vt:lpstr>Principio de conveniencia del efecto al hecho:</vt:lpstr>
      <vt:lpstr>Principio de adaptabilidad:</vt:lpstr>
      <vt:lpstr>Teoría de la relevancia:</vt:lpstr>
      <vt:lpstr>¿Cual es el método idóneo para determinar el efecto jurídico? </vt:lpstr>
      <vt:lpstr>Metodología sistemática  (parte del sistema jurídico):</vt:lpstr>
      <vt:lpstr>Metodología Analítica  (parte de la norma específica): </vt:lpstr>
      <vt:lpstr>Método propuesto: </vt:lpstr>
      <vt:lpstr>Al integrar la norma específica en el sistema, pueden suceder tres alternativas:</vt:lpstr>
      <vt:lpstr>Presentación de PowerPoint</vt:lpstr>
      <vt:lpstr>Presentación de PowerPoint</vt:lpstr>
      <vt:lpstr>Teoría de la relevancia: Desde el punto de vista dogmático.</vt:lpstr>
      <vt:lpstr>Presentación de PowerPoint</vt:lpstr>
      <vt:lpstr>El cuadrinomio Fundamental de la Fenomenología Jurídica.</vt:lpstr>
      <vt:lpstr>Presentación de PowerPoint</vt:lpstr>
      <vt:lpstr>Presentación de PowerPoint</vt:lpstr>
      <vt:lpstr>El hecho jurídico siempre produce un efecto jurídico?</vt:lpstr>
      <vt:lpstr>Las situaciones jurídicas:</vt:lpstr>
      <vt:lpstr>Poder o Posibilidad:</vt:lpstr>
      <vt:lpstr>Deber o Necesidad:</vt:lpstr>
      <vt:lpstr>Situaciones jurídicas mixtas: </vt:lpstr>
      <vt:lpstr>Presentación de PowerPoint</vt:lpstr>
      <vt:lpstr>La expectativa jurídica</vt:lpstr>
      <vt:lpstr>Hipotesis en que se da la ineficacia originaria</vt:lpstr>
      <vt:lpstr>1) Indeterminación subjetiva:</vt:lpstr>
      <vt:lpstr>2) Indeterminación objetiva:</vt:lpstr>
      <vt:lpstr>Interés externo prevaleciente:</vt:lpstr>
      <vt:lpstr>4) Condición suspensiva: </vt:lpstr>
      <vt:lpstr>5) Término:</vt:lpstr>
      <vt:lpstr>Hipotesis en que se da ineficacia sobreviviente o sucesiva</vt:lpstr>
      <vt:lpstr>a. Condición resolutoria:</vt:lpstr>
      <vt:lpstr>b. Término final:</vt:lpstr>
      <vt:lpstr>c. Resolución:</vt:lpstr>
      <vt:lpstr>d. Revocación:</vt:lpstr>
      <vt:lpstr>e. Rescisión:</vt:lpstr>
      <vt:lpstr>Transformaciones jurídicas</vt:lpstr>
      <vt:lpstr>Presentación de PowerPoint</vt:lpstr>
      <vt:lpstr>Presentación de PowerPoint</vt:lpstr>
      <vt:lpstr>Presentación de PowerPoint</vt:lpstr>
      <vt:lpstr>Existencia y Capacidad de las Personas </vt:lpstr>
      <vt:lpstr>Artículo 31 cc.</vt:lpstr>
      <vt:lpstr>Artículo 32cc.</vt:lpstr>
      <vt:lpstr>Artículo 33cc.</vt:lpstr>
      <vt:lpstr>Artículo 34cc.</vt:lpstr>
      <vt:lpstr>Artículo 35cc.</vt:lpstr>
      <vt:lpstr>Presentación de PowerPoint</vt:lpstr>
      <vt:lpstr>Persona Física: </vt:lpstr>
      <vt:lpstr>Persona jurídica: </vt:lpstr>
      <vt:lpstr>Teoría de la representación necesaria: Se refiere a la necesidad de atribuirles una representación legal a las personas jurídicas, siendo que no poseen capacidad de actuar propia. La persona designada debe actuar a nombre y por cuenta ajena, por lo que los efectos jurídicos recaen sobre al persona jurídica. Son actos realizados por el representante y los efectos jurídicos recaerán sobre la persona jurídica. </vt:lpstr>
      <vt:lpstr>Presentación de PowerPoint</vt:lpstr>
      <vt:lpstr>Presentación de PowerPoint</vt:lpstr>
      <vt:lpstr>Presentación de PowerPoint</vt:lpstr>
      <vt:lpstr>Presentación de PowerPoint</vt:lpstr>
      <vt:lpstr>Capacidad </vt:lpstr>
      <vt:lpstr>Presentación de PowerPoint</vt:lpstr>
      <vt:lpstr>Presentación de PowerPoint</vt:lpstr>
      <vt:lpstr>Presentación de PowerPoint</vt:lpstr>
      <vt:lpstr>Diferencia entre capacidad jurídica y capacidad de actuar: </vt:lpstr>
      <vt:lpstr>Capacidad Jurídica </vt:lpstr>
      <vt:lpstr>Capacidad de actuar </vt:lpstr>
      <vt:lpstr>Factores que influyen en la capacidad de actuar: </vt:lpstr>
      <vt:lpstr> Edad: </vt:lpstr>
      <vt:lpstr>Presentación de PowerPoint</vt:lpstr>
      <vt:lpstr> Sexo: </vt:lpstr>
      <vt:lpstr> Salud: </vt:lpstr>
      <vt:lpstr> Capacidad cognoscitiva y volitiva: </vt:lpstr>
      <vt:lpstr> Curatela: </vt:lpstr>
      <vt:lpstr>Presentación de PowerPoint</vt:lpstr>
      <vt:lpstr>VALORES FUNDAMENTALES DE LA PERSONALIDAD. </vt:lpstr>
      <vt:lpstr>Presentación de PowerPoint</vt:lpstr>
      <vt:lpstr>Lineamientos Generales: </vt:lpstr>
      <vt:lpstr>Presentación de PowerPoint</vt:lpstr>
      <vt:lpstr>Presentación de PowerPoint</vt:lpstr>
      <vt:lpstr>Presentación de PowerPoint</vt:lpstr>
      <vt:lpstr>Teorías que explican la naturaleza jurídica de estos valores.</vt:lpstr>
      <vt:lpstr>Teoría Monista o Unitaria.</vt:lpstr>
      <vt:lpstr>Teoría Atomista.</vt:lpstr>
      <vt:lpstr>Teoría de Ondei.</vt:lpstr>
      <vt:lpstr>Objeto de los valores fundamentales de la personalidad.</vt:lpstr>
      <vt:lpstr>Características de los Valores Fundamentales de la Personalidad. </vt:lpstr>
      <vt:lpstr>Ejemplos de algunos de los valores de la personalidad: </vt:lpstr>
      <vt:lpstr>Vida.</vt:lpstr>
      <vt:lpstr>Libertad</vt:lpstr>
      <vt:lpstr>Libertad de pensamiento, conciencia y religión.</vt:lpstr>
      <vt:lpstr>Libertades profesionales.</vt:lpstr>
      <vt:lpstr>Libertad de domicilio</vt:lpstr>
      <vt:lpstr>Libertad de opinión y de imprenta.</vt:lpstr>
      <vt:lpstr>Libertad de la enseñanza.</vt:lpstr>
      <vt:lpstr>Libertad personal.</vt:lpstr>
      <vt:lpstr>Libertad de movimiento.</vt:lpstr>
      <vt:lpstr>Libertad de correspondencia.</vt:lpstr>
      <vt:lpstr>Libertad de reunión.</vt:lpstr>
      <vt:lpstr>Libertad de asociación.</vt:lpstr>
      <vt:lpstr>Imagen.</vt:lpstr>
      <vt:lpstr>Nombre.</vt:lpstr>
      <vt:lpstr>Integridad corporal y Derecho a la Salud</vt:lpstr>
      <vt:lpstr>Partes separadas del cuerpo y cadáver.</vt:lpstr>
      <vt:lpstr>Honor.</vt:lpstr>
      <vt:lpstr>Intimidad.</vt:lpstr>
      <vt:lpstr>El derecho moral de autor.</vt:lpstr>
      <vt:lpstr>DOMICILIO Y AUSENCIA </vt:lpstr>
      <vt:lpstr>Domicilio. </vt:lpstr>
      <vt:lpstr>Presentación de PowerPoint</vt:lpstr>
      <vt:lpstr>Domicilio y Residencia.</vt:lpstr>
      <vt:lpstr>Domicilio Legal / Voluntario.</vt:lpstr>
      <vt:lpstr>Domicilio Civil / Político.</vt:lpstr>
      <vt:lpstr>Unidad de Domicilio de las Personas Físicas. </vt:lpstr>
      <vt:lpstr>Domicilio de las Personas Jurídicas </vt:lpstr>
      <vt:lpstr>Cambio de Domicilio </vt:lpstr>
      <vt:lpstr> Domicilio especial: </vt:lpstr>
      <vt:lpstr>Renuncia al Domicilio </vt:lpstr>
      <vt:lpstr>Reglas especiales </vt:lpstr>
      <vt:lpstr>Ausencia </vt:lpstr>
      <vt:lpstr>Ausencia en sentido técnico </vt:lpstr>
      <vt:lpstr>Valor en juego </vt:lpstr>
      <vt:lpstr>Grados </vt:lpstr>
      <vt:lpstr> Medidas provisionales, previo a declaración de ausencia: </vt:lpstr>
      <vt:lpstr> Declaración de ausencia: </vt:lpstr>
      <vt:lpstr>Presentación de PowerPoint</vt:lpstr>
      <vt:lpstr> Presunción de muerte: </vt:lpstr>
      <vt:lpstr>Presentación de PowerPoint</vt:lpstr>
      <vt:lpstr>El objeto (diversos sentidos jurídicos)</vt:lpstr>
      <vt:lpstr>En el Derecho Privado se habla del objeto de…</vt:lpstr>
      <vt:lpstr>Presentación de PowerPoint</vt:lpstr>
      <vt:lpstr>En fin…</vt:lpstr>
      <vt:lpstr>Presentación de PowerPoint</vt:lpstr>
      <vt:lpstr>Las cosas</vt:lpstr>
      <vt:lpstr>Presentación de PowerPoint</vt:lpstr>
      <vt:lpstr>En síntesis….</vt:lpstr>
      <vt:lpstr>Presentación de PowerPoint</vt:lpstr>
      <vt:lpstr>Clasificación de las cosas</vt:lpstr>
      <vt:lpstr>Según su materialidad (Cosas materiales e inmateriales)</vt:lpstr>
      <vt:lpstr>Presentación de PowerPoint</vt:lpstr>
      <vt:lpstr>Presentación de PowerPoint</vt:lpstr>
      <vt:lpstr>Presentación de PowerPoint</vt:lpstr>
      <vt:lpstr>Según el dominio sobre ellas</vt:lpstr>
      <vt:lpstr>Según su comerciabilidad</vt:lpstr>
      <vt:lpstr>Según al sujeto que pertenezcan</vt:lpstr>
      <vt:lpstr>Según la consideración social de las cosas</vt:lpstr>
      <vt:lpstr>Según su resistencia a la utilización</vt:lpstr>
      <vt:lpstr>Presentación de PowerPoint</vt:lpstr>
      <vt:lpstr>Presentación de PowerPoint</vt:lpstr>
      <vt:lpstr>Presentación de PowerPoint</vt:lpstr>
      <vt:lpstr>Según su divisibilidad</vt:lpstr>
      <vt:lpstr>Según razones históricas de orden  socio - económico</vt:lpstr>
      <vt:lpstr>Según su registrabilidad</vt:lpstr>
      <vt:lpstr>Presentación de PowerPoint</vt:lpstr>
      <vt:lpstr>Presentación de PowerPoint</vt:lpstr>
      <vt:lpstr>Universalidades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2020-06-10T21:13:52Z</dcterms:created>
  <dcterms:modified xsi:type="dcterms:W3CDTF">2022-05-23T19:14:37Z</dcterms:modified>
</cp:coreProperties>
</file>