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9" r:id="rId1"/>
  </p:sldMasterIdLst>
  <p:notesMasterIdLst>
    <p:notesMasterId r:id="rId14"/>
  </p:notesMasterIdLst>
  <p:sldIdLst>
    <p:sldId id="306" r:id="rId2"/>
    <p:sldId id="315" r:id="rId3"/>
    <p:sldId id="273" r:id="rId4"/>
    <p:sldId id="318" r:id="rId5"/>
    <p:sldId id="316" r:id="rId6"/>
    <p:sldId id="320" r:id="rId7"/>
    <p:sldId id="333" r:id="rId8"/>
    <p:sldId id="323" r:id="rId9"/>
    <p:sldId id="313" r:id="rId10"/>
    <p:sldId id="329" r:id="rId11"/>
    <p:sldId id="314" r:id="rId12"/>
    <p:sldId id="312" r:id="rId1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088"/>
    <p:restoredTop sz="94679"/>
  </p:normalViewPr>
  <p:slideViewPr>
    <p:cSldViewPr>
      <p:cViewPr varScale="1">
        <p:scale>
          <a:sx n="216" d="100"/>
          <a:sy n="216" d="100"/>
        </p:scale>
        <p:origin x="3392" y="192"/>
      </p:cViewPr>
      <p:guideLst>
        <p:guide orient="horz" pos="2160"/>
        <p:guide pos="288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8AC7A5B-C1BA-384D-8A54-0C03C39222BC}" type="doc">
      <dgm:prSet loTypeId="urn:microsoft.com/office/officeart/2005/8/layout/venn1" loCatId="relationship" qsTypeId="urn:microsoft.com/office/officeart/2005/8/quickstyle/simple1" qsCatId="simple" csTypeId="urn:microsoft.com/office/officeart/2005/8/colors/accent1_2" csCatId="accent1"/>
      <dgm:spPr/>
      <dgm:t>
        <a:bodyPr/>
        <a:lstStyle/>
        <a:p>
          <a:endParaRPr lang="en-US"/>
        </a:p>
      </dgm:t>
    </dgm:pt>
    <dgm:pt modelId="{5956B599-B1E0-FC4D-8071-F538DC323837}">
      <dgm:prSet/>
      <dgm:spPr/>
      <dgm:t>
        <a:bodyPr/>
        <a:lstStyle/>
        <a:p>
          <a:r>
            <a:rPr lang="en-US"/>
            <a:t>Contract management is the process of managing contract creation, execution, and analysis to maximize operational and financial performance at an organization, all while reducing financial risk. </a:t>
          </a:r>
        </a:p>
      </dgm:t>
    </dgm:pt>
    <dgm:pt modelId="{C2E7D92A-DD2C-774F-8BA0-B9DB4607B88C}" type="parTrans" cxnId="{60753E32-15A4-8B40-8A0B-B2CC721B7F2A}">
      <dgm:prSet/>
      <dgm:spPr/>
      <dgm:t>
        <a:bodyPr/>
        <a:lstStyle/>
        <a:p>
          <a:endParaRPr lang="en-US"/>
        </a:p>
      </dgm:t>
    </dgm:pt>
    <dgm:pt modelId="{959E8B1E-E1A9-594C-BCD0-5CEB9D9E5E3A}" type="sibTrans" cxnId="{60753E32-15A4-8B40-8A0B-B2CC721B7F2A}">
      <dgm:prSet/>
      <dgm:spPr/>
      <dgm:t>
        <a:bodyPr/>
        <a:lstStyle/>
        <a:p>
          <a:endParaRPr lang="en-US"/>
        </a:p>
      </dgm:t>
    </dgm:pt>
    <dgm:pt modelId="{96416BE9-DE37-2C47-B36B-8FCB04BA99B8}">
      <dgm:prSet/>
      <dgm:spPr/>
      <dgm:t>
        <a:bodyPr/>
        <a:lstStyle/>
        <a:p>
          <a:r>
            <a:rPr lang="en-US"/>
            <a:t>Organizations encounter an ever-increasing amount of pressure to reduce costs and improve company performance. Contract management proves to be a very time-consuming element of business, which facilitates the need for an effective and automated contract management system</a:t>
          </a:r>
        </a:p>
      </dgm:t>
    </dgm:pt>
    <dgm:pt modelId="{4FB6287F-7AD0-F945-B2D7-5C324ED01C1D}" type="parTrans" cxnId="{45FEE188-4972-8348-95B7-2751FEEA6831}">
      <dgm:prSet/>
      <dgm:spPr/>
      <dgm:t>
        <a:bodyPr/>
        <a:lstStyle/>
        <a:p>
          <a:endParaRPr lang="en-US"/>
        </a:p>
      </dgm:t>
    </dgm:pt>
    <dgm:pt modelId="{A90397CD-29CF-9543-BA26-3FD99518A04F}" type="sibTrans" cxnId="{45FEE188-4972-8348-95B7-2751FEEA6831}">
      <dgm:prSet/>
      <dgm:spPr/>
      <dgm:t>
        <a:bodyPr/>
        <a:lstStyle/>
        <a:p>
          <a:endParaRPr lang="en-US"/>
        </a:p>
      </dgm:t>
    </dgm:pt>
    <dgm:pt modelId="{7E884F24-A345-8B45-8A6F-31B16F306431}" type="pres">
      <dgm:prSet presAssocID="{A8AC7A5B-C1BA-384D-8A54-0C03C39222BC}" presName="compositeShape" presStyleCnt="0">
        <dgm:presLayoutVars>
          <dgm:chMax val="7"/>
          <dgm:dir/>
          <dgm:resizeHandles val="exact"/>
        </dgm:presLayoutVars>
      </dgm:prSet>
      <dgm:spPr/>
    </dgm:pt>
    <dgm:pt modelId="{9B650C4B-0AE3-9A42-A44F-63DEB4DE3C06}" type="pres">
      <dgm:prSet presAssocID="{5956B599-B1E0-FC4D-8071-F538DC323837}" presName="circ1" presStyleLbl="vennNode1" presStyleIdx="0" presStyleCnt="2"/>
      <dgm:spPr/>
    </dgm:pt>
    <dgm:pt modelId="{BFD532C0-F52E-5344-BDCA-1DD26C742963}" type="pres">
      <dgm:prSet presAssocID="{5956B599-B1E0-FC4D-8071-F538DC323837}" presName="circ1Tx" presStyleLbl="revTx" presStyleIdx="0" presStyleCnt="0">
        <dgm:presLayoutVars>
          <dgm:chMax val="0"/>
          <dgm:chPref val="0"/>
          <dgm:bulletEnabled val="1"/>
        </dgm:presLayoutVars>
      </dgm:prSet>
      <dgm:spPr/>
    </dgm:pt>
    <dgm:pt modelId="{1C9B64B7-A6F4-FB43-A990-4A30D436C25B}" type="pres">
      <dgm:prSet presAssocID="{96416BE9-DE37-2C47-B36B-8FCB04BA99B8}" presName="circ2" presStyleLbl="vennNode1" presStyleIdx="1" presStyleCnt="2"/>
      <dgm:spPr/>
    </dgm:pt>
    <dgm:pt modelId="{9363E96C-2C13-2E4A-92C0-6B9F75894A79}" type="pres">
      <dgm:prSet presAssocID="{96416BE9-DE37-2C47-B36B-8FCB04BA99B8}" presName="circ2Tx" presStyleLbl="revTx" presStyleIdx="0" presStyleCnt="0">
        <dgm:presLayoutVars>
          <dgm:chMax val="0"/>
          <dgm:chPref val="0"/>
          <dgm:bulletEnabled val="1"/>
        </dgm:presLayoutVars>
      </dgm:prSet>
      <dgm:spPr/>
    </dgm:pt>
  </dgm:ptLst>
  <dgm:cxnLst>
    <dgm:cxn modelId="{60753E32-15A4-8B40-8A0B-B2CC721B7F2A}" srcId="{A8AC7A5B-C1BA-384D-8A54-0C03C39222BC}" destId="{5956B599-B1E0-FC4D-8071-F538DC323837}" srcOrd="0" destOrd="0" parTransId="{C2E7D92A-DD2C-774F-8BA0-B9DB4607B88C}" sibTransId="{959E8B1E-E1A9-594C-BCD0-5CEB9D9E5E3A}"/>
    <dgm:cxn modelId="{7C534756-E188-C94E-9712-AA16A3CBA375}" type="presOf" srcId="{96416BE9-DE37-2C47-B36B-8FCB04BA99B8}" destId="{9363E96C-2C13-2E4A-92C0-6B9F75894A79}" srcOrd="1" destOrd="0" presId="urn:microsoft.com/office/officeart/2005/8/layout/venn1"/>
    <dgm:cxn modelId="{6A5C4C86-9F76-E24D-826D-BC5AC6216C6C}" type="presOf" srcId="{A8AC7A5B-C1BA-384D-8A54-0C03C39222BC}" destId="{7E884F24-A345-8B45-8A6F-31B16F306431}" srcOrd="0" destOrd="0" presId="urn:microsoft.com/office/officeart/2005/8/layout/venn1"/>
    <dgm:cxn modelId="{45FEE188-4972-8348-95B7-2751FEEA6831}" srcId="{A8AC7A5B-C1BA-384D-8A54-0C03C39222BC}" destId="{96416BE9-DE37-2C47-B36B-8FCB04BA99B8}" srcOrd="1" destOrd="0" parTransId="{4FB6287F-7AD0-F945-B2D7-5C324ED01C1D}" sibTransId="{A90397CD-29CF-9543-BA26-3FD99518A04F}"/>
    <dgm:cxn modelId="{555D4B95-437D-854A-85D3-8C626C5D4244}" type="presOf" srcId="{5956B599-B1E0-FC4D-8071-F538DC323837}" destId="{9B650C4B-0AE3-9A42-A44F-63DEB4DE3C06}" srcOrd="0" destOrd="0" presId="urn:microsoft.com/office/officeart/2005/8/layout/venn1"/>
    <dgm:cxn modelId="{B1F3CC9F-94F8-0047-B570-9E01DF78B434}" type="presOf" srcId="{96416BE9-DE37-2C47-B36B-8FCB04BA99B8}" destId="{1C9B64B7-A6F4-FB43-A990-4A30D436C25B}" srcOrd="0" destOrd="0" presId="urn:microsoft.com/office/officeart/2005/8/layout/venn1"/>
    <dgm:cxn modelId="{94250FB0-7D45-6343-B2EF-7BB43C0EE7BD}" type="presOf" srcId="{5956B599-B1E0-FC4D-8071-F538DC323837}" destId="{BFD532C0-F52E-5344-BDCA-1DD26C742963}" srcOrd="1" destOrd="0" presId="urn:microsoft.com/office/officeart/2005/8/layout/venn1"/>
    <dgm:cxn modelId="{557FAC12-086C-2049-9156-EBD4780D224C}" type="presParOf" srcId="{7E884F24-A345-8B45-8A6F-31B16F306431}" destId="{9B650C4B-0AE3-9A42-A44F-63DEB4DE3C06}" srcOrd="0" destOrd="0" presId="urn:microsoft.com/office/officeart/2005/8/layout/venn1"/>
    <dgm:cxn modelId="{070FF904-50CA-E143-940F-6993960F7160}" type="presParOf" srcId="{7E884F24-A345-8B45-8A6F-31B16F306431}" destId="{BFD532C0-F52E-5344-BDCA-1DD26C742963}" srcOrd="1" destOrd="0" presId="urn:microsoft.com/office/officeart/2005/8/layout/venn1"/>
    <dgm:cxn modelId="{F1A477EC-4E82-EE46-9932-73189CCC9428}" type="presParOf" srcId="{7E884F24-A345-8B45-8A6F-31B16F306431}" destId="{1C9B64B7-A6F4-FB43-A990-4A30D436C25B}" srcOrd="2" destOrd="0" presId="urn:microsoft.com/office/officeart/2005/8/layout/venn1"/>
    <dgm:cxn modelId="{5187DDEC-975B-634C-A3EC-959AB5C48AD6}" type="presParOf" srcId="{7E884F24-A345-8B45-8A6F-31B16F306431}" destId="{9363E96C-2C13-2E4A-92C0-6B9F75894A79}" srcOrd="3"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650C4B-0AE3-9A42-A44F-63DEB4DE3C06}">
      <dsp:nvSpPr>
        <dsp:cNvPr id="0" name=""/>
        <dsp:cNvSpPr/>
      </dsp:nvSpPr>
      <dsp:spPr>
        <a:xfrm>
          <a:off x="451552" y="9370"/>
          <a:ext cx="3426256" cy="3426256"/>
        </a:xfrm>
        <a:prstGeom prst="ellipse">
          <a:avLst/>
        </a:prstGeom>
        <a:solidFill>
          <a:schemeClr val="accent1">
            <a:alpha val="50000"/>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r>
            <a:rPr lang="en-US" sz="1500" kern="1200"/>
            <a:t>Contract management is the process of managing contract creation, execution, and analysis to maximize operational and financial performance at an organization, all while reducing financial risk. </a:t>
          </a:r>
        </a:p>
      </dsp:txBody>
      <dsp:txXfrm>
        <a:off x="929994" y="413399"/>
        <a:ext cx="1975499" cy="2618197"/>
      </dsp:txXfrm>
    </dsp:sp>
    <dsp:sp modelId="{1C9B64B7-A6F4-FB43-A990-4A30D436C25B}">
      <dsp:nvSpPr>
        <dsp:cNvPr id="0" name=""/>
        <dsp:cNvSpPr/>
      </dsp:nvSpPr>
      <dsp:spPr>
        <a:xfrm>
          <a:off x="2920926" y="9370"/>
          <a:ext cx="3426256" cy="3426256"/>
        </a:xfrm>
        <a:prstGeom prst="ellipse">
          <a:avLst/>
        </a:prstGeom>
        <a:solidFill>
          <a:schemeClr val="accent1">
            <a:alpha val="50000"/>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r>
            <a:rPr lang="en-US" sz="1500" kern="1200"/>
            <a:t>Organizations encounter an ever-increasing amount of pressure to reduce costs and improve company performance. Contract management proves to be a very time-consuming element of business, which facilitates the need for an effective and automated contract management system</a:t>
          </a:r>
        </a:p>
      </dsp:txBody>
      <dsp:txXfrm>
        <a:off x="3893242" y="413399"/>
        <a:ext cx="1975499" cy="2618197"/>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3727A1-D897-5149-8D5E-2C632886EECC}" type="datetimeFigureOut">
              <a:rPr lang="en-US" smtClean="0"/>
              <a:t>1/8/21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1C79C70-0F3A-CD4F-B9F2-EA5CE60AF3B2}" type="slidenum">
              <a:rPr lang="en-US" smtClean="0"/>
              <a:t>‹#›</a:t>
            </a:fld>
            <a:endParaRPr lang="en-US"/>
          </a:p>
        </p:txBody>
      </p:sp>
    </p:spTree>
    <p:extLst>
      <p:ext uri="{BB962C8B-B14F-4D97-AF65-F5344CB8AC3E}">
        <p14:creationId xmlns:p14="http://schemas.microsoft.com/office/powerpoint/2010/main" val="36182081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8" name="Group 17"/>
          <p:cNvGrpSpPr/>
          <p:nvPr/>
        </p:nvGrpSpPr>
        <p:grpSpPr>
          <a:xfrm>
            <a:off x="0" y="0"/>
            <a:ext cx="9144677" cy="6858000"/>
            <a:chOff x="0" y="0"/>
            <a:chExt cx="9144677" cy="6858000"/>
          </a:xfrm>
        </p:grpSpPr>
        <p:pic>
          <p:nvPicPr>
            <p:cNvPr id="8" name="Picture 7" descr="S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Rectangle 10"/>
            <p:cNvSpPr/>
            <p:nvPr/>
          </p:nvSpPr>
          <p:spPr>
            <a:xfrm>
              <a:off x="1515532" y="1520422"/>
              <a:ext cx="6112935" cy="3818468"/>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2" name="Picture 11"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a:off x="0" y="3128434"/>
              <a:ext cx="1664208" cy="612648"/>
            </a:xfrm>
            <a:prstGeom prst="rect">
              <a:avLst/>
            </a:prstGeom>
          </p:spPr>
        </p:pic>
        <p:pic>
          <p:nvPicPr>
            <p:cNvPr id="13" name="Picture 12"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a:off x="7480469" y="3128434"/>
              <a:ext cx="1664208" cy="612648"/>
            </a:xfrm>
            <a:prstGeom prst="rect">
              <a:avLst/>
            </a:prstGeom>
          </p:spPr>
        </p:pic>
      </p:grpSp>
      <p:sp>
        <p:nvSpPr>
          <p:cNvPr id="2" name="Title 1"/>
          <p:cNvSpPr>
            <a:spLocks noGrp="1"/>
          </p:cNvSpPr>
          <p:nvPr>
            <p:ph type="ctrTitle"/>
          </p:nvPr>
        </p:nvSpPr>
        <p:spPr>
          <a:xfrm>
            <a:off x="1921934" y="1811863"/>
            <a:ext cx="5308866" cy="1515533"/>
          </a:xfrm>
        </p:spPr>
        <p:txBody>
          <a:bodyPr anchor="b">
            <a:noAutofit/>
          </a:bodyPr>
          <a:lstStyle>
            <a:lvl1pPr algn="ctr">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1921934" y="3598327"/>
            <a:ext cx="5308866" cy="1377651"/>
          </a:xfrm>
        </p:spPr>
        <p:txBody>
          <a:bodyPr anchor="t">
            <a:normAutofit/>
          </a:bodyPr>
          <a:lstStyle>
            <a:lvl1pPr marL="0" indent="0" algn="ctr">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6065417" y="5054602"/>
            <a:ext cx="673276" cy="279400"/>
          </a:xfrm>
        </p:spPr>
        <p:txBody>
          <a:bodyPr/>
          <a:lstStyle/>
          <a:p>
            <a:pPr>
              <a:defRPr/>
            </a:pPr>
            <a:fld id="{777915F8-EC78-43F0-96D7-24C1CEEA869A}" type="datetimeFigureOut">
              <a:rPr lang="en-GB" smtClean="0"/>
              <a:pPr>
                <a:defRPr/>
              </a:pPr>
              <a:t>08/01/2021</a:t>
            </a:fld>
            <a:endParaRPr lang="en-GB"/>
          </a:p>
        </p:txBody>
      </p:sp>
      <p:sp>
        <p:nvSpPr>
          <p:cNvPr id="5" name="Footer Placeholder 4"/>
          <p:cNvSpPr>
            <a:spLocks noGrp="1"/>
          </p:cNvSpPr>
          <p:nvPr>
            <p:ph type="ftr" sz="quarter" idx="11"/>
          </p:nvPr>
        </p:nvSpPr>
        <p:spPr>
          <a:xfrm>
            <a:off x="1921934" y="5054602"/>
            <a:ext cx="4064860" cy="279400"/>
          </a:xfrm>
        </p:spPr>
        <p:txBody>
          <a:bodyPr/>
          <a:lstStyle/>
          <a:p>
            <a:pPr>
              <a:defRPr/>
            </a:pPr>
            <a:endParaRPr lang="en-GB"/>
          </a:p>
        </p:txBody>
      </p:sp>
      <p:sp>
        <p:nvSpPr>
          <p:cNvPr id="6" name="Slide Number Placeholder 5"/>
          <p:cNvSpPr>
            <a:spLocks noGrp="1"/>
          </p:cNvSpPr>
          <p:nvPr>
            <p:ph type="sldNum" sz="quarter" idx="12"/>
          </p:nvPr>
        </p:nvSpPr>
        <p:spPr>
          <a:xfrm>
            <a:off x="6817317" y="5054602"/>
            <a:ext cx="413483" cy="279400"/>
          </a:xfrm>
        </p:spPr>
        <p:txBody>
          <a:bodyPr/>
          <a:lstStyle/>
          <a:p>
            <a:pPr>
              <a:defRPr/>
            </a:pPr>
            <a:fld id="{330528E8-C877-4702-8BAF-B0255E753BB4}" type="slidenum">
              <a:rPr lang="en-GB" smtClean="0"/>
              <a:pPr>
                <a:defRPr/>
              </a:pPr>
              <a:t>‹#›</a:t>
            </a:fld>
            <a:endParaRPr lang="en-GB"/>
          </a:p>
        </p:txBody>
      </p:sp>
      <p:cxnSp>
        <p:nvCxnSpPr>
          <p:cNvPr id="15" name="Straight Connector 14"/>
          <p:cNvCxnSpPr/>
          <p:nvPr/>
        </p:nvCxnSpPr>
        <p:spPr>
          <a:xfrm>
            <a:off x="2019825" y="3471329"/>
            <a:ext cx="511308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224458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62E557B1-9725-4631-8AC7-B61E192D27F5}" type="datetimeFigureOut">
              <a:rPr lang="en-GB" smtClean="0"/>
              <a:pPr>
                <a:defRPr/>
              </a:pPr>
              <a:t>08/01/2021</a:t>
            </a:fld>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pPr>
              <a:defRPr/>
            </a:pPr>
            <a:fld id="{23A1487C-6E8F-4E37-9EED-53BF976824E7}" type="slidenum">
              <a:rPr lang="en-GB" smtClean="0"/>
              <a:pPr>
                <a:defRPr/>
              </a:pPr>
              <a:t>‹#›</a:t>
            </a:fld>
            <a:endParaRPr lang="en-GB"/>
          </a:p>
        </p:txBody>
      </p:sp>
    </p:spTree>
    <p:extLst>
      <p:ext uri="{BB962C8B-B14F-4D97-AF65-F5344CB8AC3E}">
        <p14:creationId xmlns:p14="http://schemas.microsoft.com/office/powerpoint/2010/main" val="33865804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78465" y="1641413"/>
            <a:ext cx="6595534" cy="1822514"/>
          </a:xfrm>
        </p:spPr>
        <p:txBody>
          <a:bodyPr anchor="b">
            <a:normAutofit/>
          </a:bodyPr>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78465" y="3734859"/>
            <a:ext cx="6595534" cy="1090015"/>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fld id="{1A1153DD-EF69-4AE0-B190-90630DB90389}" type="datetimeFigureOut">
              <a:rPr lang="en-GB" smtClean="0"/>
              <a:pPr>
                <a:defRPr/>
              </a:pPr>
              <a:t>08/01/2021</a:t>
            </a:fld>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pPr>
              <a:defRPr/>
            </a:pPr>
            <a:fld id="{50A2185B-1D67-4ABD-9EBB-ECDC8AA2433A}" type="slidenum">
              <a:rPr lang="en-GB" smtClean="0"/>
              <a:pPr>
                <a:defRPr/>
              </a:pPr>
              <a:t>‹#›</a:t>
            </a:fld>
            <a:endParaRPr lang="en-GB"/>
          </a:p>
        </p:txBody>
      </p:sp>
      <p:cxnSp>
        <p:nvCxnSpPr>
          <p:cNvPr id="31" name="Straight Connector 30"/>
          <p:cNvCxnSpPr/>
          <p:nvPr/>
        </p:nvCxnSpPr>
        <p:spPr>
          <a:xfrm>
            <a:off x="1278466" y="3599392"/>
            <a:ext cx="659553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960077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176866" y="915337"/>
            <a:ext cx="6798734" cy="130386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176866" y="2487168"/>
            <a:ext cx="3337560" cy="344728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5152" y="2487168"/>
            <a:ext cx="3337560" cy="344728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fld id="{7BEDEAFE-87DD-4ADE-A2E8-DB9556626FF9}" type="datetimeFigureOut">
              <a:rPr lang="en-GB" smtClean="0"/>
              <a:pPr>
                <a:defRPr/>
              </a:pPr>
              <a:t>08/01/2021</a:t>
            </a:fld>
            <a:endParaRPr lang="en-GB"/>
          </a:p>
        </p:txBody>
      </p:sp>
      <p:sp>
        <p:nvSpPr>
          <p:cNvPr id="6" name="Footer Placeholder 5"/>
          <p:cNvSpPr>
            <a:spLocks noGrp="1"/>
          </p:cNvSpPr>
          <p:nvPr>
            <p:ph type="ftr" sz="quarter" idx="11"/>
          </p:nvPr>
        </p:nvSpPr>
        <p:spPr/>
        <p:txBody>
          <a:bodyPr/>
          <a:lstStyle/>
          <a:p>
            <a:pPr>
              <a:defRPr/>
            </a:pPr>
            <a:endParaRPr lang="en-GB"/>
          </a:p>
        </p:txBody>
      </p:sp>
      <p:sp>
        <p:nvSpPr>
          <p:cNvPr id="7" name="Slide Number Placeholder 6"/>
          <p:cNvSpPr>
            <a:spLocks noGrp="1"/>
          </p:cNvSpPr>
          <p:nvPr>
            <p:ph type="sldNum" sz="quarter" idx="12"/>
          </p:nvPr>
        </p:nvSpPr>
        <p:spPr/>
        <p:txBody>
          <a:bodyPr/>
          <a:lstStyle/>
          <a:p>
            <a:pPr>
              <a:defRPr/>
            </a:pPr>
            <a:fld id="{20F6DECE-5D80-49D1-9582-86A703A7AB75}" type="slidenum">
              <a:rPr lang="en-GB" smtClean="0"/>
              <a:pPr>
                <a:defRPr/>
              </a:pPr>
              <a:t>‹#›</a:t>
            </a:fld>
            <a:endParaRPr lang="en-GB"/>
          </a:p>
        </p:txBody>
      </p:sp>
    </p:spTree>
    <p:extLst>
      <p:ext uri="{BB962C8B-B14F-4D97-AF65-F5344CB8AC3E}">
        <p14:creationId xmlns:p14="http://schemas.microsoft.com/office/powerpoint/2010/main" val="3303000678"/>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76868"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76868" y="3243263"/>
            <a:ext cx="3337560" cy="2706624"/>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1832"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41832" y="3243263"/>
            <a:ext cx="3337560" cy="2706624"/>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2287762C-5C42-42E5-AFB1-6FA59D8CC50E}" type="datetimeFigureOut">
              <a:rPr lang="en-GB" smtClean="0"/>
              <a:pPr>
                <a:defRPr/>
              </a:pPr>
              <a:t>08/01/2021</a:t>
            </a:fld>
            <a:endParaRPr lang="en-GB"/>
          </a:p>
        </p:txBody>
      </p:sp>
      <p:sp>
        <p:nvSpPr>
          <p:cNvPr id="8" name="Footer Placeholder 7"/>
          <p:cNvSpPr>
            <a:spLocks noGrp="1"/>
          </p:cNvSpPr>
          <p:nvPr>
            <p:ph type="ftr" sz="quarter" idx="11"/>
          </p:nvPr>
        </p:nvSpPr>
        <p:spPr/>
        <p:txBody>
          <a:bodyPr/>
          <a:lstStyle/>
          <a:p>
            <a:pPr>
              <a:defRPr/>
            </a:pPr>
            <a:endParaRPr lang="en-GB"/>
          </a:p>
        </p:txBody>
      </p:sp>
      <p:sp>
        <p:nvSpPr>
          <p:cNvPr id="9" name="Slide Number Placeholder 8"/>
          <p:cNvSpPr>
            <a:spLocks noGrp="1"/>
          </p:cNvSpPr>
          <p:nvPr>
            <p:ph type="sldNum" sz="quarter" idx="12"/>
          </p:nvPr>
        </p:nvSpPr>
        <p:spPr/>
        <p:txBody>
          <a:bodyPr/>
          <a:lstStyle/>
          <a:p>
            <a:pPr>
              <a:defRPr/>
            </a:pPr>
            <a:fld id="{90EE8B72-C1F6-4208-B680-8D6B5347F7F3}" type="slidenum">
              <a:rPr lang="en-GB" smtClean="0"/>
              <a:pPr>
                <a:defRPr/>
              </a:pPr>
              <a:t>‹#›</a:t>
            </a:fld>
            <a:endParaRPr lang="en-GB"/>
          </a:p>
        </p:txBody>
      </p:sp>
      <p:cxnSp>
        <p:nvCxnSpPr>
          <p:cNvPr id="41" name="Straight Connector 40"/>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314833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76865" y="915337"/>
            <a:ext cx="6798735" cy="1303867"/>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fld id="{BF2760B2-CD23-4417-A100-03B7E6D02B7D}" type="datetimeFigureOut">
              <a:rPr lang="en-GB" smtClean="0"/>
              <a:pPr>
                <a:defRPr/>
              </a:pPr>
              <a:t>08/01/2021</a:t>
            </a:fld>
            <a:endParaRPr lang="en-GB"/>
          </a:p>
        </p:txBody>
      </p:sp>
      <p:sp>
        <p:nvSpPr>
          <p:cNvPr id="4" name="Footer Placeholder 3"/>
          <p:cNvSpPr>
            <a:spLocks noGrp="1"/>
          </p:cNvSpPr>
          <p:nvPr>
            <p:ph type="ftr" sz="quarter" idx="11"/>
          </p:nvPr>
        </p:nvSpPr>
        <p:spPr/>
        <p:txBody>
          <a:bodyPr/>
          <a:lstStyle/>
          <a:p>
            <a:pPr>
              <a:defRPr/>
            </a:pPr>
            <a:endParaRPr lang="en-GB"/>
          </a:p>
        </p:txBody>
      </p:sp>
      <p:sp>
        <p:nvSpPr>
          <p:cNvPr id="5" name="Slide Number Placeholder 4"/>
          <p:cNvSpPr>
            <a:spLocks noGrp="1"/>
          </p:cNvSpPr>
          <p:nvPr>
            <p:ph type="sldNum" sz="quarter" idx="12"/>
          </p:nvPr>
        </p:nvSpPr>
        <p:spPr/>
        <p:txBody>
          <a:bodyPr/>
          <a:lstStyle/>
          <a:p>
            <a:pPr>
              <a:defRPr/>
            </a:pPr>
            <a:fld id="{8E4296CE-90F6-458E-8DD0-B5A1B1F56CD6}" type="slidenum">
              <a:rPr lang="en-GB" smtClean="0"/>
              <a:pPr>
                <a:defRPr/>
              </a:pPr>
              <a:t>‹#›</a:t>
            </a:fld>
            <a:endParaRPr lang="en-GB"/>
          </a:p>
        </p:txBody>
      </p:sp>
      <p:cxnSp>
        <p:nvCxnSpPr>
          <p:cNvPr id="14" name="Straight Connector 13"/>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57637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0BCDE014-6B91-4F72-85A0-C0735172F060}" type="datetimeFigureOut">
              <a:rPr lang="en-GB" smtClean="0"/>
              <a:pPr>
                <a:defRPr/>
              </a:pPr>
              <a:t>08/01/2021</a:t>
            </a:fld>
            <a:endParaRPr lang="en-GB"/>
          </a:p>
        </p:txBody>
      </p:sp>
      <p:sp>
        <p:nvSpPr>
          <p:cNvPr id="3" name="Footer Placeholder 2"/>
          <p:cNvSpPr>
            <a:spLocks noGrp="1"/>
          </p:cNvSpPr>
          <p:nvPr>
            <p:ph type="ftr" sz="quarter" idx="11"/>
          </p:nvPr>
        </p:nvSpPr>
        <p:spPr/>
        <p:txBody>
          <a:bodyPr/>
          <a:lstStyle/>
          <a:p>
            <a:pPr>
              <a:defRPr/>
            </a:pPr>
            <a:endParaRPr lang="en-GB"/>
          </a:p>
        </p:txBody>
      </p:sp>
      <p:sp>
        <p:nvSpPr>
          <p:cNvPr id="4" name="Slide Number Placeholder 3"/>
          <p:cNvSpPr>
            <a:spLocks noGrp="1"/>
          </p:cNvSpPr>
          <p:nvPr>
            <p:ph type="sldNum" sz="quarter" idx="12"/>
          </p:nvPr>
        </p:nvSpPr>
        <p:spPr/>
        <p:txBody>
          <a:bodyPr/>
          <a:lstStyle/>
          <a:p>
            <a:pPr>
              <a:defRPr/>
            </a:pPr>
            <a:fld id="{EE3FF158-F3A9-43D8-A667-BA05A9A36859}" type="slidenum">
              <a:rPr lang="en-GB" smtClean="0"/>
              <a:pPr>
                <a:defRPr/>
              </a:pPr>
              <a:t>‹#›</a:t>
            </a:fld>
            <a:endParaRPr lang="en-GB"/>
          </a:p>
        </p:txBody>
      </p:sp>
    </p:spTree>
    <p:extLst>
      <p:ext uri="{BB962C8B-B14F-4D97-AF65-F5344CB8AC3E}">
        <p14:creationId xmlns:p14="http://schemas.microsoft.com/office/powerpoint/2010/main" val="21358718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388534"/>
            <a:ext cx="2536798"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4120062" y="982132"/>
            <a:ext cx="3855539" cy="4893735"/>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76865" y="3031065"/>
            <a:ext cx="2536798"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pPr>
              <a:defRPr/>
            </a:pPr>
            <a:fld id="{43FF9AC5-1B9F-4EE4-AF68-E63B1C41D10C}" type="datetimeFigureOut">
              <a:rPr lang="en-GB" smtClean="0"/>
              <a:pPr>
                <a:defRPr/>
              </a:pPr>
              <a:t>08/01/2021</a:t>
            </a:fld>
            <a:endParaRPr lang="en-GB"/>
          </a:p>
        </p:txBody>
      </p:sp>
      <p:sp>
        <p:nvSpPr>
          <p:cNvPr id="6" name="Footer Placeholder 5"/>
          <p:cNvSpPr>
            <a:spLocks noGrp="1"/>
          </p:cNvSpPr>
          <p:nvPr>
            <p:ph type="ftr" sz="quarter" idx="11"/>
          </p:nvPr>
        </p:nvSpPr>
        <p:spPr/>
        <p:txBody>
          <a:bodyPr/>
          <a:lstStyle/>
          <a:p>
            <a:pPr>
              <a:defRPr/>
            </a:pPr>
            <a:endParaRPr lang="en-GB"/>
          </a:p>
        </p:txBody>
      </p:sp>
      <p:sp>
        <p:nvSpPr>
          <p:cNvPr id="7" name="Slide Number Placeholder 6"/>
          <p:cNvSpPr>
            <a:spLocks noGrp="1"/>
          </p:cNvSpPr>
          <p:nvPr>
            <p:ph type="sldNum" sz="quarter" idx="12"/>
          </p:nvPr>
        </p:nvSpPr>
        <p:spPr/>
        <p:txBody>
          <a:bodyPr/>
          <a:lstStyle/>
          <a:p>
            <a:pPr>
              <a:defRPr/>
            </a:pPr>
            <a:fld id="{1F38DB94-0791-42CC-BA23-003D08FDF810}" type="slidenum">
              <a:rPr lang="en-GB" smtClean="0"/>
              <a:pPr>
                <a:defRPr/>
              </a:pPr>
              <a:t>‹#›</a:t>
            </a:fld>
            <a:endParaRPr lang="en-GB"/>
          </a:p>
        </p:txBody>
      </p:sp>
      <p:cxnSp>
        <p:nvCxnSpPr>
          <p:cNvPr id="16" name="Straight Connector 15"/>
          <p:cNvCxnSpPr/>
          <p:nvPr/>
        </p:nvCxnSpPr>
        <p:spPr>
          <a:xfrm>
            <a:off x="1278466" y="2912533"/>
            <a:ext cx="233359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73838611"/>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883832"/>
            <a:ext cx="3632202" cy="1371600"/>
          </a:xfrm>
        </p:spPr>
        <p:txBody>
          <a:bodyPr anchor="b">
            <a:normAutofit/>
          </a:bodyPr>
          <a:lstStyle>
            <a:lvl1pPr algn="ctr">
              <a:defRPr sz="24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5183069" y="1032933"/>
            <a:ext cx="2929463" cy="4792136"/>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76865" y="3255432"/>
            <a:ext cx="3632201" cy="182880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pPr>
              <a:defRPr/>
            </a:pPr>
            <a:fld id="{2287762C-5C42-42E5-AFB1-6FA59D8CC50E}" type="datetimeFigureOut">
              <a:rPr lang="en-GB" smtClean="0"/>
              <a:pPr>
                <a:defRPr/>
              </a:pPr>
              <a:t>08/01/2021</a:t>
            </a:fld>
            <a:endParaRPr lang="en-GB"/>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a:defRPr/>
            </a:pPr>
            <a:fld id="{90EE8B72-C1F6-4208-B680-8D6B5347F7F3}" type="slidenum">
              <a:rPr lang="en-GB" smtClean="0"/>
              <a:pPr>
                <a:defRPr/>
              </a:pPr>
              <a:t>‹#›</a:t>
            </a:fld>
            <a:endParaRPr lang="en-GB"/>
          </a:p>
        </p:txBody>
      </p:sp>
    </p:spTree>
    <p:extLst>
      <p:ext uri="{BB962C8B-B14F-4D97-AF65-F5344CB8AC3E}">
        <p14:creationId xmlns:p14="http://schemas.microsoft.com/office/powerpoint/2010/main" val="33761061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4815415"/>
            <a:ext cx="6798734"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26260" y="1032933"/>
            <a:ext cx="7091482" cy="3361269"/>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76866" y="5382153"/>
            <a:ext cx="6798734" cy="493712"/>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pPr>
              <a:defRPr/>
            </a:pPr>
            <a:fld id="{2287762C-5C42-42E5-AFB1-6FA59D8CC50E}" type="datetimeFigureOut">
              <a:rPr lang="en-GB" smtClean="0"/>
              <a:pPr>
                <a:defRPr/>
              </a:pPr>
              <a:t>08/01/2021</a:t>
            </a:fld>
            <a:endParaRPr lang="en-GB"/>
          </a:p>
        </p:txBody>
      </p:sp>
      <p:sp>
        <p:nvSpPr>
          <p:cNvPr id="6" name="Footer Placeholder 5"/>
          <p:cNvSpPr>
            <a:spLocks noGrp="1"/>
          </p:cNvSpPr>
          <p:nvPr>
            <p:ph type="ftr" sz="quarter" idx="11"/>
          </p:nvPr>
        </p:nvSpPr>
        <p:spPr/>
        <p:txBody>
          <a:bodyPr/>
          <a:lstStyle/>
          <a:p>
            <a:pPr>
              <a:defRPr/>
            </a:pPr>
            <a:endParaRPr lang="en-GB"/>
          </a:p>
        </p:txBody>
      </p:sp>
      <p:sp>
        <p:nvSpPr>
          <p:cNvPr id="7" name="Slide Number Placeholder 6"/>
          <p:cNvSpPr>
            <a:spLocks noGrp="1"/>
          </p:cNvSpPr>
          <p:nvPr>
            <p:ph type="sldNum" sz="quarter" idx="12"/>
          </p:nvPr>
        </p:nvSpPr>
        <p:spPr/>
        <p:txBody>
          <a:bodyPr/>
          <a:lstStyle/>
          <a:p>
            <a:pPr>
              <a:defRPr/>
            </a:pPr>
            <a:fld id="{90EE8B72-C1F6-4208-B680-8D6B5347F7F3}" type="slidenum">
              <a:rPr lang="en-GB" smtClean="0"/>
              <a:pPr>
                <a:defRPr/>
              </a:pPr>
              <a:t>‹#›</a:t>
            </a:fld>
            <a:endParaRPr lang="en-GB"/>
          </a:p>
        </p:txBody>
      </p:sp>
    </p:spTree>
    <p:extLst>
      <p:ext uri="{BB962C8B-B14F-4D97-AF65-F5344CB8AC3E}">
        <p14:creationId xmlns:p14="http://schemas.microsoft.com/office/powerpoint/2010/main" val="7682310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906873"/>
            <a:ext cx="6798734" cy="309786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76865" y="4275666"/>
            <a:ext cx="6798736" cy="1600202"/>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fld id="{2287762C-5C42-42E5-AFB1-6FA59D8CC50E}" type="datetimeFigureOut">
              <a:rPr lang="en-GB" smtClean="0"/>
              <a:pPr>
                <a:defRPr/>
              </a:pPr>
              <a:t>08/01/2021</a:t>
            </a:fld>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pPr>
              <a:defRPr/>
            </a:pPr>
            <a:fld id="{90EE8B72-C1F6-4208-B680-8D6B5347F7F3}" type="slidenum">
              <a:rPr lang="en-GB" smtClean="0"/>
              <a:pPr>
                <a:defRPr/>
              </a:pPr>
              <a:t>‹#›</a:t>
            </a:fld>
            <a:endParaRPr lang="en-GB"/>
          </a:p>
        </p:txBody>
      </p:sp>
      <p:cxnSp>
        <p:nvCxnSpPr>
          <p:cNvPr id="15" name="Straight Connector 14"/>
          <p:cNvCxnSpPr/>
          <p:nvPr/>
        </p:nvCxnSpPr>
        <p:spPr>
          <a:xfrm>
            <a:off x="1278465" y="4140199"/>
            <a:ext cx="6606425"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546164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34333" y="982132"/>
            <a:ext cx="6400250"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00200" y="3352799"/>
            <a:ext cx="5892798" cy="651933"/>
          </a:xfrm>
        </p:spPr>
        <p:txBody>
          <a:bodyPr anchor="ctr">
            <a:normAutofit/>
          </a:bodyPr>
          <a:lstStyle>
            <a:lvl1pPr marL="0" indent="0" algn="r">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176863" y="4343400"/>
            <a:ext cx="6798738"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fld id="{2287762C-5C42-42E5-AFB1-6FA59D8CC50E}" type="datetimeFigureOut">
              <a:rPr lang="en-GB" smtClean="0"/>
              <a:pPr>
                <a:defRPr/>
              </a:pPr>
              <a:t>08/01/2021</a:t>
            </a:fld>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pPr>
              <a:defRPr/>
            </a:pPr>
            <a:fld id="{90EE8B72-C1F6-4208-B680-8D6B5347F7F3}" type="slidenum">
              <a:rPr lang="en-GB" smtClean="0"/>
              <a:pPr>
                <a:defRPr/>
              </a:pPr>
              <a:t>‹#›</a:t>
            </a:fld>
            <a:endParaRPr lang="en-GB"/>
          </a:p>
        </p:txBody>
      </p:sp>
      <p:sp>
        <p:nvSpPr>
          <p:cNvPr id="14" name="TextBox 13"/>
          <p:cNvSpPr txBox="1"/>
          <p:nvPr/>
        </p:nvSpPr>
        <p:spPr>
          <a:xfrm>
            <a:off x="849969" y="905362"/>
            <a:ext cx="457319" cy="584776"/>
          </a:xfrm>
          <a:prstGeom prst="rect">
            <a:avLst/>
          </a:prstGeom>
        </p:spPr>
        <p:txBody>
          <a:bodyPr vert="horz" lIns="91440" tIns="45720" rIns="91440" bIns="45720" rtlCol="0" anchor="ctr">
            <a:noAutofit/>
          </a:bodyPr>
          <a:lstStyle/>
          <a:p>
            <a:pPr lvl="0"/>
            <a:r>
              <a:rPr lang="en-US" sz="7200" dirty="0">
                <a:solidFill>
                  <a:schemeClr val="tx1"/>
                </a:solidFill>
                <a:effectLst/>
              </a:rPr>
              <a:t>“</a:t>
            </a:r>
          </a:p>
        </p:txBody>
      </p:sp>
      <p:sp>
        <p:nvSpPr>
          <p:cNvPr id="15" name="TextBox 14"/>
          <p:cNvSpPr txBox="1"/>
          <p:nvPr/>
        </p:nvSpPr>
        <p:spPr>
          <a:xfrm>
            <a:off x="7633503" y="2827870"/>
            <a:ext cx="457319" cy="584776"/>
          </a:xfrm>
          <a:prstGeom prst="rect">
            <a:avLst/>
          </a:prstGeom>
        </p:spPr>
        <p:txBody>
          <a:bodyPr vert="horz" lIns="91440" tIns="45720" rIns="91440" bIns="45720" rtlCol="0" anchor="ctr">
            <a:noAutofit/>
          </a:bodyPr>
          <a:lstStyle/>
          <a:p>
            <a:pPr lvl="0" algn="r"/>
            <a:r>
              <a:rPr lang="en-US" sz="7200" dirty="0">
                <a:solidFill>
                  <a:schemeClr val="tx1"/>
                </a:solidFill>
                <a:effectLst/>
              </a:rPr>
              <a:t>”</a:t>
            </a:r>
          </a:p>
        </p:txBody>
      </p:sp>
      <p:cxnSp>
        <p:nvCxnSpPr>
          <p:cNvPr id="19" name="Straight Connector 18"/>
          <p:cNvCxnSpPr/>
          <p:nvPr/>
        </p:nvCxnSpPr>
        <p:spPr>
          <a:xfrm>
            <a:off x="1278466" y="4140199"/>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012757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76869" y="3308581"/>
            <a:ext cx="679872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76868" y="4777381"/>
            <a:ext cx="6798730" cy="8604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fld id="{2287762C-5C42-42E5-AFB1-6FA59D8CC50E}" type="datetimeFigureOut">
              <a:rPr lang="en-GB" smtClean="0"/>
              <a:pPr>
                <a:defRPr/>
              </a:pPr>
              <a:t>08/01/2021</a:t>
            </a:fld>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pPr>
              <a:defRPr/>
            </a:pPr>
            <a:fld id="{90EE8B72-C1F6-4208-B680-8D6B5347F7F3}" type="slidenum">
              <a:rPr lang="en-GB" smtClean="0"/>
              <a:pPr>
                <a:defRPr/>
              </a:pPr>
              <a:t>‹#›</a:t>
            </a:fld>
            <a:endParaRPr lang="en-GB"/>
          </a:p>
        </p:txBody>
      </p:sp>
    </p:spTree>
    <p:extLst>
      <p:ext uri="{BB962C8B-B14F-4D97-AF65-F5344CB8AC3E}">
        <p14:creationId xmlns:p14="http://schemas.microsoft.com/office/powerpoint/2010/main" val="36477249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09416" y="982132"/>
            <a:ext cx="632516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8" name="Text Placeholder 2"/>
          <p:cNvSpPr>
            <a:spLocks noGrp="1"/>
          </p:cNvSpPr>
          <p:nvPr>
            <p:ph type="body" idx="13"/>
          </p:nvPr>
        </p:nvSpPr>
        <p:spPr>
          <a:xfrm>
            <a:off x="1176868" y="3639312"/>
            <a:ext cx="6798730" cy="886968"/>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176865" y="4529667"/>
            <a:ext cx="6798736" cy="1346200"/>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fld id="{2287762C-5C42-42E5-AFB1-6FA59D8CC50E}" type="datetimeFigureOut">
              <a:rPr lang="en-GB" smtClean="0"/>
              <a:pPr>
                <a:defRPr/>
              </a:pPr>
              <a:t>08/01/2021</a:t>
            </a:fld>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pPr>
              <a:defRPr/>
            </a:pPr>
            <a:fld id="{90EE8B72-C1F6-4208-B680-8D6B5347F7F3}" type="slidenum">
              <a:rPr lang="en-GB" smtClean="0"/>
              <a:pPr>
                <a:defRPr/>
              </a:pPr>
              <a:t>‹#›</a:t>
            </a:fld>
            <a:endParaRPr lang="en-GB"/>
          </a:p>
        </p:txBody>
      </p:sp>
      <p:sp>
        <p:nvSpPr>
          <p:cNvPr id="12" name="TextBox 11"/>
          <p:cNvSpPr txBox="1"/>
          <p:nvPr/>
        </p:nvSpPr>
        <p:spPr>
          <a:xfrm>
            <a:off x="878060" y="896895"/>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7649796" y="2607728"/>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278466" y="342900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737176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76865" y="982131"/>
            <a:ext cx="6798734" cy="2294467"/>
          </a:xfrm>
        </p:spPr>
        <p:txBody>
          <a:bodyPr vert="horz" lIns="91440" tIns="45720" rIns="91440" bIns="45720" rtlCol="0" anchor="ctr">
            <a:normAutofit/>
          </a:bodyPr>
          <a:lstStyle>
            <a:lvl1pPr>
              <a:defRPr lang="en-US" sz="3200" b="0" dirty="0"/>
            </a:lvl1pPr>
          </a:lstStyle>
          <a:p>
            <a:pPr marL="0" lvl="0"/>
            <a:r>
              <a:rPr lang="en-US"/>
              <a:t>Click to edit Master title style</a:t>
            </a:r>
            <a:endParaRPr lang="en-US" dirty="0"/>
          </a:p>
        </p:txBody>
      </p:sp>
      <p:sp>
        <p:nvSpPr>
          <p:cNvPr id="14" name="Text Placeholder 2"/>
          <p:cNvSpPr>
            <a:spLocks noGrp="1"/>
          </p:cNvSpPr>
          <p:nvPr>
            <p:ph type="body" idx="13"/>
          </p:nvPr>
        </p:nvSpPr>
        <p:spPr>
          <a:xfrm>
            <a:off x="1176868" y="3566160"/>
            <a:ext cx="6798730" cy="905256"/>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176866" y="4470400"/>
            <a:ext cx="6798734" cy="1405467"/>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fld id="{2287762C-5C42-42E5-AFB1-6FA59D8CC50E}" type="datetimeFigureOut">
              <a:rPr lang="en-GB" smtClean="0"/>
              <a:pPr>
                <a:defRPr/>
              </a:pPr>
              <a:t>08/01/2021</a:t>
            </a:fld>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pPr>
              <a:defRPr/>
            </a:pPr>
            <a:fld id="{90EE8B72-C1F6-4208-B680-8D6B5347F7F3}" type="slidenum">
              <a:rPr lang="en-GB" smtClean="0"/>
              <a:pPr>
                <a:defRPr/>
              </a:pPr>
              <a:t>‹#›</a:t>
            </a:fld>
            <a:endParaRPr lang="en-GB"/>
          </a:p>
        </p:txBody>
      </p:sp>
      <p:cxnSp>
        <p:nvCxnSpPr>
          <p:cNvPr id="15" name="Straight Connector 14"/>
          <p:cNvCxnSpPr/>
          <p:nvPr/>
        </p:nvCxnSpPr>
        <p:spPr>
          <a:xfrm>
            <a:off x="1278469" y="3429000"/>
            <a:ext cx="6606421"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844536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176865" y="2490135"/>
            <a:ext cx="6798736" cy="3385733"/>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A80A4C89-110A-45AA-8EEF-EC187054B543}" type="datetimeFigureOut">
              <a:rPr lang="en-GB" smtClean="0"/>
              <a:pPr>
                <a:defRPr/>
              </a:pPr>
              <a:t>08/01/2021</a:t>
            </a:fld>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pPr>
              <a:defRPr/>
            </a:pPr>
            <a:fld id="{0CFFC656-435B-4CA3-808B-3DEB6A0706D0}" type="slidenum">
              <a:rPr lang="en-GB" smtClean="0"/>
              <a:pPr>
                <a:defRPr/>
              </a:pPr>
              <a:t>‹#›</a:t>
            </a:fld>
            <a:endParaRPr lang="en-GB"/>
          </a:p>
        </p:txBody>
      </p:sp>
      <p:cxnSp>
        <p:nvCxnSpPr>
          <p:cNvPr id="14" name="Straight Connector 13"/>
          <p:cNvCxnSpPr/>
          <p:nvPr/>
        </p:nvCxnSpPr>
        <p:spPr>
          <a:xfrm>
            <a:off x="1278466" y="2354670"/>
            <a:ext cx="660642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974757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56667" y="906873"/>
            <a:ext cx="1618930" cy="496899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76867" y="906873"/>
            <a:ext cx="4915509" cy="4968993"/>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C79C0890-0EDB-4B8B-B2E2-77D497843665}" type="datetimeFigureOut">
              <a:rPr lang="en-GB" smtClean="0"/>
              <a:pPr>
                <a:defRPr/>
              </a:pPr>
              <a:t>08/01/2021</a:t>
            </a:fld>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pPr>
              <a:defRPr/>
            </a:pPr>
            <a:fld id="{3507A9EC-6392-40F3-BE49-F2461342E766}" type="slidenum">
              <a:rPr lang="en-GB" smtClean="0"/>
              <a:pPr>
                <a:defRPr/>
              </a:pPr>
              <a:t>‹#›</a:t>
            </a:fld>
            <a:endParaRPr lang="en-GB"/>
          </a:p>
        </p:txBody>
      </p:sp>
      <p:cxnSp>
        <p:nvCxnSpPr>
          <p:cNvPr id="14" name="Straight Connector 13"/>
          <p:cNvCxnSpPr/>
          <p:nvPr/>
        </p:nvCxnSpPr>
        <p:spPr>
          <a:xfrm>
            <a:off x="6245512" y="906873"/>
            <a:ext cx="0" cy="4968993"/>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669782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9152467" cy="6858000"/>
            <a:chOff x="0" y="0"/>
            <a:chExt cx="9152467" cy="6858000"/>
          </a:xfrm>
        </p:grpSpPr>
        <p:pic>
          <p:nvPicPr>
            <p:cNvPr id="8" name="Picture 7" descr="S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Rectangle 8"/>
            <p:cNvSpPr/>
            <p:nvPr/>
          </p:nvSpPr>
          <p:spPr>
            <a:xfrm>
              <a:off x="553888" y="542807"/>
              <a:ext cx="8039776" cy="5756392"/>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l="1" r="14240"/>
            <a:stretch/>
          </p:blipFill>
          <p:spPr>
            <a:xfrm>
              <a:off x="0" y="3128434"/>
              <a:ext cx="68580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l="1" r="14240"/>
            <a:stretch/>
          </p:blipFill>
          <p:spPr>
            <a:xfrm>
              <a:off x="8466667" y="3128434"/>
              <a:ext cx="685800" cy="606425"/>
            </a:xfrm>
            <a:prstGeom prst="rect">
              <a:avLst/>
            </a:prstGeom>
          </p:spPr>
        </p:pic>
      </p:grpSp>
      <p:sp>
        <p:nvSpPr>
          <p:cNvPr id="2" name="Title Placeholder 1"/>
          <p:cNvSpPr>
            <a:spLocks noGrp="1"/>
          </p:cNvSpPr>
          <p:nvPr>
            <p:ph type="title"/>
          </p:nvPr>
        </p:nvSpPr>
        <p:spPr>
          <a:xfrm>
            <a:off x="1176866" y="915337"/>
            <a:ext cx="6798734"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76865" y="2490135"/>
            <a:ext cx="6798736" cy="3444997"/>
          </a:xfrm>
          <a:prstGeom prst="rect">
            <a:avLst/>
          </a:prstGeom>
        </p:spPr>
        <p:txBody>
          <a:bodyPr vert="horz" lIns="91440" tIns="45720" rIns="91440" bIns="45720" rtlCol="0"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356670" y="5960533"/>
            <a:ext cx="1148283"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a:defRPr/>
            </a:pPr>
            <a:fld id="{2287762C-5C42-42E5-AFB1-6FA59D8CC50E}" type="datetimeFigureOut">
              <a:rPr lang="en-GB" smtClean="0"/>
              <a:pPr>
                <a:defRPr/>
              </a:pPr>
              <a:t>08/01/2021</a:t>
            </a:fld>
            <a:endParaRPr lang="en-GB"/>
          </a:p>
        </p:txBody>
      </p:sp>
      <p:sp>
        <p:nvSpPr>
          <p:cNvPr id="5" name="Footer Placeholder 4"/>
          <p:cNvSpPr>
            <a:spLocks noGrp="1"/>
          </p:cNvSpPr>
          <p:nvPr>
            <p:ph type="ftr" sz="quarter" idx="3"/>
          </p:nvPr>
        </p:nvSpPr>
        <p:spPr>
          <a:xfrm>
            <a:off x="1176865" y="5960533"/>
            <a:ext cx="5104667"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pPr>
              <a:defRPr/>
            </a:pPr>
            <a:endParaRPr lang="en-GB"/>
          </a:p>
        </p:txBody>
      </p:sp>
      <p:sp>
        <p:nvSpPr>
          <p:cNvPr id="6" name="Slide Number Placeholder 5"/>
          <p:cNvSpPr>
            <a:spLocks noGrp="1"/>
          </p:cNvSpPr>
          <p:nvPr>
            <p:ph type="sldNum" sz="quarter" idx="4"/>
          </p:nvPr>
        </p:nvSpPr>
        <p:spPr>
          <a:xfrm>
            <a:off x="7580091" y="5960533"/>
            <a:ext cx="39551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a:defRPr/>
            </a:pPr>
            <a:fld id="{90EE8B72-C1F6-4208-B680-8D6B5347F7F3}" type="slidenum">
              <a:rPr lang="en-GB" smtClean="0"/>
              <a:pPr>
                <a:defRPr/>
              </a:pPr>
              <a:t>‹#›</a:t>
            </a:fld>
            <a:endParaRPr lang="en-GB"/>
          </a:p>
        </p:txBody>
      </p:sp>
    </p:spTree>
    <p:extLst>
      <p:ext uri="{BB962C8B-B14F-4D97-AF65-F5344CB8AC3E}">
        <p14:creationId xmlns:p14="http://schemas.microsoft.com/office/powerpoint/2010/main" val="2586365513"/>
      </p:ext>
    </p:extLst>
  </p:cSld>
  <p:clrMap bg1="lt1" tx1="dk1" bg2="lt2" tx2="dk2" accent1="accent1" accent2="accent2" accent3="accent3" accent4="accent4" accent5="accent5" accent6="accent6" hlink="hlink" folHlink="folHlink"/>
  <p:sldLayoutIdLst>
    <p:sldLayoutId id="2147483820" r:id="rId1"/>
    <p:sldLayoutId id="2147483821" r:id="rId2"/>
    <p:sldLayoutId id="2147483822" r:id="rId3"/>
    <p:sldLayoutId id="2147483823" r:id="rId4"/>
    <p:sldLayoutId id="2147483824" r:id="rId5"/>
    <p:sldLayoutId id="2147483825" r:id="rId6"/>
    <p:sldLayoutId id="2147483826" r:id="rId7"/>
    <p:sldLayoutId id="2147483827" r:id="rId8"/>
    <p:sldLayoutId id="2147483828" r:id="rId9"/>
    <p:sldLayoutId id="2147483829" r:id="rId10"/>
    <p:sldLayoutId id="2147483830" r:id="rId11"/>
    <p:sldLayoutId id="2147483831" r:id="rId12"/>
    <p:sldLayoutId id="2147483832" r:id="rId13"/>
    <p:sldLayoutId id="2147483833" r:id="rId14"/>
    <p:sldLayoutId id="2147483834" r:id="rId15"/>
    <p:sldLayoutId id="2147483835" r:id="rId16"/>
    <p:sldLayoutId id="2147483836" r:id="rId17"/>
  </p:sldLayoutIdLst>
  <p:txStyles>
    <p:titleStyle>
      <a:lvl1pPr algn="ctr" defTabSz="457200" rtl="0" eaLnBrk="1" latinLnBrk="0" hangingPunct="1">
        <a:spcBef>
          <a:spcPct val="0"/>
        </a:spcBef>
        <a:buNone/>
        <a:defRPr sz="40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hyperlink" Target="http://www.linkedin.com/in/paolafonseca" TargetMode="External"/><Relationship Id="rId2" Type="http://schemas.openxmlformats.org/officeDocument/2006/relationships/hyperlink" Target="mailto:pfonseca@doctorate.upeace.org" TargetMode="External"/><Relationship Id="rId1" Type="http://schemas.openxmlformats.org/officeDocument/2006/relationships/slideLayout" Target="../slideLayouts/slideLayout1.xml"/><Relationship Id="rId5" Type="http://schemas.openxmlformats.org/officeDocument/2006/relationships/image" Target="../media/image8.tiff"/><Relationship Id="rId4" Type="http://schemas.openxmlformats.org/officeDocument/2006/relationships/image" Target="../media/image7.tif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hyperlink" Target="https://www.colossusbets.com/blog/football-contract-clauses/" TargetMode="External"/><Relationship Id="rId2" Type="http://schemas.openxmlformats.org/officeDocument/2006/relationships/image" Target="../media/image10.tif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hyperlink" Target="https://www.ted.com/talks/olga_mack_how_smart_contracts_will_change_the_world?utm_source=tedcomshare&amp;utm_medium=social&amp;utm_campaign=tedspread" TargetMode="External"/><Relationship Id="rId1" Type="http://schemas.openxmlformats.org/officeDocument/2006/relationships/slideLayout" Target="../slideLayouts/slideLayout2.xml"/><Relationship Id="rId4" Type="http://schemas.openxmlformats.org/officeDocument/2006/relationships/image" Target="../media/image12.tiff"/></Relationships>
</file>

<file path=ppt/slides/_rels/slide11.xml.rels><?xml version="1.0" encoding="UTF-8" standalone="yes"?>
<Relationships xmlns="http://schemas.openxmlformats.org/package/2006/relationships"><Relationship Id="rId3" Type="http://schemas.openxmlformats.org/officeDocument/2006/relationships/hyperlink" Target="https://contractpodai.com/" TargetMode="External"/><Relationship Id="rId2" Type="http://schemas.openxmlformats.org/officeDocument/2006/relationships/hyperlink" Target="https://hbr.org/2018/02/how-ai-is-changing-contract" TargetMode="External"/><Relationship Id="rId1" Type="http://schemas.openxmlformats.org/officeDocument/2006/relationships/slideLayout" Target="../slideLayouts/slideLayout2.xml"/><Relationship Id="rId5" Type="http://schemas.openxmlformats.org/officeDocument/2006/relationships/hyperlink" Target="https://www.contractlogix.com/contract-management/artificial-intelligence-in-contract-management-should-your-enterprise-jump-on-the-bandwagon/" TargetMode="External"/><Relationship Id="rId4" Type="http://schemas.openxmlformats.org/officeDocument/2006/relationships/hyperlink" Target="https://www.cobblestonesoftware.com/blog/what-is-ai-based-contract-management"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2BF51A-6F9F-3C48-AC44-0BABB947AA7E}"/>
              </a:ext>
            </a:extLst>
          </p:cNvPr>
          <p:cNvSpPr>
            <a:spLocks noGrp="1"/>
          </p:cNvSpPr>
          <p:nvPr>
            <p:ph type="ctrTitle"/>
          </p:nvPr>
        </p:nvSpPr>
        <p:spPr>
          <a:xfrm>
            <a:off x="1691680" y="1811863"/>
            <a:ext cx="5760640" cy="1515533"/>
          </a:xfrm>
        </p:spPr>
        <p:txBody>
          <a:bodyPr/>
          <a:lstStyle/>
          <a:p>
            <a:r>
              <a:rPr lang="en-US" sz="4400" dirty="0"/>
              <a:t>Contract Drafting Basics and Best Practices</a:t>
            </a:r>
          </a:p>
        </p:txBody>
      </p:sp>
      <p:sp>
        <p:nvSpPr>
          <p:cNvPr id="3" name="Subtitle 2">
            <a:extLst>
              <a:ext uri="{FF2B5EF4-FFF2-40B4-BE49-F238E27FC236}">
                <a16:creationId xmlns:a16="http://schemas.microsoft.com/office/drawing/2014/main" id="{CBD94F04-6121-3040-9F24-7999CEE3DA1D}"/>
              </a:ext>
            </a:extLst>
          </p:cNvPr>
          <p:cNvSpPr>
            <a:spLocks noGrp="1"/>
          </p:cNvSpPr>
          <p:nvPr>
            <p:ph type="subTitle" idx="1"/>
          </p:nvPr>
        </p:nvSpPr>
        <p:spPr/>
        <p:txBody>
          <a:bodyPr/>
          <a:lstStyle/>
          <a:p>
            <a:r>
              <a:rPr lang="en-US" dirty="0"/>
              <a:t>Professor </a:t>
            </a:r>
            <a:r>
              <a:rPr lang="en-US" dirty="0" err="1"/>
              <a:t>Lic</a:t>
            </a:r>
            <a:r>
              <a:rPr lang="en-US" dirty="0"/>
              <a:t>. </a:t>
            </a:r>
            <a:r>
              <a:rPr lang="en-US" b="1" dirty="0"/>
              <a:t>Paola Fonseca</a:t>
            </a:r>
            <a:r>
              <a:rPr lang="en-US" dirty="0"/>
              <a:t>, MBA</a:t>
            </a:r>
            <a:endParaRPr lang="en-US" b="1" dirty="0"/>
          </a:p>
          <a:p>
            <a:r>
              <a:rPr lang="en-US" dirty="0">
                <a:hlinkClick r:id="rId2"/>
              </a:rPr>
              <a:t>pfonseca@doctorate.upeace.org</a:t>
            </a:r>
            <a:endParaRPr lang="en-US" dirty="0"/>
          </a:p>
          <a:p>
            <a:r>
              <a:rPr lang="en-US" dirty="0">
                <a:hlinkClick r:id="rId3"/>
              </a:rPr>
              <a:t>linkedin.com/in/paolafonseca</a:t>
            </a:r>
            <a:r>
              <a:rPr lang="en-US" dirty="0"/>
              <a:t> </a:t>
            </a:r>
          </a:p>
        </p:txBody>
      </p:sp>
      <p:pic>
        <p:nvPicPr>
          <p:cNvPr id="4" name="Picture 3">
            <a:extLst>
              <a:ext uri="{FF2B5EF4-FFF2-40B4-BE49-F238E27FC236}">
                <a16:creationId xmlns:a16="http://schemas.microsoft.com/office/drawing/2014/main" id="{791AE01D-D514-D64C-B716-A83399689FE2}"/>
              </a:ext>
            </a:extLst>
          </p:cNvPr>
          <p:cNvPicPr>
            <a:picLocks noChangeAspect="1"/>
          </p:cNvPicPr>
          <p:nvPr/>
        </p:nvPicPr>
        <p:blipFill>
          <a:blip r:embed="rId4"/>
          <a:stretch>
            <a:fillRect/>
          </a:stretch>
        </p:blipFill>
        <p:spPr>
          <a:xfrm>
            <a:off x="2411760" y="3933056"/>
            <a:ext cx="469490" cy="49353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Picture 4">
            <a:extLst>
              <a:ext uri="{FF2B5EF4-FFF2-40B4-BE49-F238E27FC236}">
                <a16:creationId xmlns:a16="http://schemas.microsoft.com/office/drawing/2014/main" id="{276E1D08-AC08-0B42-99E7-7DAED4786760}"/>
              </a:ext>
            </a:extLst>
          </p:cNvPr>
          <p:cNvPicPr>
            <a:picLocks noChangeAspect="1"/>
          </p:cNvPicPr>
          <p:nvPr/>
        </p:nvPicPr>
        <p:blipFill>
          <a:blip r:embed="rId5"/>
          <a:stretch>
            <a:fillRect/>
          </a:stretch>
        </p:blipFill>
        <p:spPr>
          <a:xfrm>
            <a:off x="2428561" y="4563945"/>
            <a:ext cx="452689" cy="452689"/>
          </a:xfrm>
          <a:prstGeom prst="rect">
            <a:avLst/>
          </a:prstGeom>
        </p:spPr>
      </p:pic>
    </p:spTree>
    <p:extLst>
      <p:ext uri="{BB962C8B-B14F-4D97-AF65-F5344CB8AC3E}">
        <p14:creationId xmlns:p14="http://schemas.microsoft.com/office/powerpoint/2010/main" val="36829406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FAC0E8-9FFF-D445-9669-127C72593F52}"/>
              </a:ext>
            </a:extLst>
          </p:cNvPr>
          <p:cNvSpPr>
            <a:spLocks noGrp="1"/>
          </p:cNvSpPr>
          <p:nvPr>
            <p:ph type="title"/>
          </p:nvPr>
        </p:nvSpPr>
        <p:spPr/>
        <p:txBody>
          <a:bodyPr>
            <a:normAutofit fontScale="90000"/>
          </a:bodyPr>
          <a:lstStyle/>
          <a:p>
            <a:r>
              <a:rPr lang="en-US" dirty="0"/>
              <a:t>Contracts drafted by a lawyer </a:t>
            </a:r>
            <a:br>
              <a:rPr lang="en-US" dirty="0"/>
            </a:br>
            <a:r>
              <a:rPr lang="en-US" dirty="0"/>
              <a:t>usually have</a:t>
            </a:r>
          </a:p>
        </p:txBody>
      </p:sp>
      <p:sp>
        <p:nvSpPr>
          <p:cNvPr id="7" name="Content Placeholder 6">
            <a:extLst>
              <a:ext uri="{FF2B5EF4-FFF2-40B4-BE49-F238E27FC236}">
                <a16:creationId xmlns:a16="http://schemas.microsoft.com/office/drawing/2014/main" id="{B6263387-1DBF-894A-9C37-2789488030AE}"/>
              </a:ext>
            </a:extLst>
          </p:cNvPr>
          <p:cNvSpPr>
            <a:spLocks noGrp="1"/>
          </p:cNvSpPr>
          <p:nvPr>
            <p:ph idx="1"/>
          </p:nvPr>
        </p:nvSpPr>
        <p:spPr>
          <a:xfrm>
            <a:off x="1176866" y="2708920"/>
            <a:ext cx="6798736" cy="3444997"/>
          </a:xfrm>
        </p:spPr>
        <p:txBody>
          <a:bodyPr anchor="ctr">
            <a:normAutofit/>
          </a:bodyPr>
          <a:lstStyle/>
          <a:p>
            <a:pPr marL="0" indent="0" fontAlgn="auto">
              <a:spcAft>
                <a:spcPts val="0"/>
              </a:spcAft>
              <a:buFont typeface="Arial" pitchFamily="34" charset="0"/>
              <a:buNone/>
              <a:defRPr/>
            </a:pPr>
            <a:endParaRPr lang="en-GB" sz="2000" dirty="0"/>
          </a:p>
          <a:p>
            <a:pPr marL="0" indent="0" fontAlgn="auto">
              <a:spcAft>
                <a:spcPts val="0"/>
              </a:spcAft>
              <a:buFont typeface="Arial" pitchFamily="34" charset="0"/>
              <a:buNone/>
              <a:defRPr/>
            </a:pPr>
            <a:r>
              <a:rPr lang="en-GB" sz="2200" u="sng" dirty="0"/>
              <a:t>Definitions Section </a:t>
            </a:r>
            <a:r>
              <a:rPr lang="en-GB" sz="2200" dirty="0"/>
              <a:t>- explain exactly what the words and phrases mean. If you end up in court a judge will little knowledge of your industry is going to have to try and understand what you mean in the contract.</a:t>
            </a:r>
          </a:p>
          <a:p>
            <a:pPr marL="0" indent="0" fontAlgn="auto">
              <a:spcAft>
                <a:spcPts val="0"/>
              </a:spcAft>
              <a:buFont typeface="Arial" pitchFamily="34" charset="0"/>
              <a:buNone/>
              <a:defRPr/>
            </a:pPr>
            <a:endParaRPr lang="en-GB" sz="2200" dirty="0"/>
          </a:p>
          <a:p>
            <a:pPr marL="0" indent="0">
              <a:spcAft>
                <a:spcPts val="0"/>
              </a:spcAft>
              <a:buNone/>
              <a:defRPr/>
            </a:pPr>
            <a:r>
              <a:rPr lang="en-GB" sz="2200" u="sng" dirty="0"/>
              <a:t>Conditions Precedent</a:t>
            </a:r>
            <a:r>
              <a:rPr lang="en-GB" sz="2200" dirty="0"/>
              <a:t>- are there any critical steps that need to happen before the contract comes into effect e.g. a granting of a licence, or a third party permission?</a:t>
            </a:r>
          </a:p>
          <a:p>
            <a:pPr marL="0" indent="0" fontAlgn="auto">
              <a:spcAft>
                <a:spcPts val="0"/>
              </a:spcAft>
              <a:buFont typeface="Arial" pitchFamily="34" charset="0"/>
              <a:buNone/>
              <a:defRPr/>
            </a:pPr>
            <a:endParaRPr lang="en-GB" dirty="0"/>
          </a:p>
          <a:p>
            <a:pPr>
              <a:spcAft>
                <a:spcPts val="0"/>
              </a:spcAft>
              <a:buFont typeface="Arial" pitchFamily="34" charset="0"/>
              <a:buChar char="•"/>
              <a:defRPr/>
            </a:pPr>
            <a:endParaRPr lang="en-GB" b="1" dirty="0"/>
          </a:p>
          <a:p>
            <a:endParaRPr lang="en-US" dirty="0"/>
          </a:p>
        </p:txBody>
      </p:sp>
    </p:spTree>
    <p:extLst>
      <p:ext uri="{BB962C8B-B14F-4D97-AF65-F5344CB8AC3E}">
        <p14:creationId xmlns:p14="http://schemas.microsoft.com/office/powerpoint/2010/main" val="18828880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FAC0E8-9FFF-D445-9669-127C72593F52}"/>
              </a:ext>
            </a:extLst>
          </p:cNvPr>
          <p:cNvSpPr>
            <a:spLocks noGrp="1"/>
          </p:cNvSpPr>
          <p:nvPr>
            <p:ph type="title"/>
          </p:nvPr>
        </p:nvSpPr>
        <p:spPr/>
        <p:txBody>
          <a:bodyPr>
            <a:normAutofit fontScale="90000"/>
          </a:bodyPr>
          <a:lstStyle/>
          <a:p>
            <a:r>
              <a:rPr lang="en-US" dirty="0"/>
              <a:t>Contracts drafted by a lawyer </a:t>
            </a:r>
            <a:br>
              <a:rPr lang="en-US" dirty="0"/>
            </a:br>
            <a:r>
              <a:rPr lang="en-US" dirty="0"/>
              <a:t>usually have</a:t>
            </a:r>
          </a:p>
        </p:txBody>
      </p:sp>
      <p:sp>
        <p:nvSpPr>
          <p:cNvPr id="7" name="Content Placeholder 6">
            <a:extLst>
              <a:ext uri="{FF2B5EF4-FFF2-40B4-BE49-F238E27FC236}">
                <a16:creationId xmlns:a16="http://schemas.microsoft.com/office/drawing/2014/main" id="{B6263387-1DBF-894A-9C37-2789488030AE}"/>
              </a:ext>
            </a:extLst>
          </p:cNvPr>
          <p:cNvSpPr>
            <a:spLocks noGrp="1"/>
          </p:cNvSpPr>
          <p:nvPr>
            <p:ph idx="1"/>
          </p:nvPr>
        </p:nvSpPr>
        <p:spPr/>
        <p:txBody>
          <a:bodyPr>
            <a:normAutofit/>
          </a:bodyPr>
          <a:lstStyle/>
          <a:p>
            <a:pPr marL="0" indent="0">
              <a:spcAft>
                <a:spcPts val="0"/>
              </a:spcAft>
              <a:buFont typeface="Arial" pitchFamily="34" charset="0"/>
              <a:buNone/>
              <a:defRPr/>
            </a:pPr>
            <a:endParaRPr lang="en-GB" sz="2200" u="sng" dirty="0"/>
          </a:p>
          <a:p>
            <a:pPr marL="0" indent="0">
              <a:spcAft>
                <a:spcPts val="0"/>
              </a:spcAft>
              <a:buFont typeface="Arial" pitchFamily="34" charset="0"/>
              <a:buNone/>
              <a:defRPr/>
            </a:pPr>
            <a:r>
              <a:rPr lang="en-GB" sz="2200" u="sng" dirty="0"/>
              <a:t>Termination</a:t>
            </a:r>
            <a:r>
              <a:rPr lang="en-GB" sz="2200" dirty="0"/>
              <a:t> - what happens if party wants to end the long term relationship?</a:t>
            </a:r>
          </a:p>
          <a:p>
            <a:pPr marL="0" indent="0">
              <a:spcAft>
                <a:spcPts val="0"/>
              </a:spcAft>
              <a:buFont typeface="Arial" pitchFamily="34" charset="0"/>
              <a:buNone/>
              <a:defRPr/>
            </a:pPr>
            <a:endParaRPr lang="en-GB" sz="2200" dirty="0"/>
          </a:p>
          <a:p>
            <a:pPr marL="0" indent="0">
              <a:spcAft>
                <a:spcPts val="0"/>
              </a:spcAft>
              <a:buFont typeface="Arial" pitchFamily="34" charset="0"/>
              <a:buNone/>
              <a:defRPr/>
            </a:pPr>
            <a:r>
              <a:rPr lang="en-GB" sz="2200" dirty="0"/>
              <a:t>Relevant clauses for the Parties</a:t>
            </a:r>
          </a:p>
          <a:p>
            <a:pPr marL="0" indent="0">
              <a:spcAft>
                <a:spcPts val="0"/>
              </a:spcAft>
              <a:buFont typeface="Arial" pitchFamily="34" charset="0"/>
              <a:buNone/>
              <a:defRPr/>
            </a:pPr>
            <a:r>
              <a:rPr lang="en-GB" sz="2200" dirty="0"/>
              <a:t>For example: </a:t>
            </a:r>
            <a:r>
              <a:rPr lang="en-GB" sz="2200" u="sng" dirty="0"/>
              <a:t>Intellectual Property</a:t>
            </a:r>
            <a:r>
              <a:rPr lang="en-GB" sz="2200" dirty="0"/>
              <a:t> - increasingly this is a key point to confirm who owns what e.g. domains, trademarks and who can use what, and when.</a:t>
            </a:r>
          </a:p>
          <a:p>
            <a:pPr>
              <a:spcAft>
                <a:spcPts val="0"/>
              </a:spcAft>
              <a:buFont typeface="Arial" pitchFamily="34" charset="0"/>
              <a:buChar char="•"/>
              <a:defRPr/>
            </a:pPr>
            <a:endParaRPr lang="en-GB" b="1" dirty="0"/>
          </a:p>
          <a:p>
            <a:endParaRPr lang="en-US" dirty="0"/>
          </a:p>
        </p:txBody>
      </p:sp>
    </p:spTree>
    <p:extLst>
      <p:ext uri="{BB962C8B-B14F-4D97-AF65-F5344CB8AC3E}">
        <p14:creationId xmlns:p14="http://schemas.microsoft.com/office/powerpoint/2010/main" val="6528706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FAC0E8-9FFF-D445-9669-127C72593F52}"/>
              </a:ext>
            </a:extLst>
          </p:cNvPr>
          <p:cNvSpPr>
            <a:spLocks noGrp="1"/>
          </p:cNvSpPr>
          <p:nvPr>
            <p:ph type="title"/>
          </p:nvPr>
        </p:nvSpPr>
        <p:spPr>
          <a:xfrm>
            <a:off x="1183978" y="162941"/>
            <a:ext cx="6798734" cy="1303867"/>
          </a:xfrm>
        </p:spPr>
        <p:txBody>
          <a:bodyPr>
            <a:normAutofit/>
          </a:bodyPr>
          <a:lstStyle/>
          <a:p>
            <a:r>
              <a:rPr lang="en-US" dirty="0"/>
              <a:t>Useful to have</a:t>
            </a:r>
          </a:p>
        </p:txBody>
      </p:sp>
      <p:sp>
        <p:nvSpPr>
          <p:cNvPr id="7" name="Content Placeholder 6">
            <a:extLst>
              <a:ext uri="{FF2B5EF4-FFF2-40B4-BE49-F238E27FC236}">
                <a16:creationId xmlns:a16="http://schemas.microsoft.com/office/drawing/2014/main" id="{B6263387-1DBF-894A-9C37-2789488030AE}"/>
              </a:ext>
            </a:extLst>
          </p:cNvPr>
          <p:cNvSpPr>
            <a:spLocks noGrp="1"/>
          </p:cNvSpPr>
          <p:nvPr>
            <p:ph sz="half" idx="1"/>
          </p:nvPr>
        </p:nvSpPr>
        <p:spPr>
          <a:xfrm>
            <a:off x="1167637" y="2636912"/>
            <a:ext cx="3337560" cy="3447288"/>
          </a:xfrm>
        </p:spPr>
        <p:txBody>
          <a:bodyPr>
            <a:normAutofit fontScale="47500" lnSpcReduction="20000"/>
          </a:bodyPr>
          <a:lstStyle/>
          <a:p>
            <a:pPr marL="0" indent="0">
              <a:spcAft>
                <a:spcPts val="0"/>
              </a:spcAft>
              <a:buNone/>
              <a:defRPr/>
            </a:pPr>
            <a:endParaRPr lang="en-GB" sz="2600" u="sng" dirty="0"/>
          </a:p>
          <a:p>
            <a:pPr marL="0" indent="0">
              <a:spcAft>
                <a:spcPts val="0"/>
              </a:spcAft>
              <a:buNone/>
              <a:defRPr/>
            </a:pPr>
            <a:r>
              <a:rPr lang="en-GB" sz="3300" u="sng" dirty="0"/>
              <a:t>Liability Clause: </a:t>
            </a:r>
            <a:r>
              <a:rPr lang="en-US" sz="3300" dirty="0"/>
              <a:t>A limited liability clause applies to claims from outsiders as well as from claims brought by the companies making the contract. A limited liability provision can even protect a company that totally fails to fulfill its obligations, limiting the other party's recourse to repayment of the money paid. </a:t>
            </a:r>
          </a:p>
          <a:p>
            <a:pPr marL="0" indent="0">
              <a:spcAft>
                <a:spcPts val="0"/>
              </a:spcAft>
              <a:buNone/>
              <a:defRPr/>
            </a:pPr>
            <a:endParaRPr lang="en-US" sz="3300" b="1" dirty="0"/>
          </a:p>
          <a:p>
            <a:pPr marL="0" indent="0">
              <a:spcAft>
                <a:spcPts val="0"/>
              </a:spcAft>
              <a:buNone/>
              <a:defRPr/>
            </a:pPr>
            <a:r>
              <a:rPr lang="en-US" sz="3300" b="1" dirty="0"/>
              <a:t>Tip: </a:t>
            </a:r>
            <a:r>
              <a:rPr lang="en-US" sz="3300" dirty="0"/>
              <a:t>Limitations to the amount of liability are common. Usually they exclude losses.</a:t>
            </a:r>
            <a:endParaRPr lang="en-GB" sz="3300" dirty="0"/>
          </a:p>
        </p:txBody>
      </p:sp>
      <p:sp>
        <p:nvSpPr>
          <p:cNvPr id="6" name="Content Placeholder 5">
            <a:extLst>
              <a:ext uri="{FF2B5EF4-FFF2-40B4-BE49-F238E27FC236}">
                <a16:creationId xmlns:a16="http://schemas.microsoft.com/office/drawing/2014/main" id="{E9493141-1026-9E48-AD86-16AA7E1F286F}"/>
              </a:ext>
            </a:extLst>
          </p:cNvPr>
          <p:cNvSpPr>
            <a:spLocks noGrp="1"/>
          </p:cNvSpPr>
          <p:nvPr>
            <p:ph sz="half" idx="2"/>
          </p:nvPr>
        </p:nvSpPr>
        <p:spPr/>
        <p:txBody>
          <a:bodyPr>
            <a:normAutofit fontScale="47500" lnSpcReduction="20000"/>
          </a:bodyPr>
          <a:lstStyle/>
          <a:p>
            <a:pPr marL="0" indent="0">
              <a:buNone/>
            </a:pPr>
            <a:endParaRPr lang="en-GB" sz="2600" u="sng" dirty="0"/>
          </a:p>
          <a:p>
            <a:pPr marL="0" indent="0">
              <a:buNone/>
            </a:pPr>
            <a:r>
              <a:rPr lang="en-GB" sz="3200" u="sng" dirty="0"/>
              <a:t>Indemnity Clause:  </a:t>
            </a:r>
            <a:r>
              <a:rPr lang="en-US" sz="3200" dirty="0"/>
              <a:t>An indemnity clause requires one or both parties to an agreement to defend the other party and potentially pay any claims or lawsuit settlements or judgments. This responsibility can include an obligation to pay attorney fees and legal costs.</a:t>
            </a:r>
          </a:p>
          <a:p>
            <a:pPr marL="0" indent="0">
              <a:buNone/>
            </a:pPr>
            <a:r>
              <a:rPr lang="en-US" sz="3200" dirty="0"/>
              <a:t>Indemnity provisions focus on shifting the risk of paying and defending third party claims from one party to another. </a:t>
            </a:r>
            <a:endParaRPr lang="en-GB" sz="2800" dirty="0"/>
          </a:p>
          <a:p>
            <a:pPr marL="0" indent="0">
              <a:buNone/>
            </a:pPr>
            <a:endParaRPr lang="en-US" sz="3200" dirty="0"/>
          </a:p>
        </p:txBody>
      </p:sp>
      <p:pic>
        <p:nvPicPr>
          <p:cNvPr id="2" name="Picture 1">
            <a:extLst>
              <a:ext uri="{FF2B5EF4-FFF2-40B4-BE49-F238E27FC236}">
                <a16:creationId xmlns:a16="http://schemas.microsoft.com/office/drawing/2014/main" id="{CE018F64-3CAF-1646-B2CC-8E77E690A18F}"/>
              </a:ext>
            </a:extLst>
          </p:cNvPr>
          <p:cNvPicPr>
            <a:picLocks noChangeAspect="1"/>
          </p:cNvPicPr>
          <p:nvPr/>
        </p:nvPicPr>
        <p:blipFill>
          <a:blip r:embed="rId2"/>
          <a:stretch>
            <a:fillRect/>
          </a:stretch>
        </p:blipFill>
        <p:spPr>
          <a:xfrm>
            <a:off x="3374215" y="1124744"/>
            <a:ext cx="2280421" cy="1362424"/>
          </a:xfrm>
          <a:prstGeom prst="rect">
            <a:avLst/>
          </a:prstGeom>
        </p:spPr>
      </p:pic>
    </p:spTree>
    <p:extLst>
      <p:ext uri="{BB962C8B-B14F-4D97-AF65-F5344CB8AC3E}">
        <p14:creationId xmlns:p14="http://schemas.microsoft.com/office/powerpoint/2010/main" val="14178027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FAC0E8-9FFF-D445-9669-127C72593F52}"/>
              </a:ext>
            </a:extLst>
          </p:cNvPr>
          <p:cNvSpPr>
            <a:spLocks noGrp="1"/>
          </p:cNvSpPr>
          <p:nvPr>
            <p:ph type="title"/>
          </p:nvPr>
        </p:nvSpPr>
        <p:spPr>
          <a:xfrm>
            <a:off x="1245785" y="260648"/>
            <a:ext cx="6798734" cy="1303867"/>
          </a:xfrm>
        </p:spPr>
        <p:txBody>
          <a:bodyPr>
            <a:normAutofit/>
          </a:bodyPr>
          <a:lstStyle/>
          <a:p>
            <a:r>
              <a:rPr lang="en-US" dirty="0"/>
              <a:t>Useful to have</a:t>
            </a:r>
          </a:p>
        </p:txBody>
      </p:sp>
      <p:sp>
        <p:nvSpPr>
          <p:cNvPr id="7" name="Content Placeholder 6">
            <a:extLst>
              <a:ext uri="{FF2B5EF4-FFF2-40B4-BE49-F238E27FC236}">
                <a16:creationId xmlns:a16="http://schemas.microsoft.com/office/drawing/2014/main" id="{B6263387-1DBF-894A-9C37-2789488030AE}"/>
              </a:ext>
            </a:extLst>
          </p:cNvPr>
          <p:cNvSpPr>
            <a:spLocks noGrp="1"/>
          </p:cNvSpPr>
          <p:nvPr>
            <p:ph sz="half" idx="1"/>
          </p:nvPr>
        </p:nvSpPr>
        <p:spPr/>
        <p:txBody>
          <a:bodyPr>
            <a:normAutofit fontScale="25000" lnSpcReduction="20000"/>
          </a:bodyPr>
          <a:lstStyle/>
          <a:p>
            <a:pPr marL="0" indent="0">
              <a:buNone/>
            </a:pPr>
            <a:endParaRPr lang="en-GB" sz="6400" u="sng" dirty="0"/>
          </a:p>
          <a:p>
            <a:pPr marL="0" indent="0">
              <a:buNone/>
            </a:pPr>
            <a:r>
              <a:rPr lang="en-GB" sz="6400" u="sng" dirty="0"/>
              <a:t>Warranties: </a:t>
            </a:r>
            <a:r>
              <a:rPr lang="en-US" sz="6400" dirty="0"/>
              <a:t>a  “</a:t>
            </a:r>
            <a:r>
              <a:rPr lang="en-US" sz="6400" b="1" dirty="0"/>
              <a:t>warranty</a:t>
            </a:r>
            <a:r>
              <a:rPr lang="en-US" sz="6400" dirty="0"/>
              <a:t>”  is a promise which is not a condition of the contract or an innominate term: (1) it is a term "not going to the root of the contract",</a:t>
            </a:r>
            <a:r>
              <a:rPr lang="en-US" sz="6400" baseline="30000" dirty="0"/>
              <a:t> </a:t>
            </a:r>
            <a:r>
              <a:rPr lang="en-US" sz="6400" dirty="0"/>
              <a:t>and (2) which only entitles the innocent party to damages if it is breached: i.e. the warranty is not true or the defaulting party does not perform the contract in accordance with the terms of the warranty. A warranty is not a guarantee. It is a mere promise. It may be enforced if it is breached by an award for the legal remedy of damages.</a:t>
            </a:r>
          </a:p>
          <a:p>
            <a:pPr marL="0" indent="0">
              <a:spcAft>
                <a:spcPts val="0"/>
              </a:spcAft>
              <a:buFont typeface="Arial" pitchFamily="34" charset="0"/>
              <a:buNone/>
              <a:defRPr/>
            </a:pPr>
            <a:endParaRPr lang="en-GB" sz="2200" dirty="0"/>
          </a:p>
          <a:p>
            <a:pPr>
              <a:spcAft>
                <a:spcPts val="0"/>
              </a:spcAft>
              <a:buFont typeface="Arial" pitchFamily="34" charset="0"/>
              <a:buChar char="•"/>
              <a:defRPr/>
            </a:pPr>
            <a:endParaRPr lang="en-GB" b="1" dirty="0"/>
          </a:p>
          <a:p>
            <a:endParaRPr lang="en-US" dirty="0"/>
          </a:p>
        </p:txBody>
      </p:sp>
      <p:sp>
        <p:nvSpPr>
          <p:cNvPr id="6" name="Content Placeholder 5">
            <a:extLst>
              <a:ext uri="{FF2B5EF4-FFF2-40B4-BE49-F238E27FC236}">
                <a16:creationId xmlns:a16="http://schemas.microsoft.com/office/drawing/2014/main" id="{E9493141-1026-9E48-AD86-16AA7E1F286F}"/>
              </a:ext>
            </a:extLst>
          </p:cNvPr>
          <p:cNvSpPr>
            <a:spLocks noGrp="1"/>
          </p:cNvSpPr>
          <p:nvPr>
            <p:ph sz="half" idx="2"/>
          </p:nvPr>
        </p:nvSpPr>
        <p:spPr/>
        <p:txBody>
          <a:bodyPr>
            <a:normAutofit fontScale="25000" lnSpcReduction="20000"/>
          </a:bodyPr>
          <a:lstStyle/>
          <a:p>
            <a:pPr marL="0" indent="0">
              <a:buNone/>
            </a:pPr>
            <a:endParaRPr lang="en-US" sz="6400" u="sng" dirty="0"/>
          </a:p>
          <a:p>
            <a:pPr marL="0" indent="0">
              <a:buNone/>
            </a:pPr>
            <a:r>
              <a:rPr lang="en-US" sz="6400" u="sng" dirty="0"/>
              <a:t>Covenants</a:t>
            </a:r>
            <a:r>
              <a:rPr lang="en-US" sz="6400" b="1" dirty="0"/>
              <a:t>:  </a:t>
            </a:r>
            <a:r>
              <a:rPr lang="en-US" sz="6400" dirty="0"/>
              <a:t>a “</a:t>
            </a:r>
            <a:r>
              <a:rPr lang="en-US" sz="6400" b="1" dirty="0"/>
              <a:t>covenant</a:t>
            </a:r>
            <a:r>
              <a:rPr lang="en-US" sz="6400" dirty="0"/>
              <a:t>” is an agreement to do or to not do something. Covenants are unconditional promises found in contracts, and the failure of a party who makes such an agreement to abide by its terms will entitle the other contracting party to damages for breach of contract. Such damages are usually calculated on the basis of how much it will cost the non-breaching party to be in the same position as such party would have been had the breach not occurred. That a party has made a covenant can often be seen by the use of words such as “promise,” “undertake,” or “agree.”</a:t>
            </a:r>
            <a:endParaRPr lang="en-GB" sz="6400" dirty="0"/>
          </a:p>
          <a:p>
            <a:endParaRPr lang="en-US" sz="6400" u="sng" dirty="0"/>
          </a:p>
        </p:txBody>
      </p:sp>
      <p:pic>
        <p:nvPicPr>
          <p:cNvPr id="8" name="Picture 7">
            <a:extLst>
              <a:ext uri="{FF2B5EF4-FFF2-40B4-BE49-F238E27FC236}">
                <a16:creationId xmlns:a16="http://schemas.microsoft.com/office/drawing/2014/main" id="{4C0ACD3C-F58F-9E45-82AF-48C1A1D9BE56}"/>
              </a:ext>
            </a:extLst>
          </p:cNvPr>
          <p:cNvPicPr>
            <a:picLocks noChangeAspect="1"/>
          </p:cNvPicPr>
          <p:nvPr/>
        </p:nvPicPr>
        <p:blipFill>
          <a:blip r:embed="rId2"/>
          <a:stretch>
            <a:fillRect/>
          </a:stretch>
        </p:blipFill>
        <p:spPr>
          <a:xfrm>
            <a:off x="3374215" y="1268760"/>
            <a:ext cx="2280421" cy="1362424"/>
          </a:xfrm>
          <a:prstGeom prst="rect">
            <a:avLst/>
          </a:prstGeom>
        </p:spPr>
      </p:pic>
    </p:spTree>
    <p:extLst>
      <p:ext uri="{BB962C8B-B14F-4D97-AF65-F5344CB8AC3E}">
        <p14:creationId xmlns:p14="http://schemas.microsoft.com/office/powerpoint/2010/main" val="33631798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FAC0E8-9FFF-D445-9669-127C72593F52}"/>
              </a:ext>
            </a:extLst>
          </p:cNvPr>
          <p:cNvSpPr>
            <a:spLocks noGrp="1"/>
          </p:cNvSpPr>
          <p:nvPr>
            <p:ph type="title"/>
          </p:nvPr>
        </p:nvSpPr>
        <p:spPr>
          <a:xfrm>
            <a:off x="1245785" y="260648"/>
            <a:ext cx="6798734" cy="1303867"/>
          </a:xfrm>
        </p:spPr>
        <p:txBody>
          <a:bodyPr>
            <a:normAutofit/>
          </a:bodyPr>
          <a:lstStyle/>
          <a:p>
            <a:r>
              <a:rPr lang="en-US" dirty="0"/>
              <a:t>Useful to have</a:t>
            </a:r>
          </a:p>
        </p:txBody>
      </p:sp>
      <p:sp>
        <p:nvSpPr>
          <p:cNvPr id="6" name="Content Placeholder 5">
            <a:extLst>
              <a:ext uri="{FF2B5EF4-FFF2-40B4-BE49-F238E27FC236}">
                <a16:creationId xmlns:a16="http://schemas.microsoft.com/office/drawing/2014/main" id="{E9493141-1026-9E48-AD86-16AA7E1F286F}"/>
              </a:ext>
            </a:extLst>
          </p:cNvPr>
          <p:cNvSpPr>
            <a:spLocks noGrp="1"/>
          </p:cNvSpPr>
          <p:nvPr>
            <p:ph sz="half" idx="2"/>
          </p:nvPr>
        </p:nvSpPr>
        <p:spPr>
          <a:xfrm>
            <a:off x="1115616" y="2487168"/>
            <a:ext cx="6867096" cy="3447288"/>
          </a:xfrm>
        </p:spPr>
        <p:txBody>
          <a:bodyPr>
            <a:normAutofit fontScale="62500" lnSpcReduction="20000"/>
          </a:bodyPr>
          <a:lstStyle/>
          <a:p>
            <a:pPr marL="0" indent="0" algn="just">
              <a:buNone/>
            </a:pPr>
            <a:endParaRPr lang="en-US" sz="6400" u="sng" dirty="0"/>
          </a:p>
          <a:p>
            <a:pPr algn="just" fontAlgn="base"/>
            <a:r>
              <a:rPr lang="en-US" sz="6400" u="sng" dirty="0"/>
              <a:t>Insurance</a:t>
            </a:r>
            <a:r>
              <a:rPr lang="en-US" sz="6400" b="1" dirty="0"/>
              <a:t>: </a:t>
            </a:r>
            <a:r>
              <a:rPr lang="en-US" dirty="0"/>
              <a:t>to transfer a portion of your risk is good risk management. The main driver in this transfer is so that you don’t wind up with empty pockets because you failed to consider a risk. To lower your chances of paying for a loss, a strong indemnity agreement is recommended. Consider that this is a two-way street—safeguarding your own company and your client, too.</a:t>
            </a:r>
          </a:p>
          <a:p>
            <a:pPr algn="just" fontAlgn="base"/>
            <a:r>
              <a:rPr lang="en-US" b="1" dirty="0"/>
              <a:t>Analyze the Risks and Relationships</a:t>
            </a:r>
          </a:p>
          <a:p>
            <a:pPr algn="just" fontAlgn="base"/>
            <a:r>
              <a:rPr lang="en-US" b="1" dirty="0"/>
              <a:t>Select the Appropriate Insurance Specifications</a:t>
            </a:r>
          </a:p>
          <a:p>
            <a:pPr algn="just" fontAlgn="base"/>
            <a:r>
              <a:rPr lang="en-US" b="1" dirty="0"/>
              <a:t>Verify Insurance Coverage</a:t>
            </a:r>
          </a:p>
          <a:p>
            <a:pPr marL="0" indent="0" algn="just">
              <a:buNone/>
            </a:pPr>
            <a:endParaRPr lang="en-US" sz="6400" u="sng" dirty="0"/>
          </a:p>
        </p:txBody>
      </p:sp>
      <p:pic>
        <p:nvPicPr>
          <p:cNvPr id="8" name="Picture 7">
            <a:extLst>
              <a:ext uri="{FF2B5EF4-FFF2-40B4-BE49-F238E27FC236}">
                <a16:creationId xmlns:a16="http://schemas.microsoft.com/office/drawing/2014/main" id="{4C0ACD3C-F58F-9E45-82AF-48C1A1D9BE56}"/>
              </a:ext>
            </a:extLst>
          </p:cNvPr>
          <p:cNvPicPr>
            <a:picLocks noChangeAspect="1"/>
          </p:cNvPicPr>
          <p:nvPr/>
        </p:nvPicPr>
        <p:blipFill>
          <a:blip r:embed="rId2"/>
          <a:stretch>
            <a:fillRect/>
          </a:stretch>
        </p:blipFill>
        <p:spPr>
          <a:xfrm>
            <a:off x="3374215" y="1268760"/>
            <a:ext cx="2280421" cy="1362424"/>
          </a:xfrm>
          <a:prstGeom prst="rect">
            <a:avLst/>
          </a:prstGeom>
        </p:spPr>
      </p:pic>
    </p:spTree>
    <p:extLst>
      <p:ext uri="{BB962C8B-B14F-4D97-AF65-F5344CB8AC3E}">
        <p14:creationId xmlns:p14="http://schemas.microsoft.com/office/powerpoint/2010/main" val="22936599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0608F-EA4D-8A41-B8C5-DE11A315ECB6}"/>
              </a:ext>
            </a:extLst>
          </p:cNvPr>
          <p:cNvSpPr>
            <a:spLocks noGrp="1"/>
          </p:cNvSpPr>
          <p:nvPr>
            <p:ph type="title"/>
          </p:nvPr>
        </p:nvSpPr>
        <p:spPr/>
        <p:txBody>
          <a:bodyPr/>
          <a:lstStyle/>
          <a:p>
            <a:r>
              <a:rPr lang="en-US" dirty="0"/>
              <a:t>Common types of insurance</a:t>
            </a:r>
          </a:p>
        </p:txBody>
      </p:sp>
      <p:sp>
        <p:nvSpPr>
          <p:cNvPr id="3" name="Content Placeholder 2">
            <a:extLst>
              <a:ext uri="{FF2B5EF4-FFF2-40B4-BE49-F238E27FC236}">
                <a16:creationId xmlns:a16="http://schemas.microsoft.com/office/drawing/2014/main" id="{D05F8CB9-7BF0-7E48-9B95-CBCDAC83AD6F}"/>
              </a:ext>
            </a:extLst>
          </p:cNvPr>
          <p:cNvSpPr>
            <a:spLocks noGrp="1"/>
          </p:cNvSpPr>
          <p:nvPr>
            <p:ph sz="half" idx="1"/>
          </p:nvPr>
        </p:nvSpPr>
        <p:spPr/>
        <p:txBody>
          <a:bodyPr>
            <a:normAutofit fontScale="55000" lnSpcReduction="20000"/>
          </a:bodyPr>
          <a:lstStyle/>
          <a:p>
            <a:pPr fontAlgn="base"/>
            <a:r>
              <a:rPr lang="en-US" b="1" dirty="0"/>
              <a:t>General Liability </a:t>
            </a:r>
            <a:r>
              <a:rPr lang="en-US" dirty="0"/>
              <a:t>This particular policy is required by almost all contracts. </a:t>
            </a:r>
            <a:r>
              <a:rPr lang="en-US" b="1" dirty="0"/>
              <a:t>It </a:t>
            </a:r>
            <a:r>
              <a:rPr lang="en-US" dirty="0"/>
              <a:t>protects the 3rd party in the event that there is a bodily injury or property damage claim related to your product or services you provide for them.</a:t>
            </a:r>
          </a:p>
          <a:p>
            <a:pPr fontAlgn="base"/>
            <a:endParaRPr lang="en-US" dirty="0"/>
          </a:p>
          <a:p>
            <a:r>
              <a:rPr lang="en-US" b="1" dirty="0"/>
              <a:t>Professional Liability Errors &amp; Omission (E&amp;O)</a:t>
            </a:r>
            <a:r>
              <a:rPr lang="en-US" dirty="0"/>
              <a:t> protects the 3rd party in the event that there is a failure in the services or technology that you are providing. The policy will provide the company with a way to make a client whole after an error that results in a financial loss. Additionally, most policies include coverage for unintentional breach of contract.</a:t>
            </a:r>
          </a:p>
          <a:p>
            <a:endParaRPr lang="en-US" dirty="0"/>
          </a:p>
        </p:txBody>
      </p:sp>
      <p:sp>
        <p:nvSpPr>
          <p:cNvPr id="4" name="Content Placeholder 3">
            <a:extLst>
              <a:ext uri="{FF2B5EF4-FFF2-40B4-BE49-F238E27FC236}">
                <a16:creationId xmlns:a16="http://schemas.microsoft.com/office/drawing/2014/main" id="{D26644EB-FDB4-C04D-BF40-3411A3A2721F}"/>
              </a:ext>
            </a:extLst>
          </p:cNvPr>
          <p:cNvSpPr>
            <a:spLocks noGrp="1"/>
          </p:cNvSpPr>
          <p:nvPr>
            <p:ph sz="half" idx="2"/>
          </p:nvPr>
        </p:nvSpPr>
        <p:spPr/>
        <p:txBody>
          <a:bodyPr>
            <a:normAutofit fontScale="55000" lnSpcReduction="20000"/>
          </a:bodyPr>
          <a:lstStyle/>
          <a:p>
            <a:pPr fontAlgn="base"/>
            <a:r>
              <a:rPr lang="en-US" b="1" dirty="0"/>
              <a:t>Cyber Insurance </a:t>
            </a:r>
            <a:r>
              <a:rPr lang="en-US" dirty="0"/>
              <a:t> is usually required to protect the information shared between you and the 3rd party. They want to make sure the company has the proper recourse to respond and mitigate a data breach efficiently.</a:t>
            </a:r>
          </a:p>
          <a:p>
            <a:pPr fontAlgn="base"/>
            <a:r>
              <a:rPr lang="en-US" b="1" dirty="0"/>
              <a:t>Property Insurance </a:t>
            </a:r>
            <a:r>
              <a:rPr lang="en-US" dirty="0"/>
              <a:t>If the customer is renting property to your company, they want to make sure it is protected in the event of a loss. Property insurance is required by most leases as the landlord’s property insurance does not cover the contents held by the renter.</a:t>
            </a:r>
          </a:p>
          <a:p>
            <a:pPr fontAlgn="base"/>
            <a:r>
              <a:rPr lang="en-US" b="1" dirty="0"/>
              <a:t>Directors &amp; Officers Liability (D&amp;O) </a:t>
            </a:r>
            <a:r>
              <a:rPr lang="en-US" dirty="0"/>
              <a:t>Typically required by investors before funding or becoming a board member. It is best practiced while operating in a highly regulated industry or developing a new industry.</a:t>
            </a:r>
          </a:p>
          <a:p>
            <a:pPr fontAlgn="base"/>
            <a:endParaRPr lang="en-US" dirty="0"/>
          </a:p>
          <a:p>
            <a:endParaRPr lang="en-US" dirty="0"/>
          </a:p>
        </p:txBody>
      </p:sp>
    </p:spTree>
    <p:extLst>
      <p:ext uri="{BB962C8B-B14F-4D97-AF65-F5344CB8AC3E}">
        <p14:creationId xmlns:p14="http://schemas.microsoft.com/office/powerpoint/2010/main" val="39128479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61125ED-3BE1-7240-ABDA-9F2226FDB973}"/>
              </a:ext>
            </a:extLst>
          </p:cNvPr>
          <p:cNvPicPr>
            <a:picLocks noChangeAspect="1"/>
          </p:cNvPicPr>
          <p:nvPr/>
        </p:nvPicPr>
        <p:blipFill>
          <a:blip r:embed="rId2"/>
          <a:stretch>
            <a:fillRect/>
          </a:stretch>
        </p:blipFill>
        <p:spPr>
          <a:xfrm>
            <a:off x="1331640" y="2060848"/>
            <a:ext cx="6502400" cy="3616176"/>
          </a:xfrm>
          <a:prstGeom prst="rect">
            <a:avLst/>
          </a:prstGeom>
        </p:spPr>
      </p:pic>
      <p:sp>
        <p:nvSpPr>
          <p:cNvPr id="3" name="Rectangle 2">
            <a:extLst>
              <a:ext uri="{FF2B5EF4-FFF2-40B4-BE49-F238E27FC236}">
                <a16:creationId xmlns:a16="http://schemas.microsoft.com/office/drawing/2014/main" id="{D1355184-EB32-F743-8787-83C30B295C1B}"/>
              </a:ext>
            </a:extLst>
          </p:cNvPr>
          <p:cNvSpPr/>
          <p:nvPr/>
        </p:nvSpPr>
        <p:spPr>
          <a:xfrm>
            <a:off x="2296840" y="1124744"/>
            <a:ext cx="4572000" cy="369332"/>
          </a:xfrm>
          <a:prstGeom prst="rect">
            <a:avLst/>
          </a:prstGeom>
        </p:spPr>
        <p:txBody>
          <a:bodyPr>
            <a:spAutoFit/>
          </a:bodyPr>
          <a:lstStyle/>
          <a:p>
            <a:pPr algn="ctr"/>
            <a:r>
              <a:rPr lang="en-US" dirty="0">
                <a:hlinkClick r:id="rId3"/>
              </a:rPr>
              <a:t>Football Agreement Clauses </a:t>
            </a:r>
            <a:r>
              <a:rPr lang="en-US" dirty="0"/>
              <a:t> </a:t>
            </a:r>
          </a:p>
        </p:txBody>
      </p:sp>
    </p:spTree>
    <p:extLst>
      <p:ext uri="{BB962C8B-B14F-4D97-AF65-F5344CB8AC3E}">
        <p14:creationId xmlns:p14="http://schemas.microsoft.com/office/powerpoint/2010/main" val="13606111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01769-7709-684F-A987-F4D54BB33E8A}"/>
              </a:ext>
            </a:extLst>
          </p:cNvPr>
          <p:cNvSpPr>
            <a:spLocks noGrp="1"/>
          </p:cNvSpPr>
          <p:nvPr>
            <p:ph type="title"/>
          </p:nvPr>
        </p:nvSpPr>
        <p:spPr/>
        <p:txBody>
          <a:bodyPr/>
          <a:lstStyle/>
          <a:p>
            <a:r>
              <a:rPr lang="en-US" dirty="0"/>
              <a:t>Contract Management</a:t>
            </a:r>
          </a:p>
        </p:txBody>
      </p:sp>
      <p:graphicFrame>
        <p:nvGraphicFramePr>
          <p:cNvPr id="9" name="Content Placeholder 8">
            <a:extLst>
              <a:ext uri="{FF2B5EF4-FFF2-40B4-BE49-F238E27FC236}">
                <a16:creationId xmlns:a16="http://schemas.microsoft.com/office/drawing/2014/main" id="{BAA6F10C-F217-FE40-BF66-43315D3905A5}"/>
              </a:ext>
            </a:extLst>
          </p:cNvPr>
          <p:cNvGraphicFramePr>
            <a:graphicFrameLocks noGrp="1"/>
          </p:cNvGraphicFramePr>
          <p:nvPr>
            <p:ph idx="1"/>
          </p:nvPr>
        </p:nvGraphicFramePr>
        <p:xfrm>
          <a:off x="1176865" y="2490135"/>
          <a:ext cx="6798736" cy="34449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770903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23068-4254-074F-947A-835B01195793}"/>
              </a:ext>
            </a:extLst>
          </p:cNvPr>
          <p:cNvSpPr>
            <a:spLocks noGrp="1"/>
          </p:cNvSpPr>
          <p:nvPr>
            <p:ph type="title"/>
          </p:nvPr>
        </p:nvSpPr>
        <p:spPr>
          <a:xfrm>
            <a:off x="1132189" y="692284"/>
            <a:ext cx="6798734" cy="1303867"/>
          </a:xfrm>
        </p:spPr>
        <p:txBody>
          <a:bodyPr/>
          <a:lstStyle/>
          <a:p>
            <a:r>
              <a:rPr lang="en-US" dirty="0"/>
              <a:t>Smart Contracts</a:t>
            </a:r>
          </a:p>
        </p:txBody>
      </p:sp>
      <p:sp>
        <p:nvSpPr>
          <p:cNvPr id="3" name="Content Placeholder 2">
            <a:extLst>
              <a:ext uri="{FF2B5EF4-FFF2-40B4-BE49-F238E27FC236}">
                <a16:creationId xmlns:a16="http://schemas.microsoft.com/office/drawing/2014/main" id="{B376A163-D49C-2F47-8855-E8F64E707BBD}"/>
              </a:ext>
            </a:extLst>
          </p:cNvPr>
          <p:cNvSpPr>
            <a:spLocks noGrp="1"/>
          </p:cNvSpPr>
          <p:nvPr>
            <p:ph idx="1"/>
          </p:nvPr>
        </p:nvSpPr>
        <p:spPr>
          <a:xfrm>
            <a:off x="1132189" y="1772816"/>
            <a:ext cx="6798736" cy="3444997"/>
          </a:xfrm>
        </p:spPr>
        <p:txBody>
          <a:bodyPr>
            <a:normAutofit fontScale="70000" lnSpcReduction="20000"/>
          </a:bodyPr>
          <a:lstStyle/>
          <a:p>
            <a:pPr marL="0" indent="0" algn="ctr">
              <a:buNone/>
            </a:pPr>
            <a:r>
              <a:rPr lang="en-US" dirty="0">
                <a:hlinkClick r:id="rId2"/>
              </a:rPr>
              <a:t>Smart Agreements Video</a:t>
            </a:r>
            <a:r>
              <a:rPr lang="en-US" dirty="0"/>
              <a:t> </a:t>
            </a:r>
          </a:p>
          <a:p>
            <a:pPr marL="0" indent="0" algn="ctr">
              <a:buNone/>
            </a:pPr>
            <a:r>
              <a:rPr lang="en-US" dirty="0"/>
              <a:t> </a:t>
            </a:r>
          </a:p>
          <a:p>
            <a:endParaRPr lang="en-US" dirty="0"/>
          </a:p>
          <a:p>
            <a:endParaRPr lang="en-US" dirty="0"/>
          </a:p>
          <a:p>
            <a:pPr marL="0" indent="0">
              <a:buNone/>
            </a:pPr>
            <a:r>
              <a:rPr lang="en-US" dirty="0"/>
              <a:t>A </a:t>
            </a:r>
            <a:r>
              <a:rPr lang="en-US" b="1" dirty="0"/>
              <a:t>smart contract</a:t>
            </a:r>
            <a:r>
              <a:rPr lang="en-US" dirty="0"/>
              <a:t> is a computer program or a transaction protocol which is intended to automatically execute, control or document legally relevant events and actions according to the terms of a contract. The objectives of smart contracts are the reduction of need in trusted intermediators, arbitrations and enforcement costs, fraud losses, as well as the reduction of malicious and accidental </a:t>
            </a:r>
            <a:r>
              <a:rPr lang="en-US" dirty="0" err="1"/>
              <a:t>exceptions.Vending</a:t>
            </a:r>
            <a:r>
              <a:rPr lang="en-US" dirty="0"/>
              <a:t> Machines are mentioned as the oldest piece of technology equivalent to smart contract implementation.</a:t>
            </a:r>
          </a:p>
          <a:p>
            <a:endParaRPr lang="en-US" dirty="0"/>
          </a:p>
        </p:txBody>
      </p:sp>
      <p:pic>
        <p:nvPicPr>
          <p:cNvPr id="6" name="Picture 5">
            <a:extLst>
              <a:ext uri="{FF2B5EF4-FFF2-40B4-BE49-F238E27FC236}">
                <a16:creationId xmlns:a16="http://schemas.microsoft.com/office/drawing/2014/main" id="{6CD384FF-BB89-494F-BE74-2FF385E1211D}"/>
              </a:ext>
            </a:extLst>
          </p:cNvPr>
          <p:cNvPicPr>
            <a:picLocks noChangeAspect="1"/>
          </p:cNvPicPr>
          <p:nvPr/>
        </p:nvPicPr>
        <p:blipFill>
          <a:blip r:embed="rId3"/>
          <a:stretch>
            <a:fillRect/>
          </a:stretch>
        </p:blipFill>
        <p:spPr>
          <a:xfrm>
            <a:off x="4139952" y="2060848"/>
            <a:ext cx="783208" cy="783208"/>
          </a:xfrm>
          <a:prstGeom prst="rect">
            <a:avLst/>
          </a:prstGeom>
        </p:spPr>
      </p:pic>
      <p:pic>
        <p:nvPicPr>
          <p:cNvPr id="7" name="Picture 6">
            <a:extLst>
              <a:ext uri="{FF2B5EF4-FFF2-40B4-BE49-F238E27FC236}">
                <a16:creationId xmlns:a16="http://schemas.microsoft.com/office/drawing/2014/main" id="{6493AF67-407E-4A4B-9B05-E6A99300C9C2}"/>
              </a:ext>
            </a:extLst>
          </p:cNvPr>
          <p:cNvPicPr>
            <a:picLocks noChangeAspect="1"/>
          </p:cNvPicPr>
          <p:nvPr/>
        </p:nvPicPr>
        <p:blipFill>
          <a:blip r:embed="rId4"/>
          <a:stretch>
            <a:fillRect/>
          </a:stretch>
        </p:blipFill>
        <p:spPr>
          <a:xfrm>
            <a:off x="3707904" y="4869160"/>
            <a:ext cx="2051720" cy="1231032"/>
          </a:xfrm>
          <a:prstGeom prst="rect">
            <a:avLst/>
          </a:prstGeom>
        </p:spPr>
      </p:pic>
    </p:spTree>
    <p:extLst>
      <p:ext uri="{BB962C8B-B14F-4D97-AF65-F5344CB8AC3E}">
        <p14:creationId xmlns:p14="http://schemas.microsoft.com/office/powerpoint/2010/main" val="35378182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69E5E-3889-F849-B71D-70CA3EAAD05F}"/>
              </a:ext>
            </a:extLst>
          </p:cNvPr>
          <p:cNvSpPr>
            <a:spLocks noGrp="1"/>
          </p:cNvSpPr>
          <p:nvPr>
            <p:ph type="title"/>
          </p:nvPr>
        </p:nvSpPr>
        <p:spPr/>
        <p:txBody>
          <a:bodyPr>
            <a:normAutofit/>
          </a:bodyPr>
          <a:lstStyle/>
          <a:p>
            <a:r>
              <a:rPr lang="en-US" dirty="0"/>
              <a:t>Case Study: Artificial Intelligence</a:t>
            </a:r>
          </a:p>
        </p:txBody>
      </p:sp>
      <p:sp>
        <p:nvSpPr>
          <p:cNvPr id="3" name="Content Placeholder 2">
            <a:extLst>
              <a:ext uri="{FF2B5EF4-FFF2-40B4-BE49-F238E27FC236}">
                <a16:creationId xmlns:a16="http://schemas.microsoft.com/office/drawing/2014/main" id="{C877BB6F-4A04-044E-8B24-685B0F98CFE9}"/>
              </a:ext>
            </a:extLst>
          </p:cNvPr>
          <p:cNvSpPr>
            <a:spLocks noGrp="1"/>
          </p:cNvSpPr>
          <p:nvPr>
            <p:ph idx="1"/>
          </p:nvPr>
        </p:nvSpPr>
        <p:spPr/>
        <p:txBody>
          <a:bodyPr>
            <a:normAutofit/>
          </a:bodyPr>
          <a:lstStyle/>
          <a:p>
            <a:pPr marL="0" indent="0">
              <a:buNone/>
            </a:pPr>
            <a:r>
              <a:rPr lang="en-US" dirty="0"/>
              <a:t>Read this article from the Harvard Business Review </a:t>
            </a:r>
            <a:r>
              <a:rPr lang="en-US" dirty="0">
                <a:hlinkClick r:id="rId2"/>
              </a:rPr>
              <a:t>HBR How AI is Changing Contracts</a:t>
            </a:r>
            <a:r>
              <a:rPr lang="en-US" dirty="0"/>
              <a:t> and click on the links to explore how Artificial Intelligence is bringing contracts to life</a:t>
            </a:r>
          </a:p>
          <a:p>
            <a:r>
              <a:rPr lang="en-US" dirty="0">
                <a:hlinkClick r:id="rId3"/>
              </a:rPr>
              <a:t>Contract PodAi</a:t>
            </a:r>
            <a:endParaRPr lang="en-US" dirty="0"/>
          </a:p>
          <a:p>
            <a:r>
              <a:rPr lang="en-US" dirty="0">
                <a:hlinkClick r:id="rId4"/>
              </a:rPr>
              <a:t>Cobblestone Software Contracts</a:t>
            </a:r>
            <a:r>
              <a:rPr lang="en-US" dirty="0"/>
              <a:t> </a:t>
            </a:r>
          </a:p>
          <a:p>
            <a:r>
              <a:rPr lang="en-US" dirty="0">
                <a:hlinkClick r:id="rId5"/>
              </a:rPr>
              <a:t>ContractLogix</a:t>
            </a:r>
            <a:r>
              <a:rPr lang="en-US" dirty="0"/>
              <a:t> </a:t>
            </a:r>
          </a:p>
        </p:txBody>
      </p:sp>
    </p:spTree>
    <p:extLst>
      <p:ext uri="{BB962C8B-B14F-4D97-AF65-F5344CB8AC3E}">
        <p14:creationId xmlns:p14="http://schemas.microsoft.com/office/powerpoint/2010/main" val="42864447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01769-7709-684F-A987-F4D54BB33E8A}"/>
              </a:ext>
            </a:extLst>
          </p:cNvPr>
          <p:cNvSpPr>
            <a:spLocks noGrp="1"/>
          </p:cNvSpPr>
          <p:nvPr>
            <p:ph type="title"/>
          </p:nvPr>
        </p:nvSpPr>
        <p:spPr/>
        <p:txBody>
          <a:bodyPr/>
          <a:lstStyle/>
          <a:p>
            <a:r>
              <a:rPr lang="en-US" dirty="0"/>
              <a:t>Contract Management</a:t>
            </a:r>
          </a:p>
        </p:txBody>
      </p:sp>
      <p:sp>
        <p:nvSpPr>
          <p:cNvPr id="3" name="Content Placeholder 2">
            <a:extLst>
              <a:ext uri="{FF2B5EF4-FFF2-40B4-BE49-F238E27FC236}">
                <a16:creationId xmlns:a16="http://schemas.microsoft.com/office/drawing/2014/main" id="{E67FD56B-D06E-DD4D-B672-2A9B2D56EC85}"/>
              </a:ext>
            </a:extLst>
          </p:cNvPr>
          <p:cNvSpPr>
            <a:spLocks noGrp="1"/>
          </p:cNvSpPr>
          <p:nvPr>
            <p:ph idx="1"/>
          </p:nvPr>
        </p:nvSpPr>
        <p:spPr/>
        <p:txBody>
          <a:bodyPr>
            <a:normAutofit fontScale="85000" lnSpcReduction="20000"/>
          </a:bodyPr>
          <a:lstStyle/>
          <a:p>
            <a:r>
              <a:rPr lang="en-US" dirty="0"/>
              <a:t>A Contract (until terminated) is living document, its terms and conditions are effective when executed, for example: invoicing, inflation adjustments to pricing, dates of delivery </a:t>
            </a:r>
          </a:p>
          <a:p>
            <a:r>
              <a:rPr lang="en-US" dirty="0"/>
              <a:t>Contracts hold valuable information for commercial and other purposes. “Interrogating” the content in the agreement provides valuable information  </a:t>
            </a:r>
          </a:p>
          <a:p>
            <a:r>
              <a:rPr lang="en-US" dirty="0"/>
              <a:t>Contract management is when someone takes on the responsibility of managing contracts for employees or vendors or other parties.</a:t>
            </a:r>
          </a:p>
          <a:p>
            <a:r>
              <a:rPr lang="en-US" dirty="0"/>
              <a:t>Contract managers need legal knowledge to accurately lead the contract management process.</a:t>
            </a:r>
          </a:p>
          <a:p>
            <a:endParaRPr lang="en-US" dirty="0"/>
          </a:p>
        </p:txBody>
      </p:sp>
    </p:spTree>
    <p:extLst>
      <p:ext uri="{BB962C8B-B14F-4D97-AF65-F5344CB8AC3E}">
        <p14:creationId xmlns:p14="http://schemas.microsoft.com/office/powerpoint/2010/main" val="3360112684"/>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rotWithShape="1">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{601C790E-8EF8-0147-9DDF-FA47E0A29DF4}tf10001064</Template>
  <TotalTime>880</TotalTime>
  <Words>1175</Words>
  <Application>Microsoft Macintosh PowerPoint</Application>
  <PresentationFormat>On-screen Show (4:3)</PresentationFormat>
  <Paragraphs>63</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Garamond</vt:lpstr>
      <vt:lpstr>Organic</vt:lpstr>
      <vt:lpstr>Contract Drafting Basics and Best Practices</vt:lpstr>
      <vt:lpstr>Contracts drafted by a lawyer  usually have</vt:lpstr>
      <vt:lpstr>Contracts drafted by a lawyer  usually have</vt:lpstr>
      <vt:lpstr>Useful to have</vt:lpstr>
      <vt:lpstr>Useful to have</vt:lpstr>
      <vt:lpstr>Useful to have</vt:lpstr>
      <vt:lpstr>Common types of insurance</vt:lpstr>
      <vt:lpstr>PowerPoint Presentation</vt:lpstr>
      <vt:lpstr>Contract Management</vt:lpstr>
      <vt:lpstr>Smart Contracts</vt:lpstr>
      <vt:lpstr>Case Study: Artificial Intelligence</vt:lpstr>
      <vt:lpstr>Contract Management</vt:lpstr>
    </vt:vector>
  </TitlesOfParts>
  <Company>Hewlett-Packard</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ESSENTIAL CONTRACT ENGLISH</dc:title>
  <dc:creator>Richard</dc:creator>
  <cp:lastModifiedBy>Paola Fonseca</cp:lastModifiedBy>
  <cp:revision>74</cp:revision>
  <dcterms:created xsi:type="dcterms:W3CDTF">2012-04-25T13:22:00Z</dcterms:created>
  <dcterms:modified xsi:type="dcterms:W3CDTF">2021-01-09T03:40:13Z</dcterms:modified>
</cp:coreProperties>
</file>